
<file path=[Content_Types].xml><?xml version="1.0" encoding="utf-8"?>
<Types xmlns="http://schemas.openxmlformats.org/package/2006/content-types">
  <Default Extension="xml" ContentType="application/xml"/>
  <Default Extension="mp4" ContentType="video/mp4"/>
  <Default Extension="jpeg" ContentType="image/jpe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365" r:id="rId2"/>
    <p:sldId id="347" r:id="rId3"/>
    <p:sldId id="357" r:id="rId4"/>
    <p:sldId id="358" r:id="rId5"/>
    <p:sldId id="359" r:id="rId6"/>
    <p:sldId id="360" r:id="rId7"/>
    <p:sldId id="361" r:id="rId8"/>
    <p:sldId id="362" r:id="rId9"/>
    <p:sldId id="363" r:id="rId10"/>
    <p:sldId id="364" r:id="rId11"/>
    <p:sldId id="348" r:id="rId12"/>
    <p:sldId id="349" r:id="rId13"/>
    <p:sldId id="350" r:id="rId14"/>
    <p:sldId id="351" r:id="rId15"/>
  </p:sldIdLst>
  <p:sldSz cx="9144000" cy="5143500" type="screen16x9"/>
  <p:notesSz cx="6858000" cy="9144000"/>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528" autoAdjust="0"/>
    <p:restoredTop sz="85402" autoAdjust="0"/>
  </p:normalViewPr>
  <p:slideViewPr>
    <p:cSldViewPr snapToGrid="0">
      <p:cViewPr>
        <p:scale>
          <a:sx n="195" d="100"/>
          <a:sy n="195" d="100"/>
        </p:scale>
        <p:origin x="-2496" y="-84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notesMaster" Target="notesMasters/notesMaster1.xml"/><Relationship Id="rId17" Type="http://schemas.openxmlformats.org/officeDocument/2006/relationships/presProps" Target="presProps.xml"/><Relationship Id="rId18" Type="http://schemas.openxmlformats.org/officeDocument/2006/relationships/viewProps" Target="viewProps.xml"/><Relationship Id="rId19"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smtClean="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8D20C346-5E4C-4CE1-B777-79155F4BE00E}" type="datetimeFigureOut">
              <a:rPr lang="en-US"/>
              <a:pPr>
                <a:defRPr/>
              </a:pPr>
              <a:t>6/9/16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smtClean="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93683B3C-631F-436B-9F1D-8476EE0175B7}" type="slidenum">
              <a:rPr lang="en-US"/>
              <a:pPr>
                <a:defRPr/>
              </a:pPr>
              <a:t>‹#›</a:t>
            </a:fld>
            <a:endParaRPr lang="en-US"/>
          </a:p>
        </p:txBody>
      </p:sp>
    </p:spTree>
    <p:extLst>
      <p:ext uri="{BB962C8B-B14F-4D97-AF65-F5344CB8AC3E}">
        <p14:creationId xmlns:p14="http://schemas.microsoft.com/office/powerpoint/2010/main" val="180690635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data.worldbank.org/topic/urban-development" TargetMode="External"/><Relationship Id="rId4" Type="http://schemas.openxmlformats.org/officeDocument/2006/relationships/hyperlink" Target="http://www-01.ibm.com/software/data/bigdata/" TargetMode="External"/><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First photo:</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Urban areas can be tremendously efficient. It is easier to provide water and sanitation to people living closer together, while access to health, education, and other social and cultural services is also much more readily available. However, as urban areas grow, the cost of meeting basic needs increases, as does the strain on the environment and natural resources [1 </a:t>
            </a:r>
            <a:r>
              <a:rPr lang="en-US" sz="1200" kern="1200" dirty="0" smtClean="0">
                <a:solidFill>
                  <a:schemeClr val="tx1"/>
                </a:solidFill>
                <a:effectLst/>
                <a:latin typeface="+mn-lt"/>
                <a:ea typeface="+mn-ea"/>
                <a:cs typeface="+mn-cs"/>
                <a:hlinkClick r:id="rId3"/>
              </a:rPr>
              <a:t>http://data.worldbank.org/topic/urban-development</a:t>
            </a:r>
            <a:r>
              <a:rPr lang="en-US" sz="1200"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But urbanization also raises concerns about whether cities can finance enormous amounts of infrastructure for millions of new citizens, adequately plan for land requirements, provide basic services— and do all of this in a way that strengthens social capital, preserves the integrity of the Earth’s ecosystems.  </a:t>
            </a:r>
            <a:r>
              <a:rPr lang="en-US" sz="1200" kern="1200" dirty="0" smtClean="0">
                <a:solidFill>
                  <a:schemeClr val="tx1"/>
                </a:solidFill>
                <a:effectLst/>
                <a:latin typeface="+mn-lt"/>
                <a:ea typeface="+mn-ea"/>
                <a:cs typeface="+mn-cs"/>
              </a:rPr>
              <a:t>While urban areas face urgent challenges from population growth and climate change to increasing global competitiveness, inequity, and resource constraints, the opportunity for technology to help address these challenges has also never been greater.</a:t>
            </a:r>
            <a:r>
              <a:rPr lang="en-US" sz="1200" b="1"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BUILDING SUSTAINABILITY IN AN URBANIZING WORLD: A Partnership Report, </a:t>
            </a:r>
            <a:r>
              <a:rPr lang="en-US" sz="1200" kern="1200" dirty="0" smtClean="0">
                <a:solidFill>
                  <a:schemeClr val="tx1"/>
                </a:solidFill>
                <a:effectLst/>
                <a:latin typeface="+mn-lt"/>
                <a:ea typeface="+mn-ea"/>
                <a:cs typeface="+mn-cs"/>
              </a:rPr>
              <a:t>World Bank Group, July 2013</a:t>
            </a:r>
            <a:r>
              <a:rPr lang="en-US" sz="1200" b="1" kern="120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[2] Goldman Sachs global investment research</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Middle</a:t>
            </a:r>
            <a:r>
              <a:rPr lang="en-US" sz="1200" b="0" kern="1200" baseline="0" dirty="0" smtClean="0">
                <a:solidFill>
                  <a:schemeClr val="tx1"/>
                </a:solidFill>
                <a:effectLst/>
                <a:latin typeface="+mn-lt"/>
                <a:ea typeface="+mn-ea"/>
                <a:cs typeface="+mn-cs"/>
              </a:rPr>
              <a:t> Photo:</a:t>
            </a:r>
            <a:endParaRPr lang="en-US" sz="1200" b="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[3] </a:t>
            </a:r>
            <a:r>
              <a:rPr lang="en-US" sz="1200" b="1" kern="1200" dirty="0" err="1" smtClean="0">
                <a:solidFill>
                  <a:schemeClr val="tx1"/>
                </a:solidFill>
                <a:effectLst/>
                <a:latin typeface="+mn-lt"/>
                <a:ea typeface="+mn-ea"/>
                <a:cs typeface="+mn-cs"/>
              </a:rPr>
              <a:t>tbd</a:t>
            </a:r>
            <a:endParaRPr lang="en-US" sz="1200" b="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[4] </a:t>
            </a:r>
            <a:r>
              <a:rPr lang="en-US" sz="1200" kern="1200" dirty="0" smtClean="0">
                <a:solidFill>
                  <a:schemeClr val="tx1"/>
                </a:solidFill>
                <a:effectLst/>
                <a:latin typeface="+mn-lt"/>
                <a:ea typeface="+mn-ea"/>
                <a:cs typeface="+mn-cs"/>
                <a:hlinkClick r:id="rId3"/>
              </a:rPr>
              <a:t>http://data.worldbank.org/topic/urban-development</a:t>
            </a:r>
            <a:r>
              <a:rPr lang="en-US" sz="1200" kern="1200" dirty="0" smtClean="0">
                <a:solidFill>
                  <a:schemeClr val="tx1"/>
                </a:solidFill>
                <a:effectLst/>
                <a:latin typeface="+mn-lt"/>
                <a:ea typeface="+mn-ea"/>
                <a:cs typeface="+mn-cs"/>
              </a:rPr>
              <a:t> , Spain’s National</a:t>
            </a:r>
            <a:r>
              <a:rPr lang="en-US" sz="1200" kern="1200" baseline="0" dirty="0" smtClean="0">
                <a:solidFill>
                  <a:schemeClr val="tx1"/>
                </a:solidFill>
                <a:effectLst/>
                <a:latin typeface="+mn-lt"/>
                <a:ea typeface="+mn-ea"/>
                <a:cs typeface="+mn-cs"/>
              </a:rPr>
              <a:t> Statistics Institute as </a:t>
            </a:r>
            <a:r>
              <a:rPr lang="en-US" sz="1200" kern="1200" baseline="0" smtClean="0">
                <a:solidFill>
                  <a:schemeClr val="tx1"/>
                </a:solidFill>
                <a:effectLst/>
                <a:latin typeface="+mn-lt"/>
                <a:ea typeface="+mn-ea"/>
                <a:cs typeface="+mn-cs"/>
              </a:rPr>
              <a:t>reported by BBC </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http://www.bbc.com/news/business-21180371 </a:t>
            </a:r>
            <a:endParaRPr lang="en-US" sz="1200" b="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Third photo:</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[5] </a:t>
            </a:r>
            <a:r>
              <a:rPr lang="en-US" dirty="0" smtClean="0"/>
              <a:t>Cisco: https://www.google.co.in/url?sa=t&amp;rct=j&amp;q=&amp;esrc=s&amp;source=web&amp;cd=1&amp;cad=rja&amp;uact=8&amp;ved=0CB8QFjAA&amp;url=http%3A%2F%2Fwww.cisco.com%2Fweb%2Fabout%2Fac79%2Fdocs%2Finnov%2FIoE_Economy.pdf&amp;ei=Jn3TVObMJ4O2mAW1_oGgAQ&amp;usg=AFQjCNHxC5yjQ88FcP_qT_V1_02CfJKuNA&amp;bvm=bv.85142067,d.dG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[6] </a:t>
            </a:r>
            <a:r>
              <a:rPr lang="en-GB" dirty="0" smtClean="0"/>
              <a:t>Source: </a:t>
            </a:r>
            <a:r>
              <a:rPr lang="en-GB" dirty="0" smtClean="0">
                <a:hlinkClick r:id="rId4"/>
              </a:rPr>
              <a:t>http://www-01.ibm.com/software/data/bigdata/</a:t>
            </a:r>
            <a:endParaRPr lang="en-US" sz="1200" dirty="0" smtClean="0">
              <a:solidFill>
                <a:srgbClr val="00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Everyday around 20 quintillion (10^18) bytes of data are produced </a:t>
            </a:r>
            <a:endParaRPr lang="en-US" sz="1200" dirty="0" smtClean="0">
              <a:solidFill>
                <a:srgbClr val="00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000000"/>
                </a:solidFill>
              </a:rPr>
              <a:t>Disruptive Technologies, McKinsey Global Institute, May 2013</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C3FC800-1CBA-4414-8AA8-361444ED53ED}" type="slidenum">
              <a:rPr lang="en-US" smtClean="0"/>
              <a:pPr/>
              <a:t>5</a:t>
            </a:fld>
            <a:endParaRPr lang="en-US"/>
          </a:p>
        </p:txBody>
      </p:sp>
    </p:spTree>
    <p:extLst>
      <p:ext uri="{BB962C8B-B14F-4D97-AF65-F5344CB8AC3E}">
        <p14:creationId xmlns:p14="http://schemas.microsoft.com/office/powerpoint/2010/main" val="1859020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Natural resources, citizen-based services, education</a:t>
            </a:r>
            <a:endParaRPr lang="en-US" dirty="0"/>
          </a:p>
        </p:txBody>
      </p:sp>
      <p:sp>
        <p:nvSpPr>
          <p:cNvPr id="4" name="Slide Number Placeholder 3"/>
          <p:cNvSpPr>
            <a:spLocks noGrp="1"/>
          </p:cNvSpPr>
          <p:nvPr>
            <p:ph type="sldNum" sz="quarter" idx="10"/>
          </p:nvPr>
        </p:nvSpPr>
        <p:spPr/>
        <p:txBody>
          <a:bodyPr/>
          <a:lstStyle/>
          <a:p>
            <a:fld id="{1C3FC800-1CBA-4414-8AA8-361444ED53ED}" type="slidenum">
              <a:rPr lang="en-US" smtClean="0"/>
              <a:pPr/>
              <a:t>8</a:t>
            </a:fld>
            <a:endParaRPr lang="en-US"/>
          </a:p>
        </p:txBody>
      </p:sp>
    </p:spTree>
    <p:extLst>
      <p:ext uri="{BB962C8B-B14F-4D97-AF65-F5344CB8AC3E}">
        <p14:creationId xmlns:p14="http://schemas.microsoft.com/office/powerpoint/2010/main" val="18591028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t>References:</a:t>
            </a:r>
          </a:p>
          <a:p>
            <a:r>
              <a:rPr lang="en-US" u="none" dirty="0" smtClean="0"/>
              <a:t>External: </a:t>
            </a:r>
          </a:p>
          <a:p>
            <a:r>
              <a:rPr lang="en-US" u="none" dirty="0" smtClean="0"/>
              <a:t>http://www.ibm.com/mobilefirst/us/en/see-it-in-action/ottawa-hospital/</a:t>
            </a:r>
          </a:p>
          <a:p>
            <a:r>
              <a:rPr lang="en-US" dirty="0" smtClean="0"/>
              <a:t>Several years ago, The Ottawa Hospital determined that its traditional workflow process could not keep pace with today's medical advances and increasingly complex health conditions. </a:t>
            </a:r>
          </a:p>
          <a:p>
            <a:r>
              <a:rPr lang="en-US" dirty="0" smtClean="0"/>
              <a:t>In addressing this need for change, the hospital and IBM co-developed an innovative approach to Business Process Management (BPM) that puts mobility at the center of care. The team began its journey to transform the hospital into an </a:t>
            </a:r>
            <a:r>
              <a:rPr lang="en-US" dirty="0" err="1" smtClean="0"/>
              <a:t>mHealth</a:t>
            </a:r>
            <a:r>
              <a:rPr lang="en-US" dirty="0" smtClean="0"/>
              <a:t> operation, and set a new standard in healthcare with the eventual goal of becoming a top—10 percent performer in patient care and safety in North America. </a:t>
            </a:r>
          </a:p>
          <a:p>
            <a:pPr marL="0" indent="0">
              <a:buNone/>
            </a:pPr>
            <a:endParaRPr lang="en-US" dirty="0" smtClean="0"/>
          </a:p>
          <a:p>
            <a:pPr marL="0" indent="0">
              <a:buNone/>
            </a:pPr>
            <a:r>
              <a:rPr lang="en-US" dirty="0" smtClean="0"/>
              <a:t>CRDB: Ottawa Hospital: http://w3-01.ibm.com/sales/ssi/cgi-bin/ssialias?infotype=CR&amp;subtype=NA&amp;htmlfid=0CRDD-8SUPVP&amp;appname=crmd</a:t>
            </a:r>
          </a:p>
          <a:p>
            <a:pPr marL="0" indent="0">
              <a:buNone/>
            </a:pPr>
            <a:r>
              <a:rPr lang="en-US" dirty="0" smtClean="0"/>
              <a:t>This Canadian hospital minimizes hospital stays and reduces wait times for emergency consultations when IBM Global Business Services helps it pioneer the use of IBM Cognos advanced analytics and IBM SPSS business process simulation to improve staffing levels, helping ensure that its patients receive world-class care.</a:t>
            </a:r>
          </a:p>
          <a:p>
            <a:pPr marL="0" indent="0">
              <a:buNone/>
            </a:pPr>
            <a:endParaRPr lang="en-US" dirty="0" smtClean="0"/>
          </a:p>
          <a:p>
            <a:pPr marL="0" indent="0">
              <a:buNone/>
            </a:pPr>
            <a:r>
              <a:rPr lang="en-US" dirty="0" smtClean="0"/>
              <a:t>Solution Details</a:t>
            </a:r>
            <a:br>
              <a:rPr lang="en-US" dirty="0" smtClean="0"/>
            </a:br>
            <a:r>
              <a:rPr lang="en-US" dirty="0" smtClean="0"/>
              <a:t/>
            </a:r>
            <a:br>
              <a:rPr lang="en-US" dirty="0" smtClean="0"/>
            </a:br>
            <a:r>
              <a:rPr lang="en-US" dirty="0" smtClean="0"/>
              <a:t>By working with a Business Architect from IBM Global Services – Global Business Services, and an Information Architect, a Data Architect and an IBM WebSphere Message Broker Subject Matter Expert (SME) from IBM Global Services – Application Services, The Ottawa Hospital chose to implement a comprehensive Care Process Management (CPM) platform, based on IBM Business Process Manager V7.5.1, IBM Cognos Business Intelligence and IBM SPSS Software. This new platform will handle a range of process changes, but the initial implementation only focused on two. First, it will address the Emergency Department (ED) Consult Request, which manages the requests and responses from the Emergency Department and the Internal Department physicians. Its purpose for this department will be to help accelerate the admission and treatment of patients. Second, the platform will address the hospital’s Discharge Readiness Planning, which coordinates activities of the care team to ensure efficient and effective treatment of patients through admission to discharge. The solution integrates with existing hospital IT systems, and allows user interaction through Web browsers and mobile devices via the implementation of IBM Lotus </a:t>
            </a:r>
            <a:r>
              <a:rPr lang="en-US" dirty="0" err="1" smtClean="0"/>
              <a:t>Sametime</a:t>
            </a:r>
            <a:r>
              <a:rPr lang="en-US" dirty="0" smtClean="0"/>
              <a:t> software.</a:t>
            </a:r>
            <a:br>
              <a:rPr lang="en-US" dirty="0" smtClean="0"/>
            </a:br>
            <a:r>
              <a:rPr lang="en-US" dirty="0" smtClean="0"/>
              <a:t/>
            </a:r>
            <a:br>
              <a:rPr lang="en-US" dirty="0" smtClean="0"/>
            </a:br>
            <a:r>
              <a:rPr lang="en-US" dirty="0" smtClean="0"/>
              <a:t>The process management solution addresses foundational problems encountered across multiple patient care processes by enabling the implementation of key capabilities, including:</a:t>
            </a:r>
            <a:br>
              <a:rPr lang="en-US" dirty="0" smtClean="0"/>
            </a:br>
            <a:r>
              <a:rPr lang="en-US" dirty="0" smtClean="0"/>
              <a:t>- A closed-loop consult request capability, which delivers consult requests, including details of the request, providing immediate feedback to the requestor, tracks responses and supports escalation procedures and policies.</a:t>
            </a:r>
            <a:br>
              <a:rPr lang="en-US" dirty="0" smtClean="0"/>
            </a:br>
            <a:r>
              <a:rPr lang="en-US" dirty="0" smtClean="0"/>
              <a:t>- A circle of care, which uses a graphical interface to help identify providers involved in a patient’s care and facilitates communication between providers.</a:t>
            </a:r>
            <a:br>
              <a:rPr lang="en-US" dirty="0" smtClean="0"/>
            </a:br>
            <a:r>
              <a:rPr lang="en-US" dirty="0" smtClean="0"/>
              <a:t>- A multi-disciplinary activity plan, which coordinates activities of the care team, addressing activity assignments, progress, project completion and improves communication and collaboration across the care team.</a:t>
            </a:r>
          </a:p>
          <a:p>
            <a:pPr marL="0" indent="0">
              <a:buNone/>
            </a:pPr>
            <a:endParaRPr lang="en-US" dirty="0" smtClean="0"/>
          </a:p>
          <a:p>
            <a:pPr marL="0" indent="0">
              <a:buNone/>
            </a:pPr>
            <a:r>
              <a:rPr lang="en-US" dirty="0" smtClean="0"/>
              <a:t>Real Business Results</a:t>
            </a:r>
            <a:br>
              <a:rPr lang="en-US" dirty="0" smtClean="0"/>
            </a:br>
            <a:r>
              <a:rPr lang="en-US" dirty="0" smtClean="0"/>
              <a:t/>
            </a:r>
            <a:br>
              <a:rPr lang="en-US" dirty="0" smtClean="0"/>
            </a:br>
            <a:r>
              <a:rPr lang="en-US" dirty="0" smtClean="0"/>
              <a:t>•Enables the hospital to capture its current baseline response times to consult requests, and model and implement procedural improvements to reach a goal of 15 minutes or less</a:t>
            </a:r>
            <a:br>
              <a:rPr lang="en-US" dirty="0" smtClean="0"/>
            </a:br>
            <a:r>
              <a:rPr lang="en-US" dirty="0" smtClean="0"/>
              <a:t>•Provides 360-degree visibility to patient care and improves coordination of team activities to ensure efficient and effective treatment of the patient from admission through discharge</a:t>
            </a:r>
            <a:br>
              <a:rPr lang="en-US" dirty="0" smtClean="0"/>
            </a:br>
            <a:r>
              <a:rPr lang="en-US" dirty="0" smtClean="0"/>
              <a:t>•Inadequate responses to consult requests can be automatically escalated to ensure the best outcome </a:t>
            </a:r>
            <a:br>
              <a:rPr lang="en-US" dirty="0" smtClean="0"/>
            </a:br>
            <a:r>
              <a:rPr lang="en-US" dirty="0" smtClean="0"/>
              <a:t/>
            </a:r>
            <a:br>
              <a:rPr lang="en-US" dirty="0" smtClean="0"/>
            </a:br>
            <a:r>
              <a:rPr lang="en-US" dirty="0" smtClean="0"/>
              <a:t>Instrumented - The solution pulls data from the BPM database as well as the client's Clinical Information System. BPM 7.5.1 is used for operation reporting. For example, it can answer these questions:</a:t>
            </a:r>
            <a:br>
              <a:rPr lang="en-US" dirty="0" smtClean="0"/>
            </a:br>
            <a:r>
              <a:rPr lang="en-US" dirty="0" smtClean="0"/>
              <a:t>- How many Emergency Department Consult requests are outstanding?</a:t>
            </a:r>
            <a:br>
              <a:rPr lang="en-US" dirty="0" smtClean="0"/>
            </a:br>
            <a:r>
              <a:rPr lang="en-US" dirty="0" smtClean="0"/>
              <a:t>- How many ED Consults are waiting to be answered?</a:t>
            </a:r>
            <a:br>
              <a:rPr lang="en-US" dirty="0" smtClean="0"/>
            </a:br>
            <a:r>
              <a:rPr lang="en-US" dirty="0" smtClean="0"/>
              <a:t>- How many are awaiting the Doctor to arrive?</a:t>
            </a:r>
            <a:br>
              <a:rPr lang="en-US" dirty="0" smtClean="0"/>
            </a:br>
            <a:r>
              <a:rPr lang="en-US" dirty="0" smtClean="0"/>
              <a:t>- How many Consult requests have been processed in the last 8, 24, or 48 hours?</a:t>
            </a:r>
            <a:br>
              <a:rPr lang="en-US" dirty="0" smtClean="0"/>
            </a:br>
            <a:r>
              <a:rPr lang="en-US" dirty="0" smtClean="0"/>
              <a:t>- How many ED Consult request has been issued to Medicine or to other services?</a:t>
            </a:r>
          </a:p>
        </p:txBody>
      </p:sp>
      <p:sp>
        <p:nvSpPr>
          <p:cNvPr id="4" name="Slide Number Placeholder 3"/>
          <p:cNvSpPr>
            <a:spLocks noGrp="1"/>
          </p:cNvSpPr>
          <p:nvPr>
            <p:ph type="sldNum" sz="quarter" idx="10"/>
          </p:nvPr>
        </p:nvSpPr>
        <p:spPr/>
        <p:txBody>
          <a:bodyPr/>
          <a:lstStyle/>
          <a:p>
            <a:fld id="{1C3FC800-1CBA-4414-8AA8-361444ED53ED}" type="slidenum">
              <a:rPr lang="en-US" smtClean="0"/>
              <a:pPr/>
              <a:t>10</a:t>
            </a:fld>
            <a:endParaRPr lang="en-US"/>
          </a:p>
        </p:txBody>
      </p:sp>
    </p:spTree>
    <p:extLst>
      <p:ext uri="{BB962C8B-B14F-4D97-AF65-F5344CB8AC3E}">
        <p14:creationId xmlns:p14="http://schemas.microsoft.com/office/powerpoint/2010/main" val="1457534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UNC Healthcare System: http://www.ibm.com/smarterplanet/us/en/leadership/unc/</a:t>
            </a:r>
          </a:p>
          <a:p>
            <a:endParaRPr lang="en-US" dirty="0" smtClean="0"/>
          </a:p>
          <a:p>
            <a:r>
              <a:rPr lang="en-US" b="1" dirty="0" smtClean="0"/>
              <a:t>Catalan Institute of Health Engages IBM for Care Coordination </a:t>
            </a:r>
            <a:r>
              <a:rPr lang="en-US" b="0" dirty="0" smtClean="0"/>
              <a:t>: http://www-03.ibm.com/press/us/en/pressrelease/41066.wss</a:t>
            </a:r>
          </a:p>
          <a:p>
            <a:r>
              <a:rPr lang="en-US" i="1" dirty="0" smtClean="0"/>
              <a:t>Smarter Care Pilot Program Tackles Big Data Challenge for Catalonia</a:t>
            </a:r>
          </a:p>
          <a:p>
            <a:endParaRPr lang="en-US" i="1" dirty="0" smtClean="0"/>
          </a:p>
          <a:p>
            <a:r>
              <a:rPr lang="en-US" b="1" i="0" dirty="0" err="1" smtClean="0"/>
              <a:t>Bumrungrad</a:t>
            </a:r>
            <a:r>
              <a:rPr lang="en-US" b="1" i="0" dirty="0" smtClean="0"/>
              <a:t> International</a:t>
            </a:r>
            <a:r>
              <a:rPr lang="en-US" b="1" i="0" baseline="0" dirty="0" smtClean="0"/>
              <a:t> Hospital</a:t>
            </a:r>
            <a:endParaRPr lang="en-US" b="1" i="0" dirty="0" smtClean="0"/>
          </a:p>
          <a:p>
            <a:r>
              <a:rPr lang="en-US" dirty="0" smtClean="0"/>
              <a:t>https://www.bumrungrad.com/en/about-us/news/ibm-watson-cancer-jci-bangkok-hospital-Thailand</a:t>
            </a:r>
          </a:p>
          <a:p>
            <a:r>
              <a:rPr lang="en-US" dirty="0" smtClean="0"/>
              <a:t>https://www-03.ibm.com/press/us/en/pressrelease/45022.wss</a:t>
            </a:r>
          </a:p>
          <a:p>
            <a:r>
              <a:rPr lang="en-US" dirty="0" smtClean="0"/>
              <a:t>http://www.ibm.com/smarterplanet/us/en/ibmwatson/journey/cancerkiller.html</a:t>
            </a:r>
            <a:endParaRPr lang="en-US" dirty="0"/>
          </a:p>
        </p:txBody>
      </p:sp>
      <p:sp>
        <p:nvSpPr>
          <p:cNvPr id="4" name="Slide Number Placeholder 3"/>
          <p:cNvSpPr>
            <a:spLocks noGrp="1"/>
          </p:cNvSpPr>
          <p:nvPr>
            <p:ph type="sldNum" sz="quarter" idx="10"/>
          </p:nvPr>
        </p:nvSpPr>
        <p:spPr/>
        <p:txBody>
          <a:bodyPr/>
          <a:lstStyle/>
          <a:p>
            <a:fld id="{1C3FC800-1CBA-4414-8AA8-361444ED53ED}" type="slidenum">
              <a:rPr lang="en-US" smtClean="0"/>
              <a:pPr/>
              <a:t>11</a:t>
            </a:fld>
            <a:endParaRPr lang="en-US"/>
          </a:p>
        </p:txBody>
      </p:sp>
    </p:spTree>
    <p:extLst>
      <p:ext uri="{BB962C8B-B14F-4D97-AF65-F5344CB8AC3E}">
        <p14:creationId xmlns:p14="http://schemas.microsoft.com/office/powerpoint/2010/main" val="10300124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t>References:</a:t>
            </a:r>
          </a:p>
          <a:p>
            <a:endParaRPr lang="en-US" u="sng" dirty="0" smtClean="0"/>
          </a:p>
          <a:p>
            <a:pPr marL="0" indent="0">
              <a:buNone/>
            </a:pPr>
            <a:r>
              <a:rPr lang="en-US" u="none" baseline="0" dirty="0" smtClean="0"/>
              <a:t>http://w3-01.ibm.com/sales/ssi/cgi-bin/ssialias?infotype=RF&amp;subtype=VI&amp;htmlfid=RMUE-8WHL4T&amp;appname=crmd</a:t>
            </a:r>
          </a:p>
          <a:p>
            <a:r>
              <a:rPr lang="en-US" u="none" baseline="0" dirty="0" smtClean="0"/>
              <a:t>This large US-based health insurer </a:t>
            </a:r>
            <a:r>
              <a:rPr lang="en-US" dirty="0" smtClean="0"/>
              <a:t>has implemented  IBM </a:t>
            </a:r>
            <a:r>
              <a:rPr lang="en-US" dirty="0" err="1" smtClean="0"/>
              <a:t>InfoSphere</a:t>
            </a:r>
            <a:r>
              <a:rPr lang="en-US" dirty="0" smtClean="0"/>
              <a:t> solutions to integrate and consolidate member data into a single  source of truth to provide a consistent customer experience. The scalable IBM  </a:t>
            </a:r>
            <a:r>
              <a:rPr lang="en-US" dirty="0" err="1" smtClean="0"/>
              <a:t>InfoSphere</a:t>
            </a:r>
            <a:r>
              <a:rPr lang="en-US" dirty="0" smtClean="0"/>
              <a:t> information integration platform provides customers and business  users with access to needed information at a low cost and in a time frame that  exceeds their expectations. </a:t>
            </a:r>
            <a:endParaRPr lang="en-US" u="sng" dirty="0" smtClean="0"/>
          </a:p>
          <a:p>
            <a:pPr marL="228600" indent="-228600">
              <a:buAutoNum type="arabicParenR"/>
            </a:pPr>
            <a:endParaRPr lang="en-US" baseline="0" dirty="0" smtClean="0"/>
          </a:p>
          <a:p>
            <a:pPr marL="228600" indent="-228600">
              <a:buAutoNum type="arabicParenR"/>
            </a:pPr>
            <a:endParaRPr lang="en-US" dirty="0"/>
          </a:p>
        </p:txBody>
      </p:sp>
      <p:sp>
        <p:nvSpPr>
          <p:cNvPr id="4" name="Slide Number Placeholder 3"/>
          <p:cNvSpPr>
            <a:spLocks noGrp="1"/>
          </p:cNvSpPr>
          <p:nvPr>
            <p:ph type="sldNum" sz="quarter" idx="10"/>
          </p:nvPr>
        </p:nvSpPr>
        <p:spPr/>
        <p:txBody>
          <a:bodyPr/>
          <a:lstStyle/>
          <a:p>
            <a:fld id="{1C3FC800-1CBA-4414-8AA8-361444ED53ED}" type="slidenum">
              <a:rPr lang="en-US" smtClean="0"/>
              <a:pPr/>
              <a:t>12</a:t>
            </a:fld>
            <a:endParaRPr lang="en-US"/>
          </a:p>
        </p:txBody>
      </p:sp>
    </p:spTree>
    <p:extLst>
      <p:ext uri="{BB962C8B-B14F-4D97-AF65-F5344CB8AC3E}">
        <p14:creationId xmlns:p14="http://schemas.microsoft.com/office/powerpoint/2010/main" val="3102660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smtClean="0"/>
          </a:p>
          <a:p>
            <a:endParaRPr lang="en-US" dirty="0" smtClean="0"/>
          </a:p>
          <a:p>
            <a:r>
              <a:rPr lang="en-US" dirty="0" smtClean="0"/>
              <a:t>Repeat a modified</a:t>
            </a:r>
            <a:r>
              <a:rPr lang="en-US" baseline="0" dirty="0" smtClean="0"/>
              <a:t> version of the </a:t>
            </a:r>
            <a:r>
              <a:rPr lang="en-US" dirty="0" smtClean="0"/>
              <a:t>original question:</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HelvNeue Light for IBM" pitchFamily="34" charset="0"/>
                <a:cs typeface="Arial" pitchFamily="34" charset="0"/>
              </a:rPr>
              <a:t>So.... </a:t>
            </a:r>
            <a:r>
              <a:rPr lang="en-US" sz="1200" b="1" i="1" dirty="0" smtClean="0">
                <a:latin typeface="HelvNeue Light for IBM" pitchFamily="34" charset="0"/>
                <a:cs typeface="Arial" pitchFamily="34" charset="0"/>
              </a:rPr>
              <a:t>How do</a:t>
            </a:r>
            <a:r>
              <a:rPr lang="en-US" sz="1200" b="1" i="1" baseline="0" dirty="0" smtClean="0">
                <a:latin typeface="HelvNeue Light for IBM" pitchFamily="34" charset="0"/>
                <a:cs typeface="Arial" pitchFamily="34" charset="0"/>
              </a:rPr>
              <a:t> Industry solutions from IBM help </a:t>
            </a:r>
            <a:r>
              <a:rPr lang="en-US" sz="1200" dirty="0" smtClean="0">
                <a:latin typeface="HelvNeue Light for IBM" pitchFamily="34" charset="0"/>
                <a:cs typeface="Arial" pitchFamily="34" charset="0"/>
              </a:rPr>
              <a:t>our cities, regions and nations become magnets for game-changing, problem-solving, </a:t>
            </a:r>
            <a:r>
              <a:rPr lang="en-US" sz="1200" dirty="0" smtClean="0">
                <a:solidFill>
                  <a:srgbClr val="92D050"/>
                </a:solidFill>
                <a:latin typeface="HelvNeue Light for IBM" pitchFamily="34" charset="0"/>
                <a:cs typeface="Arial" pitchFamily="34" charset="0"/>
              </a:rPr>
              <a:t>job-creating innovation?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rgbClr val="92D050"/>
              </a:solidFill>
              <a:latin typeface="HelvNeue Light for IBM"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92D050"/>
                </a:solidFill>
                <a:latin typeface="HelvNeue Light for IBM" pitchFamily="34" charset="0"/>
                <a:cs typeface="Arial" pitchFamily="34" charset="0"/>
              </a:rPr>
              <a:t>Let’s face it – Globally, economies are weak – </a:t>
            </a:r>
            <a:r>
              <a:rPr lang="en-US" sz="1200" b="1" dirty="0" smtClean="0">
                <a:solidFill>
                  <a:srgbClr val="92D050"/>
                </a:solidFill>
                <a:latin typeface="HelvNeue Light for IBM" pitchFamily="34" charset="0"/>
                <a:cs typeface="Arial" pitchFamily="34" charset="0"/>
              </a:rPr>
              <a:t>Data Point:  the </a:t>
            </a:r>
            <a:r>
              <a:rPr lang="en-US" sz="1200" b="1" dirty="0" smtClean="0"/>
              <a:t>Average annual GDP growth for OECD countries 2012-2014 was only 1.5% (OECD)</a:t>
            </a:r>
          </a:p>
          <a:p>
            <a:r>
              <a:rPr lang="en-US" sz="1200" dirty="0" smtClean="0">
                <a:solidFill>
                  <a:srgbClr val="92D050"/>
                </a:solidFill>
                <a:latin typeface="HelvNeue Light for IBM" pitchFamily="34" charset="0"/>
                <a:cs typeface="Arial" pitchFamily="34" charset="0"/>
              </a:rPr>
              <a:t>Public Sector leaders are</a:t>
            </a:r>
            <a:r>
              <a:rPr lang="en-US" sz="1200" baseline="0" dirty="0" smtClean="0">
                <a:solidFill>
                  <a:srgbClr val="92D050"/>
                </a:solidFill>
                <a:latin typeface="HelvNeue Light for IBM" pitchFamily="34" charset="0"/>
                <a:cs typeface="Arial" pitchFamily="34" charset="0"/>
              </a:rPr>
              <a:t> consistently looking for ways to achieve economic success – growth in the number of jobs and growths in income and growth in GDP – Gross domestic product or the sum of productivity in an economy.</a:t>
            </a:r>
            <a:endParaRPr lang="en-US" sz="1200" dirty="0" smtClean="0">
              <a:solidFill>
                <a:srgbClr val="92D050"/>
              </a:solidFill>
              <a:latin typeface="HelvNeue Light for IBM" pitchFamily="34" charset="0"/>
              <a:cs typeface="Arial" pitchFamily="34" charset="0"/>
            </a:endParaRPr>
          </a:p>
          <a:p>
            <a:endParaRPr lang="en-US" sz="1200" dirty="0" smtClean="0">
              <a:solidFill>
                <a:srgbClr val="92D050"/>
              </a:solidFill>
              <a:latin typeface="HelvNeue Light for IBM"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92D050"/>
                </a:solidFill>
                <a:latin typeface="HelvNeue Light for IBM" pitchFamily="34" charset="0"/>
                <a:cs typeface="Arial" pitchFamily="34" charset="0"/>
              </a:rPr>
              <a:t>Innovation has never</a:t>
            </a:r>
            <a:r>
              <a:rPr lang="en-US" sz="1200" baseline="0" dirty="0" smtClean="0">
                <a:solidFill>
                  <a:srgbClr val="92D050"/>
                </a:solidFill>
                <a:latin typeface="HelvNeue Light for IBM" pitchFamily="34" charset="0"/>
                <a:cs typeface="Arial" pitchFamily="34" charset="0"/>
              </a:rPr>
              <a:t> been more critical for – </a:t>
            </a:r>
            <a:r>
              <a:rPr lang="en-US" sz="1200" b="1" baseline="0" dirty="0" smtClean="0">
                <a:solidFill>
                  <a:srgbClr val="92D050"/>
                </a:solidFill>
                <a:latin typeface="HelvNeue Light for IBM" pitchFamily="34" charset="0"/>
                <a:cs typeface="Arial" pitchFamily="34" charset="0"/>
              </a:rPr>
              <a:t>Data Point: </a:t>
            </a:r>
            <a:r>
              <a:rPr lang="en-US" sz="1200" b="1" dirty="0" smtClean="0"/>
              <a:t>Innovation accounted for 63% of UK economic growth 2000-2008 (NESTA) </a:t>
            </a:r>
            <a:endParaRPr lang="en-US" sz="1200" b="1" baseline="0" dirty="0" smtClean="0">
              <a:solidFill>
                <a:srgbClr val="92D050"/>
              </a:solidFill>
              <a:latin typeface="HelvNeue Light for IBM"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solidFill>
                  <a:srgbClr val="92D050"/>
                </a:solidFill>
                <a:latin typeface="HelvNeue Light for IBM" pitchFamily="34" charset="0"/>
                <a:cs typeface="Arial" pitchFamily="34" charset="0"/>
              </a:rPr>
              <a:t>it is the key to improving citizen-centric services, managing resources and developing and attracting the talented resources needed for these economies in transition.  </a:t>
            </a:r>
            <a:r>
              <a:rPr lang="en-US" sz="1200" dirty="0" smtClean="0"/>
              <a:t> </a:t>
            </a:r>
            <a:r>
              <a:rPr lang="en-US" sz="1200" baseline="0" dirty="0" smtClean="0"/>
              <a:t>The impacts of IBM solutions can be seen across societies </a:t>
            </a:r>
            <a:endParaRPr lang="en-US" sz="1200" dirty="0" smtClean="0"/>
          </a:p>
          <a:p>
            <a:endParaRPr lang="en-US" sz="1200" dirty="0" smtClean="0">
              <a:solidFill>
                <a:srgbClr val="92D050"/>
              </a:solidFill>
              <a:latin typeface="HelvNeue Light for IBM" pitchFamily="34" charset="0"/>
              <a:cs typeface="Arial" pitchFamily="34" charset="0"/>
            </a:endParaRPr>
          </a:p>
          <a:p>
            <a:r>
              <a:rPr lang="en-US" dirty="0" smtClean="0"/>
              <a:t>The benefits are both direct from IBM solutions – such as cost savings</a:t>
            </a:r>
            <a:r>
              <a:rPr lang="en-US" baseline="0" dirty="0" smtClean="0"/>
              <a:t>, improved services for citizens, and improved outcomes for Public Sector leaders in their missions.</a:t>
            </a:r>
          </a:p>
          <a:p>
            <a:r>
              <a:rPr lang="en-US" baseline="0" dirty="0" smtClean="0"/>
              <a:t>But there are also </a:t>
            </a:r>
            <a:r>
              <a:rPr lang="en-US" dirty="0" smtClean="0"/>
              <a:t>more “indirect” – such as the quality of life in</a:t>
            </a:r>
            <a:r>
              <a:rPr lang="en-US" baseline="0" dirty="0" smtClean="0"/>
              <a:t> a community – which results from the improved health, better education, improved safety and the ease of travel.</a:t>
            </a:r>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1C3FC800-1CBA-4414-8AA8-361444ED53ED}"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3079075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Call to action:</a:t>
            </a:r>
          </a:p>
          <a:p>
            <a:r>
              <a:rPr lang="en-US" dirty="0" smtClean="0"/>
              <a:t>Re-imagine what’s possible for everyone</a:t>
            </a:r>
          </a:p>
          <a:p>
            <a:r>
              <a:rPr lang="en-US" dirty="0" smtClean="0"/>
              <a:t>Create a culture of innovation</a:t>
            </a:r>
          </a:p>
          <a:p>
            <a:r>
              <a:rPr lang="en-US" dirty="0" smtClean="0"/>
              <a:t>Boldly move forward – together .... Because everyone matters.</a:t>
            </a:r>
          </a:p>
          <a:p>
            <a:endParaRPr lang="en-US" dirty="0" smtClean="0"/>
          </a:p>
          <a:p>
            <a:endParaRPr lang="en-US" dirty="0" smtClean="0"/>
          </a:p>
          <a:p>
            <a:r>
              <a:rPr lang="en-US" dirty="0" smtClean="0"/>
              <a:t>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1C3FC800-1CBA-4414-8AA8-361444ED53ED}" type="slidenum">
              <a:rPr lang="en-US" smtClean="0"/>
              <a:pPr/>
              <a:t>14</a:t>
            </a:fld>
            <a:endParaRPr lang="en-US"/>
          </a:p>
        </p:txBody>
      </p:sp>
    </p:spTree>
    <p:extLst>
      <p:ext uri="{BB962C8B-B14F-4D97-AF65-F5344CB8AC3E}">
        <p14:creationId xmlns:p14="http://schemas.microsoft.com/office/powerpoint/2010/main" val="10432973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B1DBAA1-E6F5-4AEA-9AC3-DEFCAF85F798}" type="datetimeFigureOut">
              <a:rPr lang="en-US"/>
              <a:pPr>
                <a:defRPr/>
              </a:pPr>
              <a:t>6/9/16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E3BC743-3DC3-450A-B806-52905AFF58DA}" type="slidenum">
              <a:rPr lang="en-US"/>
              <a:pPr>
                <a:defRPr/>
              </a:pPr>
              <a:t>‹#›</a:t>
            </a:fld>
            <a:endParaRPr lang="en-US"/>
          </a:p>
        </p:txBody>
      </p:sp>
    </p:spTree>
    <p:extLst>
      <p:ext uri="{BB962C8B-B14F-4D97-AF65-F5344CB8AC3E}">
        <p14:creationId xmlns:p14="http://schemas.microsoft.com/office/powerpoint/2010/main" val="1374774183"/>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7A5A1-7B26-4FD4-8EC1-04C034FF4FDE}" type="datetimeFigureOut">
              <a:rPr lang="en-US"/>
              <a:pPr>
                <a:defRPr/>
              </a:pPr>
              <a:t>6/9/16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3A60221-4270-49FB-A764-8190F00E9DAA}" type="slidenum">
              <a:rPr lang="en-US"/>
              <a:pPr>
                <a:defRPr/>
              </a:pPr>
              <a:t>‹#›</a:t>
            </a:fld>
            <a:endParaRPr lang="en-US"/>
          </a:p>
        </p:txBody>
      </p:sp>
    </p:spTree>
    <p:extLst>
      <p:ext uri="{BB962C8B-B14F-4D97-AF65-F5344CB8AC3E}">
        <p14:creationId xmlns:p14="http://schemas.microsoft.com/office/powerpoint/2010/main" val="3464472794"/>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3"/>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3"/>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740DE8B-D95B-4704-93D0-5C38AA7F0771}" type="datetimeFigureOut">
              <a:rPr lang="en-US"/>
              <a:pPr>
                <a:defRPr/>
              </a:pPr>
              <a:t>6/9/16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64252CD-D97B-45D7-B098-A839222065C4}" type="slidenum">
              <a:rPr lang="en-US"/>
              <a:pPr>
                <a:defRPr/>
              </a:pPr>
              <a:t>‹#›</a:t>
            </a:fld>
            <a:endParaRPr lang="en-US"/>
          </a:p>
        </p:txBody>
      </p:sp>
    </p:spTree>
    <p:extLst>
      <p:ext uri="{BB962C8B-B14F-4D97-AF65-F5344CB8AC3E}">
        <p14:creationId xmlns:p14="http://schemas.microsoft.com/office/powerpoint/2010/main" val="4091820647"/>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B2E9A63-A7A9-4F63-8B28-CA6ECE7B7CDC}" type="datetimeFigureOut">
              <a:rPr lang="en-US"/>
              <a:pPr>
                <a:defRPr/>
              </a:pPr>
              <a:t>6/9/16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3E25DC1-8535-4093-968D-C5A1CD0560CF}" type="slidenum">
              <a:rPr lang="en-US"/>
              <a:pPr>
                <a:defRPr/>
              </a:pPr>
              <a:t>‹#›</a:t>
            </a:fld>
            <a:endParaRPr lang="en-US"/>
          </a:p>
        </p:txBody>
      </p:sp>
    </p:spTree>
    <p:extLst>
      <p:ext uri="{BB962C8B-B14F-4D97-AF65-F5344CB8AC3E}">
        <p14:creationId xmlns:p14="http://schemas.microsoft.com/office/powerpoint/2010/main" val="1635398573"/>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7"/>
            <a:ext cx="7772400" cy="1021557"/>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A5BF66E8-1BA4-464E-BF00-AFD4DC3F9C6F}" type="datetimeFigureOut">
              <a:rPr lang="en-US"/>
              <a:pPr>
                <a:defRPr/>
              </a:pPr>
              <a:t>6/9/16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B16F6CC-1A01-484F-8545-F1F060EA2B9F}" type="slidenum">
              <a:rPr lang="en-US"/>
              <a:pPr>
                <a:defRPr/>
              </a:pPr>
              <a:t>‹#›</a:t>
            </a:fld>
            <a:endParaRPr lang="en-US"/>
          </a:p>
        </p:txBody>
      </p:sp>
    </p:spTree>
    <p:extLst>
      <p:ext uri="{BB962C8B-B14F-4D97-AF65-F5344CB8AC3E}">
        <p14:creationId xmlns:p14="http://schemas.microsoft.com/office/powerpoint/2010/main" val="3917535321"/>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0079B5B-2BB4-4369-BD6D-71DF84D7A4C6}" type="datetimeFigureOut">
              <a:rPr lang="en-US"/>
              <a:pPr>
                <a:defRPr/>
              </a:pPr>
              <a:t>6/9/16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C4EC3FC-5BE2-4CD6-BE91-36D067F2833C}" type="slidenum">
              <a:rPr lang="en-US"/>
              <a:pPr>
                <a:defRPr/>
              </a:pPr>
              <a:t>‹#›</a:t>
            </a:fld>
            <a:endParaRPr lang="en-US"/>
          </a:p>
        </p:txBody>
      </p:sp>
    </p:spTree>
    <p:extLst>
      <p:ext uri="{BB962C8B-B14F-4D97-AF65-F5344CB8AC3E}">
        <p14:creationId xmlns:p14="http://schemas.microsoft.com/office/powerpoint/2010/main" val="2022651610"/>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7E890B63-A139-4946-9713-5337890464C7}" type="datetimeFigureOut">
              <a:rPr lang="en-US"/>
              <a:pPr>
                <a:defRPr/>
              </a:pPr>
              <a:t>6/9/16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765C803-80BD-4EB7-8E4D-DCA53EB40861}" type="slidenum">
              <a:rPr lang="en-US"/>
              <a:pPr>
                <a:defRPr/>
              </a:pPr>
              <a:t>‹#›</a:t>
            </a:fld>
            <a:endParaRPr lang="en-US"/>
          </a:p>
        </p:txBody>
      </p:sp>
    </p:spTree>
    <p:extLst>
      <p:ext uri="{BB962C8B-B14F-4D97-AF65-F5344CB8AC3E}">
        <p14:creationId xmlns:p14="http://schemas.microsoft.com/office/powerpoint/2010/main" val="2479631661"/>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81C9A5DB-06EF-4B6F-A816-19419D2EDD70}" type="datetimeFigureOut">
              <a:rPr lang="en-US"/>
              <a:pPr>
                <a:defRPr/>
              </a:pPr>
              <a:t>6/9/16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F0BB40A-4566-4659-8F6E-496FEFEA2429}" type="slidenum">
              <a:rPr lang="en-US"/>
              <a:pPr>
                <a:defRPr/>
              </a:pPr>
              <a:t>‹#›</a:t>
            </a:fld>
            <a:endParaRPr lang="en-US"/>
          </a:p>
        </p:txBody>
      </p:sp>
    </p:spTree>
    <p:extLst>
      <p:ext uri="{BB962C8B-B14F-4D97-AF65-F5344CB8AC3E}">
        <p14:creationId xmlns:p14="http://schemas.microsoft.com/office/powerpoint/2010/main" val="540728954"/>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380C716-F0FA-40B0-8A9A-364D117B3ABB}" type="datetimeFigureOut">
              <a:rPr lang="en-US"/>
              <a:pPr>
                <a:defRPr/>
              </a:pPr>
              <a:t>6/9/16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1A81CE28-892E-420D-9AB6-D7435BA1D355}" type="slidenum">
              <a:rPr lang="en-US"/>
              <a:pPr>
                <a:defRPr/>
              </a:pPr>
              <a:t>‹#›</a:t>
            </a:fld>
            <a:endParaRPr lang="en-US"/>
          </a:p>
        </p:txBody>
      </p:sp>
    </p:spTree>
    <p:extLst>
      <p:ext uri="{BB962C8B-B14F-4D97-AF65-F5344CB8AC3E}">
        <p14:creationId xmlns:p14="http://schemas.microsoft.com/office/powerpoint/2010/main" val="46782246"/>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8"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6"/>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8"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66719B-5EAB-4974-892C-D362E7F22DAE}" type="datetimeFigureOut">
              <a:rPr lang="en-US"/>
              <a:pPr>
                <a:defRPr/>
              </a:pPr>
              <a:t>6/9/16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0732CBB-1D25-4754-95BD-4B2CC65E0CE4}" type="slidenum">
              <a:rPr lang="en-US"/>
              <a:pPr>
                <a:defRPr/>
              </a:pPr>
              <a:t>‹#›</a:t>
            </a:fld>
            <a:endParaRPr lang="en-US"/>
          </a:p>
        </p:txBody>
      </p:sp>
    </p:spTree>
    <p:extLst>
      <p:ext uri="{BB962C8B-B14F-4D97-AF65-F5344CB8AC3E}">
        <p14:creationId xmlns:p14="http://schemas.microsoft.com/office/powerpoint/2010/main" val="1959124294"/>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2"/>
            <a:ext cx="5486400" cy="425055"/>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402551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8A7C7F4-51A8-41A4-A8AF-4186ED8E5E07}" type="datetimeFigureOut">
              <a:rPr lang="en-US"/>
              <a:pPr>
                <a:defRPr/>
              </a:pPr>
              <a:t>6/9/16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489EE2F-3CFD-4F89-B646-CA0BE11612A1}" type="slidenum">
              <a:rPr lang="en-US"/>
              <a:pPr>
                <a:defRPr/>
              </a:pPr>
              <a:t>‹#›</a:t>
            </a:fld>
            <a:endParaRPr lang="en-US"/>
          </a:p>
        </p:txBody>
      </p:sp>
    </p:spTree>
    <p:extLst>
      <p:ext uri="{BB962C8B-B14F-4D97-AF65-F5344CB8AC3E}">
        <p14:creationId xmlns:p14="http://schemas.microsoft.com/office/powerpoint/2010/main" val="1771306243"/>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0574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457200" y="1200150"/>
            <a:ext cx="8229600" cy="3394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4767745"/>
            <a:ext cx="2133600" cy="272891"/>
          </a:xfrm>
          <a:prstGeom prst="rect">
            <a:avLst/>
          </a:prstGeom>
        </p:spPr>
        <p:txBody>
          <a:bodyPr vert="horz" lIns="91440" tIns="45720" rIns="91440" bIns="45720" rtlCol="0" anchor="ctr"/>
          <a:lstStyle>
            <a:lvl1pPr algn="l" fontAlgn="auto">
              <a:spcBef>
                <a:spcPts val="0"/>
              </a:spcBef>
              <a:spcAft>
                <a:spcPts val="0"/>
              </a:spcAft>
              <a:defRPr sz="1200" smtClean="0">
                <a:solidFill>
                  <a:prstClr val="white">
                    <a:tint val="75000"/>
                  </a:prstClr>
                </a:solidFill>
                <a:latin typeface="+mn-lt"/>
                <a:cs typeface="+mn-cs"/>
              </a:defRPr>
            </a:lvl1pPr>
          </a:lstStyle>
          <a:p>
            <a:pPr>
              <a:defRPr/>
            </a:pPr>
            <a:fld id="{53AF7024-F9B7-4AE7-8F49-4F5DCED5506F}" type="datetimeFigureOut">
              <a:rPr lang="en-US"/>
              <a:pPr>
                <a:defRPr/>
              </a:pPr>
              <a:t>6/9/16</a:t>
            </a:fld>
            <a:endParaRPr lang="en-US"/>
          </a:p>
        </p:txBody>
      </p:sp>
      <p:sp>
        <p:nvSpPr>
          <p:cNvPr id="5" name="Footer Placeholder 4"/>
          <p:cNvSpPr>
            <a:spLocks noGrp="1"/>
          </p:cNvSpPr>
          <p:nvPr>
            <p:ph type="ftr" sz="quarter" idx="3"/>
          </p:nvPr>
        </p:nvSpPr>
        <p:spPr>
          <a:xfrm>
            <a:off x="3124200" y="4767745"/>
            <a:ext cx="2895600" cy="272891"/>
          </a:xfrm>
          <a:prstGeom prst="rect">
            <a:avLst/>
          </a:prstGeom>
        </p:spPr>
        <p:txBody>
          <a:bodyPr vert="horz" lIns="91440" tIns="45720" rIns="91440" bIns="45720" rtlCol="0" anchor="ctr"/>
          <a:lstStyle>
            <a:lvl1pPr algn="ctr" fontAlgn="auto">
              <a:spcBef>
                <a:spcPts val="0"/>
              </a:spcBef>
              <a:spcAft>
                <a:spcPts val="0"/>
              </a:spcAft>
              <a:defRPr sz="1200">
                <a:solidFill>
                  <a:prstClr val="white">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4767745"/>
            <a:ext cx="2133600" cy="272891"/>
          </a:xfrm>
          <a:prstGeom prst="rect">
            <a:avLst/>
          </a:prstGeom>
        </p:spPr>
        <p:txBody>
          <a:bodyPr vert="horz" lIns="91440" tIns="45720" rIns="91440" bIns="45720" rtlCol="0" anchor="ctr"/>
          <a:lstStyle>
            <a:lvl1pPr algn="r" fontAlgn="auto">
              <a:spcBef>
                <a:spcPts val="0"/>
              </a:spcBef>
              <a:spcAft>
                <a:spcPts val="0"/>
              </a:spcAft>
              <a:defRPr sz="1200" smtClean="0">
                <a:solidFill>
                  <a:prstClr val="white">
                    <a:tint val="75000"/>
                  </a:prstClr>
                </a:solidFill>
                <a:latin typeface="+mn-lt"/>
                <a:cs typeface="+mn-cs"/>
              </a:defRPr>
            </a:lvl1pPr>
          </a:lstStyle>
          <a:p>
            <a:pPr>
              <a:defRPr/>
            </a:pPr>
            <a:fld id="{ADCCB3F0-0121-4AB4-95EA-D395F0697B9A}" type="slidenum">
              <a:rPr lang="en-US"/>
              <a:pPr>
                <a:defRPr/>
              </a:pPr>
              <a:t>‹#›</a:t>
            </a:fld>
            <a:endParaRPr lang="en-US"/>
          </a:p>
        </p:txBody>
      </p:sp>
    </p:spTree>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fade/>
  </p:transition>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hyperlink" Target="http://www.ibm.com/mobilefirst/us/en/see-it-in-action/ottawa-hospital/" TargetMode="External"/><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hyperlink" Target="http://www.ibm.com/smarterplanet/us/en/leadership/unc/" TargetMode="External"/><Relationship Id="rId5" Type="http://schemas.openxmlformats.org/officeDocument/2006/relationships/hyperlink" Target="http://www-03.ibm.com/press/us/en/pressrelease/41066.wss" TargetMode="External"/><Relationship Id="rId6" Type="http://schemas.openxmlformats.org/officeDocument/2006/relationships/hyperlink" Target="https://www.bumrungrad.com/en/about-us/news/ibm-watson-cancer-jci-bangkok-hospital-thailand" TargetMode="External"/><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32.jpe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33.jpeg"/><Relationship Id="rId5" Type="http://schemas.openxmlformats.org/officeDocument/2006/relationships/image" Target="../media/image34.jpeg"/><Relationship Id="rId6" Type="http://schemas.openxmlformats.org/officeDocument/2006/relationships/image" Target="../media/image35.jpe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1.mp4"/><Relationship Id="rId2" Type="http://schemas.openxmlformats.org/officeDocument/2006/relationships/video" Target="../media/media1.mp4"/></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7.jpeg"/><Relationship Id="rId6" Type="http://schemas.openxmlformats.org/officeDocument/2006/relationships/image" Target="../media/image8.png"/><Relationship Id="rId7" Type="http://schemas.openxmlformats.org/officeDocument/2006/relationships/image" Target="../media/image9.jpeg"/><Relationship Id="rId8"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1.xml"/><Relationship Id="rId2"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 Id="rId8" Type="http://schemas.openxmlformats.org/officeDocument/2006/relationships/image" Target="../media/image24.png"/><Relationship Id="rId1" Type="http://schemas.openxmlformats.org/officeDocument/2006/relationships/slideLayout" Target="../slideLayouts/slideLayout1.xml"/><Relationship Id="rId2"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1.xml"/><Relationship Id="rId2"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49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432"/>
            <a:ext cx="9144000" cy="5143500"/>
          </a:xfrm>
          <a:prstGeom prst="rect">
            <a:avLst/>
          </a:prstGeom>
        </p:spPr>
      </p:pic>
      <p:sp>
        <p:nvSpPr>
          <p:cNvPr id="2" name="TextBox 1"/>
          <p:cNvSpPr txBox="1"/>
          <p:nvPr/>
        </p:nvSpPr>
        <p:spPr>
          <a:xfrm>
            <a:off x="381000" y="1657349"/>
            <a:ext cx="5486400" cy="1015663"/>
          </a:xfrm>
          <a:prstGeom prst="rect">
            <a:avLst/>
          </a:prstGeom>
          <a:noFill/>
        </p:spPr>
        <p:txBody>
          <a:bodyPr wrap="square" rtlCol="0">
            <a:spAutoFit/>
          </a:bodyPr>
          <a:lstStyle/>
          <a:p>
            <a:r>
              <a:rPr lang="en-US" sz="2000" dirty="0" smtClean="0">
                <a:latin typeface="Arial" panose="020B0604020202020204" pitchFamily="34" charset="0"/>
                <a:cs typeface="Arial" panose="020B0604020202020204" pitchFamily="34" charset="0"/>
              </a:rPr>
              <a:t>Dan Pelino,</a:t>
            </a:r>
          </a:p>
          <a:p>
            <a:r>
              <a:rPr lang="en-US" sz="2000" dirty="0" smtClean="0">
                <a:latin typeface="Arial" panose="020B0604020202020204" pitchFamily="34" charset="0"/>
                <a:cs typeface="Arial" panose="020B0604020202020204" pitchFamily="34" charset="0"/>
              </a:rPr>
              <a:t>General Manager</a:t>
            </a:r>
          </a:p>
          <a:p>
            <a:r>
              <a:rPr lang="en-US" sz="2000" dirty="0" smtClean="0">
                <a:latin typeface="Arial" panose="020B0604020202020204" pitchFamily="34" charset="0"/>
                <a:cs typeface="Arial" panose="020B0604020202020204" pitchFamily="34" charset="0"/>
              </a:rPr>
              <a:t>IBM Global Public Sector</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4960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LifeSciences.png"/>
          <p:cNvPicPr>
            <a:picLocks noChangeAspect="1"/>
          </p:cNvPicPr>
          <p:nvPr/>
        </p:nvPicPr>
        <p:blipFill>
          <a:blip r:embed="rId3" cstate="print"/>
          <a:stretch>
            <a:fillRect/>
          </a:stretch>
        </p:blipFill>
        <p:spPr>
          <a:xfrm>
            <a:off x="0" y="0"/>
            <a:ext cx="9144000" cy="5143500"/>
          </a:xfrm>
          <a:prstGeom prst="rect">
            <a:avLst/>
          </a:prstGeom>
        </p:spPr>
      </p:pic>
      <p:sp>
        <p:nvSpPr>
          <p:cNvPr id="27" name="Rectangle 26"/>
          <p:cNvSpPr/>
          <p:nvPr/>
        </p:nvSpPr>
        <p:spPr>
          <a:xfrm>
            <a:off x="5675325" y="4529470"/>
            <a:ext cx="3001950" cy="5228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1100" dirty="0">
                <a:solidFill>
                  <a:srgbClr val="92D050"/>
                </a:solidFill>
                <a:latin typeface="Arial" pitchFamily="34" charset="0"/>
                <a:cs typeface="Arial" pitchFamily="34" charset="0"/>
              </a:rPr>
              <a:t>References: </a:t>
            </a:r>
          </a:p>
          <a:p>
            <a:r>
              <a:rPr lang="en-US" sz="1100" dirty="0">
                <a:solidFill>
                  <a:schemeClr val="tx1">
                    <a:lumMod val="85000"/>
                  </a:schemeClr>
                </a:solidFill>
                <a:latin typeface="HelvNeue Medium for IBM" pitchFamily="34" charset="0"/>
                <a:cs typeface="Arial" pitchFamily="34" charset="0"/>
                <a:hlinkClick r:id="rId4"/>
              </a:rPr>
              <a:t>The Ottawa Hospital</a:t>
            </a:r>
            <a:endParaRPr lang="en-US" sz="1100" dirty="0">
              <a:solidFill>
                <a:schemeClr val="tx1">
                  <a:lumMod val="85000"/>
                </a:schemeClr>
              </a:solidFill>
              <a:latin typeface="HelvNeue Medium for IBM" pitchFamily="34" charset="0"/>
              <a:cs typeface="Arial" pitchFamily="34" charset="0"/>
            </a:endParaRPr>
          </a:p>
          <a:p>
            <a:r>
              <a:rPr lang="en-US" sz="1100" dirty="0" smtClean="0">
                <a:solidFill>
                  <a:schemeClr val="tx1">
                    <a:lumMod val="85000"/>
                  </a:schemeClr>
                </a:solidFill>
                <a:latin typeface="Arial" pitchFamily="34" charset="0"/>
                <a:cs typeface="Arial" pitchFamily="34" charset="0"/>
              </a:rPr>
              <a:t> </a:t>
            </a:r>
          </a:p>
        </p:txBody>
      </p:sp>
      <p:sp>
        <p:nvSpPr>
          <p:cNvPr id="28" name="TextBox 27"/>
          <p:cNvSpPr txBox="1"/>
          <p:nvPr/>
        </p:nvSpPr>
        <p:spPr>
          <a:xfrm>
            <a:off x="5704048" y="2038350"/>
            <a:ext cx="3339217" cy="2352182"/>
          </a:xfrm>
          <a:prstGeom prst="rect">
            <a:avLst/>
          </a:prstGeom>
          <a:noFill/>
        </p:spPr>
        <p:txBody>
          <a:bodyPr wrap="square" lIns="0" tIns="0" rIns="0" bIns="0" rtlCol="0">
            <a:spAutoFit/>
          </a:bodyPr>
          <a:lstStyle/>
          <a:p>
            <a:pPr marL="339725" lvl="1" indent="-106363">
              <a:lnSpc>
                <a:spcPct val="90000"/>
              </a:lnSpc>
              <a:spcAft>
                <a:spcPts val="300"/>
              </a:spcAft>
              <a:buFont typeface="Arial" panose="020B0604020202020204" pitchFamily="34" charset="0"/>
              <a:buChar char="•"/>
            </a:pPr>
            <a:r>
              <a:rPr lang="en-US" sz="1050" i="1" dirty="0">
                <a:latin typeface="Arial" pitchFamily="34" charset="0"/>
              </a:rPr>
              <a:t>Digital Hospital </a:t>
            </a:r>
          </a:p>
          <a:p>
            <a:pPr marL="339725" lvl="1" indent="-106363">
              <a:lnSpc>
                <a:spcPct val="90000"/>
              </a:lnSpc>
              <a:spcAft>
                <a:spcPts val="300"/>
              </a:spcAft>
              <a:buFont typeface="Arial" panose="020B0604020202020204" pitchFamily="34" charset="0"/>
              <a:buChar char="•"/>
            </a:pPr>
            <a:r>
              <a:rPr lang="en-US" sz="1050" i="1" dirty="0">
                <a:latin typeface="Arial" pitchFamily="34" charset="0"/>
              </a:rPr>
              <a:t>Enterprise Analytics-Business Performance</a:t>
            </a:r>
          </a:p>
          <a:p>
            <a:pPr marL="339725" lvl="1" indent="-106363">
              <a:lnSpc>
                <a:spcPct val="90000"/>
              </a:lnSpc>
              <a:spcAft>
                <a:spcPts val="300"/>
              </a:spcAft>
              <a:buFont typeface="Arial" panose="020B0604020202020204" pitchFamily="34" charset="0"/>
              <a:buChar char="•"/>
            </a:pPr>
            <a:r>
              <a:rPr lang="en-US" sz="1050" i="1" dirty="0">
                <a:latin typeface="Arial" pitchFamily="34" charset="0"/>
              </a:rPr>
              <a:t>IBM Integration Bus for Healthcare</a:t>
            </a:r>
          </a:p>
          <a:p>
            <a:pPr marL="339725" lvl="1" indent="-106363">
              <a:lnSpc>
                <a:spcPct val="90000"/>
              </a:lnSpc>
              <a:spcAft>
                <a:spcPts val="300"/>
              </a:spcAft>
              <a:buFont typeface="Arial" panose="020B0604020202020204" pitchFamily="34" charset="0"/>
              <a:buChar char="•"/>
            </a:pPr>
            <a:r>
              <a:rPr lang="en-US" sz="1050" i="1" dirty="0">
                <a:latin typeface="Arial" pitchFamily="34" charset="0"/>
              </a:rPr>
              <a:t>Privacy and Security for Hospitals</a:t>
            </a:r>
          </a:p>
          <a:p>
            <a:pPr marL="339725" lvl="1" indent="-106363">
              <a:lnSpc>
                <a:spcPct val="90000"/>
              </a:lnSpc>
              <a:spcAft>
                <a:spcPts val="300"/>
              </a:spcAft>
              <a:buFont typeface="Arial" panose="020B0604020202020204" pitchFamily="34" charset="0"/>
              <a:buChar char="•"/>
            </a:pPr>
            <a:r>
              <a:rPr lang="en-US" sz="1050" i="1" dirty="0">
                <a:latin typeface="Arial" pitchFamily="34" charset="0"/>
              </a:rPr>
              <a:t>Hospital Facilities Management</a:t>
            </a:r>
          </a:p>
          <a:p>
            <a:pPr marL="339725" lvl="1" indent="-106363">
              <a:lnSpc>
                <a:spcPct val="90000"/>
              </a:lnSpc>
              <a:spcAft>
                <a:spcPts val="300"/>
              </a:spcAft>
              <a:buFont typeface="Arial" panose="020B0604020202020204" pitchFamily="34" charset="0"/>
              <a:buChar char="•"/>
            </a:pPr>
            <a:r>
              <a:rPr lang="en-US" sz="1050" i="1" dirty="0">
                <a:latin typeface="Arial" pitchFamily="34" charset="0"/>
              </a:rPr>
              <a:t>Hospital Asset Management</a:t>
            </a:r>
          </a:p>
          <a:p>
            <a:pPr marL="339725" lvl="1" indent="-106363">
              <a:lnSpc>
                <a:spcPct val="90000"/>
              </a:lnSpc>
              <a:spcAft>
                <a:spcPts val="300"/>
              </a:spcAft>
              <a:buFont typeface="Arial" panose="020B0604020202020204" pitchFamily="34" charset="0"/>
              <a:buChar char="•"/>
            </a:pPr>
            <a:r>
              <a:rPr lang="en-US" sz="1050" i="1" dirty="0">
                <a:latin typeface="Arial" pitchFamily="34" charset="0"/>
              </a:rPr>
              <a:t>Counter Fraud for Healthcare</a:t>
            </a:r>
          </a:p>
          <a:p>
            <a:pPr marL="339725" lvl="1" indent="-106363">
              <a:lnSpc>
                <a:spcPct val="90000"/>
              </a:lnSpc>
              <a:spcAft>
                <a:spcPts val="300"/>
              </a:spcAft>
              <a:buFont typeface="Arial" panose="020B0604020202020204" pitchFamily="34" charset="0"/>
              <a:buChar char="•"/>
            </a:pPr>
            <a:r>
              <a:rPr lang="en-US" sz="1050" i="1" dirty="0">
                <a:latin typeface="Arial" pitchFamily="34" charset="0"/>
              </a:rPr>
              <a:t>Workforce, Recruitment and Talent Management</a:t>
            </a:r>
          </a:p>
          <a:p>
            <a:pPr marL="339725" lvl="1" indent="-106363">
              <a:lnSpc>
                <a:spcPct val="90000"/>
              </a:lnSpc>
              <a:spcAft>
                <a:spcPts val="300"/>
              </a:spcAft>
              <a:buFont typeface="Arial" panose="020B0604020202020204" pitchFamily="34" charset="0"/>
              <a:buChar char="•"/>
            </a:pPr>
            <a:r>
              <a:rPr lang="en-US" sz="1050" i="1" dirty="0">
                <a:latin typeface="Arial" pitchFamily="34" charset="0"/>
              </a:rPr>
              <a:t>Business Process Management</a:t>
            </a:r>
          </a:p>
          <a:p>
            <a:pPr marL="339725" lvl="1" indent="-106363">
              <a:lnSpc>
                <a:spcPct val="90000"/>
              </a:lnSpc>
              <a:spcAft>
                <a:spcPts val="300"/>
              </a:spcAft>
              <a:buFont typeface="Arial" panose="020B0604020202020204" pitchFamily="34" charset="0"/>
              <a:buChar char="•"/>
            </a:pPr>
            <a:r>
              <a:rPr lang="en-US" sz="1050" i="1" dirty="0">
                <a:latin typeface="Arial" pitchFamily="34" charset="0"/>
              </a:rPr>
              <a:t>Supply Chain Optimization</a:t>
            </a:r>
          </a:p>
          <a:p>
            <a:pPr marL="339725" lvl="1" indent="-106363">
              <a:lnSpc>
                <a:spcPct val="90000"/>
              </a:lnSpc>
              <a:spcAft>
                <a:spcPts val="300"/>
              </a:spcAft>
              <a:buFont typeface="Arial" panose="020B0604020202020204" pitchFamily="34" charset="0"/>
              <a:buChar char="•"/>
            </a:pPr>
            <a:r>
              <a:rPr lang="en-US" sz="1050" i="1" dirty="0">
                <a:latin typeface="Arial" pitchFamily="34" charset="0"/>
              </a:rPr>
              <a:t>Watson Customer Service</a:t>
            </a:r>
          </a:p>
          <a:p>
            <a:pPr marL="339725" lvl="1" indent="-106363">
              <a:lnSpc>
                <a:spcPct val="90000"/>
              </a:lnSpc>
              <a:spcAft>
                <a:spcPts val="300"/>
              </a:spcAft>
              <a:buFont typeface="Arial" panose="020B0604020202020204" pitchFamily="34" charset="0"/>
              <a:buChar char="•"/>
            </a:pPr>
            <a:r>
              <a:rPr lang="en-US" sz="1050" i="1" dirty="0">
                <a:latin typeface="Arial" pitchFamily="34" charset="0"/>
              </a:rPr>
              <a:t>Cloud Infrastructure</a:t>
            </a:r>
          </a:p>
          <a:p>
            <a:pPr marL="339725" lvl="1" indent="-106363">
              <a:lnSpc>
                <a:spcPct val="90000"/>
              </a:lnSpc>
              <a:spcAft>
                <a:spcPts val="300"/>
              </a:spcAft>
              <a:buFont typeface="Arial" panose="020B0604020202020204" pitchFamily="34" charset="0"/>
              <a:buChar char="•"/>
            </a:pPr>
            <a:r>
              <a:rPr lang="en-US" sz="1050" i="1" dirty="0" err="1">
                <a:latin typeface="Arial" pitchFamily="34" charset="0"/>
              </a:rPr>
              <a:t>MobileFirst</a:t>
            </a:r>
            <a:endParaRPr lang="en-US" sz="1050" i="1" dirty="0">
              <a:latin typeface="Arial" pitchFamily="34" charset="0"/>
            </a:endParaRPr>
          </a:p>
        </p:txBody>
      </p:sp>
      <p:sp>
        <p:nvSpPr>
          <p:cNvPr id="10" name="TextBox 9"/>
          <p:cNvSpPr txBox="1">
            <a:spLocks noChangeArrowheads="1"/>
          </p:cNvSpPr>
          <p:nvPr/>
        </p:nvSpPr>
        <p:spPr bwMode="auto">
          <a:xfrm>
            <a:off x="5686425" y="402336"/>
            <a:ext cx="3457575" cy="646331"/>
          </a:xfrm>
          <a:prstGeom prst="rect">
            <a:avLst/>
          </a:prstGeom>
          <a:noFill/>
          <a:ln w="9525">
            <a:noFill/>
            <a:miter lim="800000"/>
            <a:headEnd/>
            <a:tailEnd/>
          </a:ln>
        </p:spPr>
        <p:txBody>
          <a:bodyPr lIns="0" tIns="0" rIns="0" bIns="0" anchor="b" anchorCtr="0">
            <a:spAutoFit/>
          </a:bodyPr>
          <a:lstStyle/>
          <a:p>
            <a:r>
              <a:rPr lang="en-US" sz="2100" dirty="0">
                <a:solidFill>
                  <a:srgbClr val="92D050"/>
                </a:solidFill>
                <a:latin typeface="HelvNeue Light for IBM" pitchFamily="34" charset="0"/>
              </a:rPr>
              <a:t>Health system performance </a:t>
            </a:r>
            <a:r>
              <a:rPr lang="en-US" sz="2100" dirty="0" smtClean="0">
                <a:solidFill>
                  <a:srgbClr val="92D050"/>
                </a:solidFill>
                <a:latin typeface="HelvNeue Light for IBM" pitchFamily="34" charset="0"/>
              </a:rPr>
              <a:t/>
            </a:r>
            <a:br>
              <a:rPr lang="en-US" sz="2100" dirty="0" smtClean="0">
                <a:solidFill>
                  <a:srgbClr val="92D050"/>
                </a:solidFill>
                <a:latin typeface="HelvNeue Light for IBM" pitchFamily="34" charset="0"/>
              </a:rPr>
            </a:br>
            <a:r>
              <a:rPr lang="en-US" sz="2100" dirty="0" smtClean="0">
                <a:solidFill>
                  <a:srgbClr val="92D050"/>
                </a:solidFill>
                <a:latin typeface="HelvNeue Light for IBM" pitchFamily="34" charset="0"/>
              </a:rPr>
              <a:t>&amp; </a:t>
            </a:r>
            <a:r>
              <a:rPr lang="en-US" sz="2100" dirty="0">
                <a:solidFill>
                  <a:srgbClr val="92D050"/>
                </a:solidFill>
                <a:latin typeface="HelvNeue Light for IBM" pitchFamily="34" charset="0"/>
              </a:rPr>
              <a:t>optimization</a:t>
            </a:r>
          </a:p>
        </p:txBody>
      </p:sp>
      <p:grpSp>
        <p:nvGrpSpPr>
          <p:cNvPr id="29" name="Group 53"/>
          <p:cNvGrpSpPr/>
          <p:nvPr/>
        </p:nvGrpSpPr>
        <p:grpSpPr>
          <a:xfrm>
            <a:off x="6610326" y="1128706"/>
            <a:ext cx="295328" cy="269868"/>
            <a:chOff x="3867950" y="2641068"/>
            <a:chExt cx="1230291" cy="1124231"/>
          </a:xfrm>
          <a:solidFill>
            <a:srgbClr val="8169C5"/>
          </a:solidFill>
        </p:grpSpPr>
        <p:sp>
          <p:nvSpPr>
            <p:cNvPr id="42" name="Freeform 14"/>
            <p:cNvSpPr>
              <a:spLocks/>
            </p:cNvSpPr>
            <p:nvPr/>
          </p:nvSpPr>
          <p:spPr bwMode="auto">
            <a:xfrm>
              <a:off x="4351847" y="3136896"/>
              <a:ext cx="265149" cy="263823"/>
            </a:xfrm>
            <a:custGeom>
              <a:avLst/>
              <a:gdLst/>
              <a:ahLst/>
              <a:cxnLst>
                <a:cxn ang="0">
                  <a:pos x="199" y="0"/>
                </a:cxn>
                <a:cxn ang="0">
                  <a:pos x="158" y="4"/>
                </a:cxn>
                <a:cxn ang="0">
                  <a:pos x="121" y="16"/>
                </a:cxn>
                <a:cxn ang="0">
                  <a:pos x="88" y="34"/>
                </a:cxn>
                <a:cxn ang="0">
                  <a:pos x="58" y="59"/>
                </a:cxn>
                <a:cxn ang="0">
                  <a:pos x="33" y="89"/>
                </a:cxn>
                <a:cxn ang="0">
                  <a:pos x="15" y="122"/>
                </a:cxn>
                <a:cxn ang="0">
                  <a:pos x="3" y="159"/>
                </a:cxn>
                <a:cxn ang="0">
                  <a:pos x="0" y="200"/>
                </a:cxn>
                <a:cxn ang="0">
                  <a:pos x="0" y="220"/>
                </a:cxn>
                <a:cxn ang="0">
                  <a:pos x="7" y="259"/>
                </a:cxn>
                <a:cxn ang="0">
                  <a:pos x="23" y="296"/>
                </a:cxn>
                <a:cxn ang="0">
                  <a:pos x="45" y="327"/>
                </a:cxn>
                <a:cxn ang="0">
                  <a:pos x="72" y="355"/>
                </a:cxn>
                <a:cxn ang="0">
                  <a:pos x="103" y="376"/>
                </a:cxn>
                <a:cxn ang="0">
                  <a:pos x="140" y="392"/>
                </a:cxn>
                <a:cxn ang="0">
                  <a:pos x="179" y="400"/>
                </a:cxn>
                <a:cxn ang="0">
                  <a:pos x="199" y="400"/>
                </a:cxn>
                <a:cxn ang="0">
                  <a:pos x="240" y="396"/>
                </a:cxn>
                <a:cxn ang="0">
                  <a:pos x="277" y="384"/>
                </a:cxn>
                <a:cxn ang="0">
                  <a:pos x="311" y="366"/>
                </a:cxn>
                <a:cxn ang="0">
                  <a:pos x="340" y="341"/>
                </a:cxn>
                <a:cxn ang="0">
                  <a:pos x="365" y="312"/>
                </a:cxn>
                <a:cxn ang="0">
                  <a:pos x="383" y="278"/>
                </a:cxn>
                <a:cxn ang="0">
                  <a:pos x="395" y="241"/>
                </a:cxn>
                <a:cxn ang="0">
                  <a:pos x="399" y="200"/>
                </a:cxn>
                <a:cxn ang="0">
                  <a:pos x="399" y="181"/>
                </a:cxn>
                <a:cxn ang="0">
                  <a:pos x="391" y="141"/>
                </a:cxn>
                <a:cxn ang="0">
                  <a:pos x="375" y="104"/>
                </a:cxn>
                <a:cxn ang="0">
                  <a:pos x="354" y="73"/>
                </a:cxn>
                <a:cxn ang="0">
                  <a:pos x="326" y="46"/>
                </a:cxn>
                <a:cxn ang="0">
                  <a:pos x="295" y="24"/>
                </a:cxn>
                <a:cxn ang="0">
                  <a:pos x="258" y="8"/>
                </a:cxn>
                <a:cxn ang="0">
                  <a:pos x="219" y="0"/>
                </a:cxn>
              </a:cxnLst>
              <a:rect l="0" t="0" r="r" b="b"/>
              <a:pathLst>
                <a:path w="399" h="400">
                  <a:moveTo>
                    <a:pt x="199" y="0"/>
                  </a:moveTo>
                  <a:lnTo>
                    <a:pt x="199" y="0"/>
                  </a:lnTo>
                  <a:lnTo>
                    <a:pt x="179" y="0"/>
                  </a:lnTo>
                  <a:lnTo>
                    <a:pt x="158" y="4"/>
                  </a:lnTo>
                  <a:lnTo>
                    <a:pt x="140" y="8"/>
                  </a:lnTo>
                  <a:lnTo>
                    <a:pt x="121" y="16"/>
                  </a:lnTo>
                  <a:lnTo>
                    <a:pt x="103" y="24"/>
                  </a:lnTo>
                  <a:lnTo>
                    <a:pt x="88" y="34"/>
                  </a:lnTo>
                  <a:lnTo>
                    <a:pt x="72" y="46"/>
                  </a:lnTo>
                  <a:lnTo>
                    <a:pt x="58" y="59"/>
                  </a:lnTo>
                  <a:lnTo>
                    <a:pt x="45" y="73"/>
                  </a:lnTo>
                  <a:lnTo>
                    <a:pt x="33" y="89"/>
                  </a:lnTo>
                  <a:lnTo>
                    <a:pt x="23" y="104"/>
                  </a:lnTo>
                  <a:lnTo>
                    <a:pt x="15" y="122"/>
                  </a:lnTo>
                  <a:lnTo>
                    <a:pt x="7" y="141"/>
                  </a:lnTo>
                  <a:lnTo>
                    <a:pt x="3" y="159"/>
                  </a:lnTo>
                  <a:lnTo>
                    <a:pt x="0" y="181"/>
                  </a:lnTo>
                  <a:lnTo>
                    <a:pt x="0" y="200"/>
                  </a:lnTo>
                  <a:lnTo>
                    <a:pt x="0" y="200"/>
                  </a:lnTo>
                  <a:lnTo>
                    <a:pt x="0" y="220"/>
                  </a:lnTo>
                  <a:lnTo>
                    <a:pt x="3" y="241"/>
                  </a:lnTo>
                  <a:lnTo>
                    <a:pt x="7" y="259"/>
                  </a:lnTo>
                  <a:lnTo>
                    <a:pt x="15" y="278"/>
                  </a:lnTo>
                  <a:lnTo>
                    <a:pt x="23" y="296"/>
                  </a:lnTo>
                  <a:lnTo>
                    <a:pt x="33" y="312"/>
                  </a:lnTo>
                  <a:lnTo>
                    <a:pt x="45" y="327"/>
                  </a:lnTo>
                  <a:lnTo>
                    <a:pt x="58" y="341"/>
                  </a:lnTo>
                  <a:lnTo>
                    <a:pt x="72" y="355"/>
                  </a:lnTo>
                  <a:lnTo>
                    <a:pt x="88" y="366"/>
                  </a:lnTo>
                  <a:lnTo>
                    <a:pt x="103" y="376"/>
                  </a:lnTo>
                  <a:lnTo>
                    <a:pt x="121" y="384"/>
                  </a:lnTo>
                  <a:lnTo>
                    <a:pt x="140" y="392"/>
                  </a:lnTo>
                  <a:lnTo>
                    <a:pt x="158" y="396"/>
                  </a:lnTo>
                  <a:lnTo>
                    <a:pt x="179" y="400"/>
                  </a:lnTo>
                  <a:lnTo>
                    <a:pt x="199" y="400"/>
                  </a:lnTo>
                  <a:lnTo>
                    <a:pt x="199" y="400"/>
                  </a:lnTo>
                  <a:lnTo>
                    <a:pt x="219" y="400"/>
                  </a:lnTo>
                  <a:lnTo>
                    <a:pt x="240" y="396"/>
                  </a:lnTo>
                  <a:lnTo>
                    <a:pt x="258" y="392"/>
                  </a:lnTo>
                  <a:lnTo>
                    <a:pt x="277" y="384"/>
                  </a:lnTo>
                  <a:lnTo>
                    <a:pt x="295" y="376"/>
                  </a:lnTo>
                  <a:lnTo>
                    <a:pt x="311" y="366"/>
                  </a:lnTo>
                  <a:lnTo>
                    <a:pt x="326" y="355"/>
                  </a:lnTo>
                  <a:lnTo>
                    <a:pt x="340" y="341"/>
                  </a:lnTo>
                  <a:lnTo>
                    <a:pt x="354" y="327"/>
                  </a:lnTo>
                  <a:lnTo>
                    <a:pt x="365" y="312"/>
                  </a:lnTo>
                  <a:lnTo>
                    <a:pt x="375" y="296"/>
                  </a:lnTo>
                  <a:lnTo>
                    <a:pt x="383" y="278"/>
                  </a:lnTo>
                  <a:lnTo>
                    <a:pt x="391" y="259"/>
                  </a:lnTo>
                  <a:lnTo>
                    <a:pt x="395" y="241"/>
                  </a:lnTo>
                  <a:lnTo>
                    <a:pt x="399" y="220"/>
                  </a:lnTo>
                  <a:lnTo>
                    <a:pt x="399" y="200"/>
                  </a:lnTo>
                  <a:lnTo>
                    <a:pt x="399" y="200"/>
                  </a:lnTo>
                  <a:lnTo>
                    <a:pt x="399" y="181"/>
                  </a:lnTo>
                  <a:lnTo>
                    <a:pt x="395" y="159"/>
                  </a:lnTo>
                  <a:lnTo>
                    <a:pt x="391" y="141"/>
                  </a:lnTo>
                  <a:lnTo>
                    <a:pt x="383" y="122"/>
                  </a:lnTo>
                  <a:lnTo>
                    <a:pt x="375" y="104"/>
                  </a:lnTo>
                  <a:lnTo>
                    <a:pt x="365" y="89"/>
                  </a:lnTo>
                  <a:lnTo>
                    <a:pt x="354" y="73"/>
                  </a:lnTo>
                  <a:lnTo>
                    <a:pt x="340" y="59"/>
                  </a:lnTo>
                  <a:lnTo>
                    <a:pt x="326" y="46"/>
                  </a:lnTo>
                  <a:lnTo>
                    <a:pt x="311" y="34"/>
                  </a:lnTo>
                  <a:lnTo>
                    <a:pt x="295" y="24"/>
                  </a:lnTo>
                  <a:lnTo>
                    <a:pt x="277" y="16"/>
                  </a:lnTo>
                  <a:lnTo>
                    <a:pt x="258" y="8"/>
                  </a:lnTo>
                  <a:lnTo>
                    <a:pt x="240" y="4"/>
                  </a:lnTo>
                  <a:lnTo>
                    <a:pt x="219" y="0"/>
                  </a:lnTo>
                  <a:lnTo>
                    <a:pt x="199" y="0"/>
                  </a:lnTo>
                  <a:close/>
                </a:path>
              </a:pathLst>
            </a:custGeom>
            <a:solidFill>
              <a:srgbClr val="976CC6"/>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16"/>
            <p:cNvSpPr>
              <a:spLocks/>
            </p:cNvSpPr>
            <p:nvPr/>
          </p:nvSpPr>
          <p:spPr bwMode="auto">
            <a:xfrm>
              <a:off x="3867950" y="2641068"/>
              <a:ext cx="1230291" cy="1124231"/>
            </a:xfrm>
            <a:custGeom>
              <a:avLst/>
              <a:gdLst/>
              <a:ahLst/>
              <a:cxnLst>
                <a:cxn ang="0">
                  <a:pos x="833" y="6"/>
                </a:cxn>
                <a:cxn ang="0">
                  <a:pos x="651" y="43"/>
                </a:cxn>
                <a:cxn ang="0">
                  <a:pos x="487" y="113"/>
                </a:cxn>
                <a:cxn ang="0">
                  <a:pos x="338" y="213"/>
                </a:cxn>
                <a:cxn ang="0">
                  <a:pos x="213" y="339"/>
                </a:cxn>
                <a:cxn ang="0">
                  <a:pos x="113" y="487"/>
                </a:cxn>
                <a:cxn ang="0">
                  <a:pos x="43" y="654"/>
                </a:cxn>
                <a:cxn ang="0">
                  <a:pos x="6" y="834"/>
                </a:cxn>
                <a:cxn ang="0">
                  <a:pos x="2" y="984"/>
                </a:cxn>
                <a:cxn ang="0">
                  <a:pos x="43" y="1203"/>
                </a:cxn>
                <a:cxn ang="0">
                  <a:pos x="131" y="1403"/>
                </a:cxn>
                <a:cxn ang="0">
                  <a:pos x="266" y="1577"/>
                </a:cxn>
                <a:cxn ang="0">
                  <a:pos x="393" y="1687"/>
                </a:cxn>
                <a:cxn ang="0">
                  <a:pos x="426" y="1697"/>
                </a:cxn>
                <a:cxn ang="0">
                  <a:pos x="462" y="1683"/>
                </a:cxn>
                <a:cxn ang="0">
                  <a:pos x="481" y="1653"/>
                </a:cxn>
                <a:cxn ang="0">
                  <a:pos x="473" y="1610"/>
                </a:cxn>
                <a:cxn ang="0">
                  <a:pos x="419" y="1565"/>
                </a:cxn>
                <a:cxn ang="0">
                  <a:pos x="282" y="1427"/>
                </a:cxn>
                <a:cxn ang="0">
                  <a:pos x="184" y="1260"/>
                </a:cxn>
                <a:cxn ang="0">
                  <a:pos x="125" y="1076"/>
                </a:cxn>
                <a:cxn ang="0">
                  <a:pos x="111" y="929"/>
                </a:cxn>
                <a:cxn ang="0">
                  <a:pos x="129" y="765"/>
                </a:cxn>
                <a:cxn ang="0">
                  <a:pos x="176" y="611"/>
                </a:cxn>
                <a:cxn ang="0">
                  <a:pos x="252" y="474"/>
                </a:cxn>
                <a:cxn ang="0">
                  <a:pos x="352" y="352"/>
                </a:cxn>
                <a:cxn ang="0">
                  <a:pos x="471" y="252"/>
                </a:cxn>
                <a:cxn ang="0">
                  <a:pos x="610" y="176"/>
                </a:cxn>
                <a:cxn ang="0">
                  <a:pos x="763" y="129"/>
                </a:cxn>
                <a:cxn ang="0">
                  <a:pos x="927" y="113"/>
                </a:cxn>
                <a:cxn ang="0">
                  <a:pos x="1052" y="121"/>
                </a:cxn>
                <a:cxn ang="0">
                  <a:pos x="1207" y="162"/>
                </a:cxn>
                <a:cxn ang="0">
                  <a:pos x="1350" y="231"/>
                </a:cxn>
                <a:cxn ang="0">
                  <a:pos x="1475" y="325"/>
                </a:cxn>
                <a:cxn ang="0">
                  <a:pos x="1580" y="440"/>
                </a:cxn>
                <a:cxn ang="0">
                  <a:pos x="1662" y="575"/>
                </a:cxn>
                <a:cxn ang="0">
                  <a:pos x="1717" y="726"/>
                </a:cxn>
                <a:cxn ang="0">
                  <a:pos x="1743" y="886"/>
                </a:cxn>
                <a:cxn ang="0">
                  <a:pos x="1737" y="1025"/>
                </a:cxn>
                <a:cxn ang="0">
                  <a:pos x="1692" y="1213"/>
                </a:cxn>
                <a:cxn ang="0">
                  <a:pos x="1604" y="1383"/>
                </a:cxn>
                <a:cxn ang="0">
                  <a:pos x="1479" y="1530"/>
                </a:cxn>
                <a:cxn ang="0">
                  <a:pos x="1393" y="1599"/>
                </a:cxn>
                <a:cxn ang="0">
                  <a:pos x="1379" y="1638"/>
                </a:cxn>
                <a:cxn ang="0">
                  <a:pos x="1389" y="1669"/>
                </a:cxn>
                <a:cxn ang="0">
                  <a:pos x="1426" y="1693"/>
                </a:cxn>
                <a:cxn ang="0">
                  <a:pos x="1467" y="1683"/>
                </a:cxn>
                <a:cxn ang="0">
                  <a:pos x="1592" y="1573"/>
                </a:cxn>
                <a:cxn ang="0">
                  <a:pos x="1725" y="1399"/>
                </a:cxn>
                <a:cxn ang="0">
                  <a:pos x="1813" y="1200"/>
                </a:cxn>
                <a:cxn ang="0">
                  <a:pos x="1852" y="984"/>
                </a:cxn>
                <a:cxn ang="0">
                  <a:pos x="1850" y="834"/>
                </a:cxn>
                <a:cxn ang="0">
                  <a:pos x="1813" y="654"/>
                </a:cxn>
                <a:cxn ang="0">
                  <a:pos x="1743" y="487"/>
                </a:cxn>
                <a:cxn ang="0">
                  <a:pos x="1643" y="339"/>
                </a:cxn>
                <a:cxn ang="0">
                  <a:pos x="1518" y="213"/>
                </a:cxn>
                <a:cxn ang="0">
                  <a:pos x="1369" y="113"/>
                </a:cxn>
                <a:cxn ang="0">
                  <a:pos x="1203" y="43"/>
                </a:cxn>
                <a:cxn ang="0">
                  <a:pos x="1023" y="6"/>
                </a:cxn>
              </a:cxnLst>
              <a:rect l="0" t="0" r="r" b="b"/>
              <a:pathLst>
                <a:path w="1854" h="1697">
                  <a:moveTo>
                    <a:pt x="927" y="0"/>
                  </a:moveTo>
                  <a:lnTo>
                    <a:pt x="927" y="0"/>
                  </a:lnTo>
                  <a:lnTo>
                    <a:pt x="880" y="2"/>
                  </a:lnTo>
                  <a:lnTo>
                    <a:pt x="833" y="6"/>
                  </a:lnTo>
                  <a:lnTo>
                    <a:pt x="786" y="12"/>
                  </a:lnTo>
                  <a:lnTo>
                    <a:pt x="741" y="20"/>
                  </a:lnTo>
                  <a:lnTo>
                    <a:pt x="696" y="29"/>
                  </a:lnTo>
                  <a:lnTo>
                    <a:pt x="651" y="43"/>
                  </a:lnTo>
                  <a:lnTo>
                    <a:pt x="608" y="57"/>
                  </a:lnTo>
                  <a:lnTo>
                    <a:pt x="567" y="74"/>
                  </a:lnTo>
                  <a:lnTo>
                    <a:pt x="526" y="92"/>
                  </a:lnTo>
                  <a:lnTo>
                    <a:pt x="487" y="113"/>
                  </a:lnTo>
                  <a:lnTo>
                    <a:pt x="448" y="135"/>
                  </a:lnTo>
                  <a:lnTo>
                    <a:pt x="409" y="159"/>
                  </a:lnTo>
                  <a:lnTo>
                    <a:pt x="374" y="186"/>
                  </a:lnTo>
                  <a:lnTo>
                    <a:pt x="338" y="213"/>
                  </a:lnTo>
                  <a:lnTo>
                    <a:pt x="305" y="243"/>
                  </a:lnTo>
                  <a:lnTo>
                    <a:pt x="272" y="272"/>
                  </a:lnTo>
                  <a:lnTo>
                    <a:pt x="243" y="305"/>
                  </a:lnTo>
                  <a:lnTo>
                    <a:pt x="213" y="339"/>
                  </a:lnTo>
                  <a:lnTo>
                    <a:pt x="186" y="374"/>
                  </a:lnTo>
                  <a:lnTo>
                    <a:pt x="158" y="411"/>
                  </a:lnTo>
                  <a:lnTo>
                    <a:pt x="135" y="448"/>
                  </a:lnTo>
                  <a:lnTo>
                    <a:pt x="113" y="487"/>
                  </a:lnTo>
                  <a:lnTo>
                    <a:pt x="92" y="526"/>
                  </a:lnTo>
                  <a:lnTo>
                    <a:pt x="74" y="567"/>
                  </a:lnTo>
                  <a:lnTo>
                    <a:pt x="57" y="611"/>
                  </a:lnTo>
                  <a:lnTo>
                    <a:pt x="43" y="654"/>
                  </a:lnTo>
                  <a:lnTo>
                    <a:pt x="29" y="697"/>
                  </a:lnTo>
                  <a:lnTo>
                    <a:pt x="20" y="742"/>
                  </a:lnTo>
                  <a:lnTo>
                    <a:pt x="12" y="789"/>
                  </a:lnTo>
                  <a:lnTo>
                    <a:pt x="6" y="834"/>
                  </a:lnTo>
                  <a:lnTo>
                    <a:pt x="2" y="881"/>
                  </a:lnTo>
                  <a:lnTo>
                    <a:pt x="0" y="929"/>
                  </a:lnTo>
                  <a:lnTo>
                    <a:pt x="0" y="929"/>
                  </a:lnTo>
                  <a:lnTo>
                    <a:pt x="2" y="984"/>
                  </a:lnTo>
                  <a:lnTo>
                    <a:pt x="8" y="1041"/>
                  </a:lnTo>
                  <a:lnTo>
                    <a:pt x="16" y="1096"/>
                  </a:lnTo>
                  <a:lnTo>
                    <a:pt x="27" y="1149"/>
                  </a:lnTo>
                  <a:lnTo>
                    <a:pt x="43" y="1203"/>
                  </a:lnTo>
                  <a:lnTo>
                    <a:pt x="61" y="1254"/>
                  </a:lnTo>
                  <a:lnTo>
                    <a:pt x="80" y="1305"/>
                  </a:lnTo>
                  <a:lnTo>
                    <a:pt x="106" y="1356"/>
                  </a:lnTo>
                  <a:lnTo>
                    <a:pt x="131" y="1403"/>
                  </a:lnTo>
                  <a:lnTo>
                    <a:pt x="160" y="1450"/>
                  </a:lnTo>
                  <a:lnTo>
                    <a:pt x="194" y="1495"/>
                  </a:lnTo>
                  <a:lnTo>
                    <a:pt x="229" y="1536"/>
                  </a:lnTo>
                  <a:lnTo>
                    <a:pt x="266" y="1577"/>
                  </a:lnTo>
                  <a:lnTo>
                    <a:pt x="307" y="1616"/>
                  </a:lnTo>
                  <a:lnTo>
                    <a:pt x="348" y="1652"/>
                  </a:lnTo>
                  <a:lnTo>
                    <a:pt x="393" y="1687"/>
                  </a:lnTo>
                  <a:lnTo>
                    <a:pt x="393" y="1687"/>
                  </a:lnTo>
                  <a:lnTo>
                    <a:pt x="401" y="1691"/>
                  </a:lnTo>
                  <a:lnTo>
                    <a:pt x="409" y="1695"/>
                  </a:lnTo>
                  <a:lnTo>
                    <a:pt x="419" y="1697"/>
                  </a:lnTo>
                  <a:lnTo>
                    <a:pt x="426" y="1697"/>
                  </a:lnTo>
                  <a:lnTo>
                    <a:pt x="426" y="1697"/>
                  </a:lnTo>
                  <a:lnTo>
                    <a:pt x="438" y="1695"/>
                  </a:lnTo>
                  <a:lnTo>
                    <a:pt x="452" y="1691"/>
                  </a:lnTo>
                  <a:lnTo>
                    <a:pt x="462" y="1683"/>
                  </a:lnTo>
                  <a:lnTo>
                    <a:pt x="471" y="1673"/>
                  </a:lnTo>
                  <a:lnTo>
                    <a:pt x="471" y="1673"/>
                  </a:lnTo>
                  <a:lnTo>
                    <a:pt x="477" y="1663"/>
                  </a:lnTo>
                  <a:lnTo>
                    <a:pt x="481" y="1653"/>
                  </a:lnTo>
                  <a:lnTo>
                    <a:pt x="481" y="1642"/>
                  </a:lnTo>
                  <a:lnTo>
                    <a:pt x="481" y="1632"/>
                  </a:lnTo>
                  <a:lnTo>
                    <a:pt x="477" y="1620"/>
                  </a:lnTo>
                  <a:lnTo>
                    <a:pt x="473" y="1610"/>
                  </a:lnTo>
                  <a:lnTo>
                    <a:pt x="467" y="1603"/>
                  </a:lnTo>
                  <a:lnTo>
                    <a:pt x="458" y="1595"/>
                  </a:lnTo>
                  <a:lnTo>
                    <a:pt x="458" y="1595"/>
                  </a:lnTo>
                  <a:lnTo>
                    <a:pt x="419" y="1565"/>
                  </a:lnTo>
                  <a:lnTo>
                    <a:pt x="381" y="1534"/>
                  </a:lnTo>
                  <a:lnTo>
                    <a:pt x="346" y="1499"/>
                  </a:lnTo>
                  <a:lnTo>
                    <a:pt x="313" y="1464"/>
                  </a:lnTo>
                  <a:lnTo>
                    <a:pt x="282" y="1427"/>
                  </a:lnTo>
                  <a:lnTo>
                    <a:pt x="254" y="1387"/>
                  </a:lnTo>
                  <a:lnTo>
                    <a:pt x="227" y="1346"/>
                  </a:lnTo>
                  <a:lnTo>
                    <a:pt x="203" y="1303"/>
                  </a:lnTo>
                  <a:lnTo>
                    <a:pt x="184" y="1260"/>
                  </a:lnTo>
                  <a:lnTo>
                    <a:pt x="164" y="1215"/>
                  </a:lnTo>
                  <a:lnTo>
                    <a:pt x="149" y="1170"/>
                  </a:lnTo>
                  <a:lnTo>
                    <a:pt x="135" y="1123"/>
                  </a:lnTo>
                  <a:lnTo>
                    <a:pt x="125" y="1076"/>
                  </a:lnTo>
                  <a:lnTo>
                    <a:pt x="117" y="1027"/>
                  </a:lnTo>
                  <a:lnTo>
                    <a:pt x="113" y="978"/>
                  </a:lnTo>
                  <a:lnTo>
                    <a:pt x="111" y="929"/>
                  </a:lnTo>
                  <a:lnTo>
                    <a:pt x="111" y="929"/>
                  </a:lnTo>
                  <a:lnTo>
                    <a:pt x="113" y="886"/>
                  </a:lnTo>
                  <a:lnTo>
                    <a:pt x="115" y="845"/>
                  </a:lnTo>
                  <a:lnTo>
                    <a:pt x="121" y="804"/>
                  </a:lnTo>
                  <a:lnTo>
                    <a:pt x="129" y="765"/>
                  </a:lnTo>
                  <a:lnTo>
                    <a:pt x="137" y="726"/>
                  </a:lnTo>
                  <a:lnTo>
                    <a:pt x="149" y="687"/>
                  </a:lnTo>
                  <a:lnTo>
                    <a:pt x="162" y="648"/>
                  </a:lnTo>
                  <a:lnTo>
                    <a:pt x="176" y="611"/>
                  </a:lnTo>
                  <a:lnTo>
                    <a:pt x="194" y="575"/>
                  </a:lnTo>
                  <a:lnTo>
                    <a:pt x="211" y="540"/>
                  </a:lnTo>
                  <a:lnTo>
                    <a:pt x="231" y="507"/>
                  </a:lnTo>
                  <a:lnTo>
                    <a:pt x="252" y="474"/>
                  </a:lnTo>
                  <a:lnTo>
                    <a:pt x="274" y="440"/>
                  </a:lnTo>
                  <a:lnTo>
                    <a:pt x="299" y="411"/>
                  </a:lnTo>
                  <a:lnTo>
                    <a:pt x="325" y="380"/>
                  </a:lnTo>
                  <a:lnTo>
                    <a:pt x="352" y="352"/>
                  </a:lnTo>
                  <a:lnTo>
                    <a:pt x="379" y="325"/>
                  </a:lnTo>
                  <a:lnTo>
                    <a:pt x="409" y="299"/>
                  </a:lnTo>
                  <a:lnTo>
                    <a:pt x="440" y="276"/>
                  </a:lnTo>
                  <a:lnTo>
                    <a:pt x="471" y="252"/>
                  </a:lnTo>
                  <a:lnTo>
                    <a:pt x="505" y="231"/>
                  </a:lnTo>
                  <a:lnTo>
                    <a:pt x="540" y="211"/>
                  </a:lnTo>
                  <a:lnTo>
                    <a:pt x="575" y="194"/>
                  </a:lnTo>
                  <a:lnTo>
                    <a:pt x="610" y="176"/>
                  </a:lnTo>
                  <a:lnTo>
                    <a:pt x="647" y="162"/>
                  </a:lnTo>
                  <a:lnTo>
                    <a:pt x="685" y="149"/>
                  </a:lnTo>
                  <a:lnTo>
                    <a:pt x="724" y="139"/>
                  </a:lnTo>
                  <a:lnTo>
                    <a:pt x="763" y="129"/>
                  </a:lnTo>
                  <a:lnTo>
                    <a:pt x="804" y="121"/>
                  </a:lnTo>
                  <a:lnTo>
                    <a:pt x="845" y="117"/>
                  </a:lnTo>
                  <a:lnTo>
                    <a:pt x="886" y="113"/>
                  </a:lnTo>
                  <a:lnTo>
                    <a:pt x="927" y="113"/>
                  </a:lnTo>
                  <a:lnTo>
                    <a:pt x="927" y="113"/>
                  </a:lnTo>
                  <a:lnTo>
                    <a:pt x="970" y="113"/>
                  </a:lnTo>
                  <a:lnTo>
                    <a:pt x="1011" y="117"/>
                  </a:lnTo>
                  <a:lnTo>
                    <a:pt x="1052" y="121"/>
                  </a:lnTo>
                  <a:lnTo>
                    <a:pt x="1091" y="129"/>
                  </a:lnTo>
                  <a:lnTo>
                    <a:pt x="1130" y="139"/>
                  </a:lnTo>
                  <a:lnTo>
                    <a:pt x="1170" y="149"/>
                  </a:lnTo>
                  <a:lnTo>
                    <a:pt x="1207" y="162"/>
                  </a:lnTo>
                  <a:lnTo>
                    <a:pt x="1244" y="176"/>
                  </a:lnTo>
                  <a:lnTo>
                    <a:pt x="1281" y="194"/>
                  </a:lnTo>
                  <a:lnTo>
                    <a:pt x="1316" y="211"/>
                  </a:lnTo>
                  <a:lnTo>
                    <a:pt x="1350" y="231"/>
                  </a:lnTo>
                  <a:lnTo>
                    <a:pt x="1383" y="252"/>
                  </a:lnTo>
                  <a:lnTo>
                    <a:pt x="1416" y="276"/>
                  </a:lnTo>
                  <a:lnTo>
                    <a:pt x="1445" y="299"/>
                  </a:lnTo>
                  <a:lnTo>
                    <a:pt x="1475" y="325"/>
                  </a:lnTo>
                  <a:lnTo>
                    <a:pt x="1504" y="352"/>
                  </a:lnTo>
                  <a:lnTo>
                    <a:pt x="1531" y="380"/>
                  </a:lnTo>
                  <a:lnTo>
                    <a:pt x="1557" y="411"/>
                  </a:lnTo>
                  <a:lnTo>
                    <a:pt x="1580" y="440"/>
                  </a:lnTo>
                  <a:lnTo>
                    <a:pt x="1604" y="474"/>
                  </a:lnTo>
                  <a:lnTo>
                    <a:pt x="1625" y="507"/>
                  </a:lnTo>
                  <a:lnTo>
                    <a:pt x="1645" y="540"/>
                  </a:lnTo>
                  <a:lnTo>
                    <a:pt x="1662" y="575"/>
                  </a:lnTo>
                  <a:lnTo>
                    <a:pt x="1678" y="611"/>
                  </a:lnTo>
                  <a:lnTo>
                    <a:pt x="1694" y="648"/>
                  </a:lnTo>
                  <a:lnTo>
                    <a:pt x="1706" y="687"/>
                  </a:lnTo>
                  <a:lnTo>
                    <a:pt x="1717" y="726"/>
                  </a:lnTo>
                  <a:lnTo>
                    <a:pt x="1727" y="765"/>
                  </a:lnTo>
                  <a:lnTo>
                    <a:pt x="1733" y="804"/>
                  </a:lnTo>
                  <a:lnTo>
                    <a:pt x="1739" y="845"/>
                  </a:lnTo>
                  <a:lnTo>
                    <a:pt x="1743" y="886"/>
                  </a:lnTo>
                  <a:lnTo>
                    <a:pt x="1743" y="929"/>
                  </a:lnTo>
                  <a:lnTo>
                    <a:pt x="1743" y="929"/>
                  </a:lnTo>
                  <a:lnTo>
                    <a:pt x="1743" y="978"/>
                  </a:lnTo>
                  <a:lnTo>
                    <a:pt x="1737" y="1025"/>
                  </a:lnTo>
                  <a:lnTo>
                    <a:pt x="1731" y="1074"/>
                  </a:lnTo>
                  <a:lnTo>
                    <a:pt x="1719" y="1121"/>
                  </a:lnTo>
                  <a:lnTo>
                    <a:pt x="1707" y="1168"/>
                  </a:lnTo>
                  <a:lnTo>
                    <a:pt x="1692" y="1213"/>
                  </a:lnTo>
                  <a:lnTo>
                    <a:pt x="1674" y="1258"/>
                  </a:lnTo>
                  <a:lnTo>
                    <a:pt x="1653" y="1301"/>
                  </a:lnTo>
                  <a:lnTo>
                    <a:pt x="1629" y="1342"/>
                  </a:lnTo>
                  <a:lnTo>
                    <a:pt x="1604" y="1383"/>
                  </a:lnTo>
                  <a:lnTo>
                    <a:pt x="1576" y="1423"/>
                  </a:lnTo>
                  <a:lnTo>
                    <a:pt x="1545" y="1460"/>
                  </a:lnTo>
                  <a:lnTo>
                    <a:pt x="1512" y="1497"/>
                  </a:lnTo>
                  <a:lnTo>
                    <a:pt x="1479" y="1530"/>
                  </a:lnTo>
                  <a:lnTo>
                    <a:pt x="1441" y="1562"/>
                  </a:lnTo>
                  <a:lnTo>
                    <a:pt x="1402" y="1593"/>
                  </a:lnTo>
                  <a:lnTo>
                    <a:pt x="1402" y="1593"/>
                  </a:lnTo>
                  <a:lnTo>
                    <a:pt x="1393" y="1599"/>
                  </a:lnTo>
                  <a:lnTo>
                    <a:pt x="1387" y="1608"/>
                  </a:lnTo>
                  <a:lnTo>
                    <a:pt x="1383" y="1618"/>
                  </a:lnTo>
                  <a:lnTo>
                    <a:pt x="1379" y="1628"/>
                  </a:lnTo>
                  <a:lnTo>
                    <a:pt x="1379" y="1638"/>
                  </a:lnTo>
                  <a:lnTo>
                    <a:pt x="1379" y="1650"/>
                  </a:lnTo>
                  <a:lnTo>
                    <a:pt x="1383" y="1659"/>
                  </a:lnTo>
                  <a:lnTo>
                    <a:pt x="1389" y="1669"/>
                  </a:lnTo>
                  <a:lnTo>
                    <a:pt x="1389" y="1669"/>
                  </a:lnTo>
                  <a:lnTo>
                    <a:pt x="1396" y="1679"/>
                  </a:lnTo>
                  <a:lnTo>
                    <a:pt x="1404" y="1685"/>
                  </a:lnTo>
                  <a:lnTo>
                    <a:pt x="1414" y="1689"/>
                  </a:lnTo>
                  <a:lnTo>
                    <a:pt x="1426" y="1693"/>
                  </a:lnTo>
                  <a:lnTo>
                    <a:pt x="1436" y="1693"/>
                  </a:lnTo>
                  <a:lnTo>
                    <a:pt x="1447" y="1691"/>
                  </a:lnTo>
                  <a:lnTo>
                    <a:pt x="1457" y="1689"/>
                  </a:lnTo>
                  <a:lnTo>
                    <a:pt x="1467" y="1683"/>
                  </a:lnTo>
                  <a:lnTo>
                    <a:pt x="1467" y="1683"/>
                  </a:lnTo>
                  <a:lnTo>
                    <a:pt x="1512" y="1648"/>
                  </a:lnTo>
                  <a:lnTo>
                    <a:pt x="1553" y="1612"/>
                  </a:lnTo>
                  <a:lnTo>
                    <a:pt x="1592" y="1573"/>
                  </a:lnTo>
                  <a:lnTo>
                    <a:pt x="1629" y="1532"/>
                  </a:lnTo>
                  <a:lnTo>
                    <a:pt x="1664" y="1491"/>
                  </a:lnTo>
                  <a:lnTo>
                    <a:pt x="1696" y="1446"/>
                  </a:lnTo>
                  <a:lnTo>
                    <a:pt x="1725" y="1399"/>
                  </a:lnTo>
                  <a:lnTo>
                    <a:pt x="1752" y="1352"/>
                  </a:lnTo>
                  <a:lnTo>
                    <a:pt x="1776" y="1303"/>
                  </a:lnTo>
                  <a:lnTo>
                    <a:pt x="1795" y="1252"/>
                  </a:lnTo>
                  <a:lnTo>
                    <a:pt x="1813" y="1200"/>
                  </a:lnTo>
                  <a:lnTo>
                    <a:pt x="1829" y="1149"/>
                  </a:lnTo>
                  <a:lnTo>
                    <a:pt x="1840" y="1094"/>
                  </a:lnTo>
                  <a:lnTo>
                    <a:pt x="1848" y="1039"/>
                  </a:lnTo>
                  <a:lnTo>
                    <a:pt x="1852" y="984"/>
                  </a:lnTo>
                  <a:lnTo>
                    <a:pt x="1854" y="929"/>
                  </a:lnTo>
                  <a:lnTo>
                    <a:pt x="1854" y="929"/>
                  </a:lnTo>
                  <a:lnTo>
                    <a:pt x="1854" y="881"/>
                  </a:lnTo>
                  <a:lnTo>
                    <a:pt x="1850" y="834"/>
                  </a:lnTo>
                  <a:lnTo>
                    <a:pt x="1844" y="789"/>
                  </a:lnTo>
                  <a:lnTo>
                    <a:pt x="1837" y="742"/>
                  </a:lnTo>
                  <a:lnTo>
                    <a:pt x="1825" y="697"/>
                  </a:lnTo>
                  <a:lnTo>
                    <a:pt x="1813" y="654"/>
                  </a:lnTo>
                  <a:lnTo>
                    <a:pt x="1797" y="611"/>
                  </a:lnTo>
                  <a:lnTo>
                    <a:pt x="1782" y="567"/>
                  </a:lnTo>
                  <a:lnTo>
                    <a:pt x="1762" y="526"/>
                  </a:lnTo>
                  <a:lnTo>
                    <a:pt x="1743" y="487"/>
                  </a:lnTo>
                  <a:lnTo>
                    <a:pt x="1721" y="448"/>
                  </a:lnTo>
                  <a:lnTo>
                    <a:pt x="1696" y="411"/>
                  </a:lnTo>
                  <a:lnTo>
                    <a:pt x="1670" y="374"/>
                  </a:lnTo>
                  <a:lnTo>
                    <a:pt x="1643" y="339"/>
                  </a:lnTo>
                  <a:lnTo>
                    <a:pt x="1614" y="305"/>
                  </a:lnTo>
                  <a:lnTo>
                    <a:pt x="1582" y="272"/>
                  </a:lnTo>
                  <a:lnTo>
                    <a:pt x="1551" y="243"/>
                  </a:lnTo>
                  <a:lnTo>
                    <a:pt x="1518" y="213"/>
                  </a:lnTo>
                  <a:lnTo>
                    <a:pt x="1483" y="186"/>
                  </a:lnTo>
                  <a:lnTo>
                    <a:pt x="1445" y="159"/>
                  </a:lnTo>
                  <a:lnTo>
                    <a:pt x="1408" y="135"/>
                  </a:lnTo>
                  <a:lnTo>
                    <a:pt x="1369" y="113"/>
                  </a:lnTo>
                  <a:lnTo>
                    <a:pt x="1330" y="92"/>
                  </a:lnTo>
                  <a:lnTo>
                    <a:pt x="1289" y="74"/>
                  </a:lnTo>
                  <a:lnTo>
                    <a:pt x="1246" y="57"/>
                  </a:lnTo>
                  <a:lnTo>
                    <a:pt x="1203" y="43"/>
                  </a:lnTo>
                  <a:lnTo>
                    <a:pt x="1160" y="29"/>
                  </a:lnTo>
                  <a:lnTo>
                    <a:pt x="1115" y="20"/>
                  </a:lnTo>
                  <a:lnTo>
                    <a:pt x="1068" y="12"/>
                  </a:lnTo>
                  <a:lnTo>
                    <a:pt x="1023" y="6"/>
                  </a:lnTo>
                  <a:lnTo>
                    <a:pt x="976" y="2"/>
                  </a:lnTo>
                  <a:lnTo>
                    <a:pt x="927" y="0"/>
                  </a:lnTo>
                  <a:close/>
                </a:path>
              </a:pathLst>
            </a:custGeom>
            <a:solidFill>
              <a:srgbClr val="976CC6"/>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18"/>
            <p:cNvSpPr>
              <a:spLocks/>
            </p:cNvSpPr>
            <p:nvPr/>
          </p:nvSpPr>
          <p:spPr bwMode="auto">
            <a:xfrm>
              <a:off x="4004502" y="2786900"/>
              <a:ext cx="957187" cy="864385"/>
            </a:xfrm>
            <a:custGeom>
              <a:avLst/>
              <a:gdLst/>
              <a:ahLst/>
              <a:cxnLst>
                <a:cxn ang="0">
                  <a:pos x="1440" y="650"/>
                </a:cxn>
                <a:cxn ang="0">
                  <a:pos x="1411" y="509"/>
                </a:cxn>
                <a:cxn ang="0">
                  <a:pos x="1358" y="380"/>
                </a:cxn>
                <a:cxn ang="0">
                  <a:pos x="1279" y="264"/>
                </a:cxn>
                <a:cxn ang="0">
                  <a:pos x="1182" y="166"/>
                </a:cxn>
                <a:cxn ang="0">
                  <a:pos x="1066" y="88"/>
                </a:cxn>
                <a:cxn ang="0">
                  <a:pos x="937" y="33"/>
                </a:cxn>
                <a:cxn ang="0">
                  <a:pos x="796" y="4"/>
                </a:cxn>
                <a:cxn ang="0">
                  <a:pos x="685" y="2"/>
                </a:cxn>
                <a:cxn ang="0">
                  <a:pos x="542" y="24"/>
                </a:cxn>
                <a:cxn ang="0">
                  <a:pos x="411" y="73"/>
                </a:cxn>
                <a:cxn ang="0">
                  <a:pos x="292" y="145"/>
                </a:cxn>
                <a:cxn ang="0">
                  <a:pos x="188" y="237"/>
                </a:cxn>
                <a:cxn ang="0">
                  <a:pos x="106" y="348"/>
                </a:cxn>
                <a:cxn ang="0">
                  <a:pos x="45" y="476"/>
                </a:cxn>
                <a:cxn ang="0">
                  <a:pos x="10" y="613"/>
                </a:cxn>
                <a:cxn ang="0">
                  <a:pos x="0" y="722"/>
                </a:cxn>
                <a:cxn ang="0">
                  <a:pos x="20" y="887"/>
                </a:cxn>
                <a:cxn ang="0">
                  <a:pos x="75" y="1039"/>
                </a:cxn>
                <a:cxn ang="0">
                  <a:pos x="163" y="1176"/>
                </a:cxn>
                <a:cxn ang="0">
                  <a:pos x="280" y="1294"/>
                </a:cxn>
                <a:cxn ang="0">
                  <a:pos x="305" y="1303"/>
                </a:cxn>
                <a:cxn ang="0">
                  <a:pos x="339" y="1299"/>
                </a:cxn>
                <a:cxn ang="0">
                  <a:pos x="366" y="1274"/>
                </a:cxn>
                <a:cxn ang="0">
                  <a:pos x="368" y="1231"/>
                </a:cxn>
                <a:cxn ang="0">
                  <a:pos x="349" y="1206"/>
                </a:cxn>
                <a:cxn ang="0">
                  <a:pos x="249" y="1108"/>
                </a:cxn>
                <a:cxn ang="0">
                  <a:pos x="174" y="990"/>
                </a:cxn>
                <a:cxn ang="0">
                  <a:pos x="129" y="861"/>
                </a:cxn>
                <a:cxn ang="0">
                  <a:pos x="114" y="722"/>
                </a:cxn>
                <a:cxn ang="0">
                  <a:pos x="120" y="630"/>
                </a:cxn>
                <a:cxn ang="0">
                  <a:pos x="149" y="513"/>
                </a:cxn>
                <a:cxn ang="0">
                  <a:pos x="202" y="407"/>
                </a:cxn>
                <a:cxn ang="0">
                  <a:pos x="272" y="313"/>
                </a:cxn>
                <a:cxn ang="0">
                  <a:pos x="358" y="235"/>
                </a:cxn>
                <a:cxn ang="0">
                  <a:pos x="458" y="172"/>
                </a:cxn>
                <a:cxn ang="0">
                  <a:pos x="570" y="131"/>
                </a:cxn>
                <a:cxn ang="0">
                  <a:pos x="691" y="114"/>
                </a:cxn>
                <a:cxn ang="0">
                  <a:pos x="785" y="116"/>
                </a:cxn>
                <a:cxn ang="0">
                  <a:pos x="904" y="141"/>
                </a:cxn>
                <a:cxn ang="0">
                  <a:pos x="1013" y="186"/>
                </a:cxn>
                <a:cxn ang="0">
                  <a:pos x="1109" y="253"/>
                </a:cxn>
                <a:cxn ang="0">
                  <a:pos x="1193" y="335"/>
                </a:cxn>
                <a:cxn ang="0">
                  <a:pos x="1258" y="433"/>
                </a:cxn>
                <a:cxn ang="0">
                  <a:pos x="1305" y="542"/>
                </a:cxn>
                <a:cxn ang="0">
                  <a:pos x="1328" y="662"/>
                </a:cxn>
                <a:cxn ang="0">
                  <a:pos x="1332" y="757"/>
                </a:cxn>
                <a:cxn ang="0">
                  <a:pos x="1309" y="892"/>
                </a:cxn>
                <a:cxn ang="0">
                  <a:pos x="1256" y="1020"/>
                </a:cxn>
                <a:cxn ang="0">
                  <a:pos x="1176" y="1129"/>
                </a:cxn>
                <a:cxn ang="0">
                  <a:pos x="1100" y="1202"/>
                </a:cxn>
                <a:cxn ang="0">
                  <a:pos x="1080" y="1239"/>
                </a:cxn>
                <a:cxn ang="0">
                  <a:pos x="1092" y="1280"/>
                </a:cxn>
                <a:cxn ang="0">
                  <a:pos x="1119" y="1298"/>
                </a:cxn>
                <a:cxn ang="0">
                  <a:pos x="1160" y="1296"/>
                </a:cxn>
                <a:cxn ang="0">
                  <a:pos x="1231" y="1233"/>
                </a:cxn>
                <a:cxn ang="0">
                  <a:pos x="1332" y="1108"/>
                </a:cxn>
                <a:cxn ang="0">
                  <a:pos x="1403" y="963"/>
                </a:cxn>
                <a:cxn ang="0">
                  <a:pos x="1440" y="804"/>
                </a:cxn>
              </a:cxnLst>
              <a:rect l="0" t="0" r="r" b="b"/>
              <a:pathLst>
                <a:path w="1444" h="1305">
                  <a:moveTo>
                    <a:pt x="1444" y="722"/>
                  </a:moveTo>
                  <a:lnTo>
                    <a:pt x="1444" y="722"/>
                  </a:lnTo>
                  <a:lnTo>
                    <a:pt x="1444" y="685"/>
                  </a:lnTo>
                  <a:lnTo>
                    <a:pt x="1440" y="650"/>
                  </a:lnTo>
                  <a:lnTo>
                    <a:pt x="1436" y="613"/>
                  </a:lnTo>
                  <a:lnTo>
                    <a:pt x="1430" y="577"/>
                  </a:lnTo>
                  <a:lnTo>
                    <a:pt x="1420" y="542"/>
                  </a:lnTo>
                  <a:lnTo>
                    <a:pt x="1411" y="509"/>
                  </a:lnTo>
                  <a:lnTo>
                    <a:pt x="1401" y="476"/>
                  </a:lnTo>
                  <a:lnTo>
                    <a:pt x="1387" y="442"/>
                  </a:lnTo>
                  <a:lnTo>
                    <a:pt x="1373" y="411"/>
                  </a:lnTo>
                  <a:lnTo>
                    <a:pt x="1358" y="380"/>
                  </a:lnTo>
                  <a:lnTo>
                    <a:pt x="1340" y="348"/>
                  </a:lnTo>
                  <a:lnTo>
                    <a:pt x="1321" y="319"/>
                  </a:lnTo>
                  <a:lnTo>
                    <a:pt x="1301" y="292"/>
                  </a:lnTo>
                  <a:lnTo>
                    <a:pt x="1279" y="264"/>
                  </a:lnTo>
                  <a:lnTo>
                    <a:pt x="1256" y="237"/>
                  </a:lnTo>
                  <a:lnTo>
                    <a:pt x="1233" y="213"/>
                  </a:lnTo>
                  <a:lnTo>
                    <a:pt x="1207" y="188"/>
                  </a:lnTo>
                  <a:lnTo>
                    <a:pt x="1182" y="166"/>
                  </a:lnTo>
                  <a:lnTo>
                    <a:pt x="1154" y="145"/>
                  </a:lnTo>
                  <a:lnTo>
                    <a:pt x="1125" y="125"/>
                  </a:lnTo>
                  <a:lnTo>
                    <a:pt x="1096" y="106"/>
                  </a:lnTo>
                  <a:lnTo>
                    <a:pt x="1066" y="88"/>
                  </a:lnTo>
                  <a:lnTo>
                    <a:pt x="1035" y="73"/>
                  </a:lnTo>
                  <a:lnTo>
                    <a:pt x="1004" y="59"/>
                  </a:lnTo>
                  <a:lnTo>
                    <a:pt x="970" y="45"/>
                  </a:lnTo>
                  <a:lnTo>
                    <a:pt x="937" y="33"/>
                  </a:lnTo>
                  <a:lnTo>
                    <a:pt x="902" y="24"/>
                  </a:lnTo>
                  <a:lnTo>
                    <a:pt x="869" y="16"/>
                  </a:lnTo>
                  <a:lnTo>
                    <a:pt x="832" y="10"/>
                  </a:lnTo>
                  <a:lnTo>
                    <a:pt x="796" y="4"/>
                  </a:lnTo>
                  <a:lnTo>
                    <a:pt x="759" y="2"/>
                  </a:lnTo>
                  <a:lnTo>
                    <a:pt x="722" y="0"/>
                  </a:lnTo>
                  <a:lnTo>
                    <a:pt x="722" y="0"/>
                  </a:lnTo>
                  <a:lnTo>
                    <a:pt x="685" y="2"/>
                  </a:lnTo>
                  <a:lnTo>
                    <a:pt x="650" y="4"/>
                  </a:lnTo>
                  <a:lnTo>
                    <a:pt x="613" y="10"/>
                  </a:lnTo>
                  <a:lnTo>
                    <a:pt x="577" y="16"/>
                  </a:lnTo>
                  <a:lnTo>
                    <a:pt x="542" y="24"/>
                  </a:lnTo>
                  <a:lnTo>
                    <a:pt x="509" y="33"/>
                  </a:lnTo>
                  <a:lnTo>
                    <a:pt x="476" y="45"/>
                  </a:lnTo>
                  <a:lnTo>
                    <a:pt x="442" y="59"/>
                  </a:lnTo>
                  <a:lnTo>
                    <a:pt x="411" y="73"/>
                  </a:lnTo>
                  <a:lnTo>
                    <a:pt x="380" y="88"/>
                  </a:lnTo>
                  <a:lnTo>
                    <a:pt x="349" y="106"/>
                  </a:lnTo>
                  <a:lnTo>
                    <a:pt x="319" y="125"/>
                  </a:lnTo>
                  <a:lnTo>
                    <a:pt x="292" y="145"/>
                  </a:lnTo>
                  <a:lnTo>
                    <a:pt x="264" y="166"/>
                  </a:lnTo>
                  <a:lnTo>
                    <a:pt x="237" y="188"/>
                  </a:lnTo>
                  <a:lnTo>
                    <a:pt x="214" y="213"/>
                  </a:lnTo>
                  <a:lnTo>
                    <a:pt x="188" y="237"/>
                  </a:lnTo>
                  <a:lnTo>
                    <a:pt x="167" y="264"/>
                  </a:lnTo>
                  <a:lnTo>
                    <a:pt x="145" y="292"/>
                  </a:lnTo>
                  <a:lnTo>
                    <a:pt x="126" y="319"/>
                  </a:lnTo>
                  <a:lnTo>
                    <a:pt x="106" y="348"/>
                  </a:lnTo>
                  <a:lnTo>
                    <a:pt x="88" y="380"/>
                  </a:lnTo>
                  <a:lnTo>
                    <a:pt x="73" y="411"/>
                  </a:lnTo>
                  <a:lnTo>
                    <a:pt x="57" y="442"/>
                  </a:lnTo>
                  <a:lnTo>
                    <a:pt x="45" y="476"/>
                  </a:lnTo>
                  <a:lnTo>
                    <a:pt x="34" y="509"/>
                  </a:lnTo>
                  <a:lnTo>
                    <a:pt x="24" y="542"/>
                  </a:lnTo>
                  <a:lnTo>
                    <a:pt x="16" y="577"/>
                  </a:lnTo>
                  <a:lnTo>
                    <a:pt x="10" y="613"/>
                  </a:lnTo>
                  <a:lnTo>
                    <a:pt x="4" y="650"/>
                  </a:lnTo>
                  <a:lnTo>
                    <a:pt x="2" y="685"/>
                  </a:lnTo>
                  <a:lnTo>
                    <a:pt x="0" y="722"/>
                  </a:lnTo>
                  <a:lnTo>
                    <a:pt x="0" y="722"/>
                  </a:lnTo>
                  <a:lnTo>
                    <a:pt x="2" y="765"/>
                  </a:lnTo>
                  <a:lnTo>
                    <a:pt x="6" y="806"/>
                  </a:lnTo>
                  <a:lnTo>
                    <a:pt x="12" y="847"/>
                  </a:lnTo>
                  <a:lnTo>
                    <a:pt x="20" y="887"/>
                  </a:lnTo>
                  <a:lnTo>
                    <a:pt x="30" y="926"/>
                  </a:lnTo>
                  <a:lnTo>
                    <a:pt x="43" y="965"/>
                  </a:lnTo>
                  <a:lnTo>
                    <a:pt x="57" y="1004"/>
                  </a:lnTo>
                  <a:lnTo>
                    <a:pt x="75" y="1039"/>
                  </a:lnTo>
                  <a:lnTo>
                    <a:pt x="94" y="1076"/>
                  </a:lnTo>
                  <a:lnTo>
                    <a:pt x="114" y="1112"/>
                  </a:lnTo>
                  <a:lnTo>
                    <a:pt x="137" y="1145"/>
                  </a:lnTo>
                  <a:lnTo>
                    <a:pt x="163" y="1176"/>
                  </a:lnTo>
                  <a:lnTo>
                    <a:pt x="188" y="1208"/>
                  </a:lnTo>
                  <a:lnTo>
                    <a:pt x="217" y="1239"/>
                  </a:lnTo>
                  <a:lnTo>
                    <a:pt x="249" y="1266"/>
                  </a:lnTo>
                  <a:lnTo>
                    <a:pt x="280" y="1294"/>
                  </a:lnTo>
                  <a:lnTo>
                    <a:pt x="280" y="1294"/>
                  </a:lnTo>
                  <a:lnTo>
                    <a:pt x="290" y="1298"/>
                  </a:lnTo>
                  <a:lnTo>
                    <a:pt x="298" y="1301"/>
                  </a:lnTo>
                  <a:lnTo>
                    <a:pt x="305" y="1303"/>
                  </a:lnTo>
                  <a:lnTo>
                    <a:pt x="315" y="1305"/>
                  </a:lnTo>
                  <a:lnTo>
                    <a:pt x="315" y="1305"/>
                  </a:lnTo>
                  <a:lnTo>
                    <a:pt x="327" y="1303"/>
                  </a:lnTo>
                  <a:lnTo>
                    <a:pt x="339" y="1299"/>
                  </a:lnTo>
                  <a:lnTo>
                    <a:pt x="350" y="1292"/>
                  </a:lnTo>
                  <a:lnTo>
                    <a:pt x="360" y="1284"/>
                  </a:lnTo>
                  <a:lnTo>
                    <a:pt x="360" y="1284"/>
                  </a:lnTo>
                  <a:lnTo>
                    <a:pt x="366" y="1274"/>
                  </a:lnTo>
                  <a:lnTo>
                    <a:pt x="370" y="1262"/>
                  </a:lnTo>
                  <a:lnTo>
                    <a:pt x="370" y="1253"/>
                  </a:lnTo>
                  <a:lnTo>
                    <a:pt x="370" y="1243"/>
                  </a:lnTo>
                  <a:lnTo>
                    <a:pt x="368" y="1231"/>
                  </a:lnTo>
                  <a:lnTo>
                    <a:pt x="364" y="1221"/>
                  </a:lnTo>
                  <a:lnTo>
                    <a:pt x="358" y="1213"/>
                  </a:lnTo>
                  <a:lnTo>
                    <a:pt x="349" y="1206"/>
                  </a:lnTo>
                  <a:lnTo>
                    <a:pt x="349" y="1206"/>
                  </a:lnTo>
                  <a:lnTo>
                    <a:pt x="321" y="1182"/>
                  </a:lnTo>
                  <a:lnTo>
                    <a:pt x="296" y="1159"/>
                  </a:lnTo>
                  <a:lnTo>
                    <a:pt x="272" y="1133"/>
                  </a:lnTo>
                  <a:lnTo>
                    <a:pt x="249" y="1108"/>
                  </a:lnTo>
                  <a:lnTo>
                    <a:pt x="227" y="1078"/>
                  </a:lnTo>
                  <a:lnTo>
                    <a:pt x="208" y="1051"/>
                  </a:lnTo>
                  <a:lnTo>
                    <a:pt x="190" y="1022"/>
                  </a:lnTo>
                  <a:lnTo>
                    <a:pt x="174" y="990"/>
                  </a:lnTo>
                  <a:lnTo>
                    <a:pt x="161" y="959"/>
                  </a:lnTo>
                  <a:lnTo>
                    <a:pt x="149" y="928"/>
                  </a:lnTo>
                  <a:lnTo>
                    <a:pt x="137" y="894"/>
                  </a:lnTo>
                  <a:lnTo>
                    <a:pt x="129" y="861"/>
                  </a:lnTo>
                  <a:lnTo>
                    <a:pt x="122" y="828"/>
                  </a:lnTo>
                  <a:lnTo>
                    <a:pt x="118" y="793"/>
                  </a:lnTo>
                  <a:lnTo>
                    <a:pt x="114" y="757"/>
                  </a:lnTo>
                  <a:lnTo>
                    <a:pt x="114" y="722"/>
                  </a:lnTo>
                  <a:lnTo>
                    <a:pt x="114" y="722"/>
                  </a:lnTo>
                  <a:lnTo>
                    <a:pt x="114" y="691"/>
                  </a:lnTo>
                  <a:lnTo>
                    <a:pt x="116" y="662"/>
                  </a:lnTo>
                  <a:lnTo>
                    <a:pt x="120" y="630"/>
                  </a:lnTo>
                  <a:lnTo>
                    <a:pt x="126" y="601"/>
                  </a:lnTo>
                  <a:lnTo>
                    <a:pt x="131" y="572"/>
                  </a:lnTo>
                  <a:lnTo>
                    <a:pt x="141" y="542"/>
                  </a:lnTo>
                  <a:lnTo>
                    <a:pt x="149" y="513"/>
                  </a:lnTo>
                  <a:lnTo>
                    <a:pt x="161" y="485"/>
                  </a:lnTo>
                  <a:lnTo>
                    <a:pt x="172" y="458"/>
                  </a:lnTo>
                  <a:lnTo>
                    <a:pt x="186" y="433"/>
                  </a:lnTo>
                  <a:lnTo>
                    <a:pt x="202" y="407"/>
                  </a:lnTo>
                  <a:lnTo>
                    <a:pt x="217" y="382"/>
                  </a:lnTo>
                  <a:lnTo>
                    <a:pt x="235" y="358"/>
                  </a:lnTo>
                  <a:lnTo>
                    <a:pt x="253" y="335"/>
                  </a:lnTo>
                  <a:lnTo>
                    <a:pt x="272" y="313"/>
                  </a:lnTo>
                  <a:lnTo>
                    <a:pt x="292" y="292"/>
                  </a:lnTo>
                  <a:lnTo>
                    <a:pt x="313" y="272"/>
                  </a:lnTo>
                  <a:lnTo>
                    <a:pt x="335" y="253"/>
                  </a:lnTo>
                  <a:lnTo>
                    <a:pt x="358" y="235"/>
                  </a:lnTo>
                  <a:lnTo>
                    <a:pt x="382" y="217"/>
                  </a:lnTo>
                  <a:lnTo>
                    <a:pt x="407" y="202"/>
                  </a:lnTo>
                  <a:lnTo>
                    <a:pt x="433" y="186"/>
                  </a:lnTo>
                  <a:lnTo>
                    <a:pt x="458" y="172"/>
                  </a:lnTo>
                  <a:lnTo>
                    <a:pt x="485" y="161"/>
                  </a:lnTo>
                  <a:lnTo>
                    <a:pt x="513" y="151"/>
                  </a:lnTo>
                  <a:lnTo>
                    <a:pt x="542" y="141"/>
                  </a:lnTo>
                  <a:lnTo>
                    <a:pt x="570" y="131"/>
                  </a:lnTo>
                  <a:lnTo>
                    <a:pt x="601" y="125"/>
                  </a:lnTo>
                  <a:lnTo>
                    <a:pt x="630" y="120"/>
                  </a:lnTo>
                  <a:lnTo>
                    <a:pt x="659" y="116"/>
                  </a:lnTo>
                  <a:lnTo>
                    <a:pt x="691" y="114"/>
                  </a:lnTo>
                  <a:lnTo>
                    <a:pt x="722" y="114"/>
                  </a:lnTo>
                  <a:lnTo>
                    <a:pt x="722" y="114"/>
                  </a:lnTo>
                  <a:lnTo>
                    <a:pt x="753" y="114"/>
                  </a:lnTo>
                  <a:lnTo>
                    <a:pt x="785" y="116"/>
                  </a:lnTo>
                  <a:lnTo>
                    <a:pt x="816" y="120"/>
                  </a:lnTo>
                  <a:lnTo>
                    <a:pt x="845" y="125"/>
                  </a:lnTo>
                  <a:lnTo>
                    <a:pt x="875" y="131"/>
                  </a:lnTo>
                  <a:lnTo>
                    <a:pt x="904" y="141"/>
                  </a:lnTo>
                  <a:lnTo>
                    <a:pt x="931" y="151"/>
                  </a:lnTo>
                  <a:lnTo>
                    <a:pt x="961" y="161"/>
                  </a:lnTo>
                  <a:lnTo>
                    <a:pt x="986" y="172"/>
                  </a:lnTo>
                  <a:lnTo>
                    <a:pt x="1013" y="186"/>
                  </a:lnTo>
                  <a:lnTo>
                    <a:pt x="1039" y="202"/>
                  </a:lnTo>
                  <a:lnTo>
                    <a:pt x="1062" y="217"/>
                  </a:lnTo>
                  <a:lnTo>
                    <a:pt x="1088" y="235"/>
                  </a:lnTo>
                  <a:lnTo>
                    <a:pt x="1109" y="253"/>
                  </a:lnTo>
                  <a:lnTo>
                    <a:pt x="1133" y="272"/>
                  </a:lnTo>
                  <a:lnTo>
                    <a:pt x="1154" y="292"/>
                  </a:lnTo>
                  <a:lnTo>
                    <a:pt x="1174" y="313"/>
                  </a:lnTo>
                  <a:lnTo>
                    <a:pt x="1193" y="335"/>
                  </a:lnTo>
                  <a:lnTo>
                    <a:pt x="1211" y="358"/>
                  </a:lnTo>
                  <a:lnTo>
                    <a:pt x="1229" y="382"/>
                  </a:lnTo>
                  <a:lnTo>
                    <a:pt x="1244" y="407"/>
                  </a:lnTo>
                  <a:lnTo>
                    <a:pt x="1258" y="433"/>
                  </a:lnTo>
                  <a:lnTo>
                    <a:pt x="1272" y="458"/>
                  </a:lnTo>
                  <a:lnTo>
                    <a:pt x="1285" y="485"/>
                  </a:lnTo>
                  <a:lnTo>
                    <a:pt x="1295" y="513"/>
                  </a:lnTo>
                  <a:lnTo>
                    <a:pt x="1305" y="542"/>
                  </a:lnTo>
                  <a:lnTo>
                    <a:pt x="1313" y="572"/>
                  </a:lnTo>
                  <a:lnTo>
                    <a:pt x="1321" y="601"/>
                  </a:lnTo>
                  <a:lnTo>
                    <a:pt x="1324" y="630"/>
                  </a:lnTo>
                  <a:lnTo>
                    <a:pt x="1328" y="662"/>
                  </a:lnTo>
                  <a:lnTo>
                    <a:pt x="1332" y="691"/>
                  </a:lnTo>
                  <a:lnTo>
                    <a:pt x="1332" y="722"/>
                  </a:lnTo>
                  <a:lnTo>
                    <a:pt x="1332" y="722"/>
                  </a:lnTo>
                  <a:lnTo>
                    <a:pt x="1332" y="757"/>
                  </a:lnTo>
                  <a:lnTo>
                    <a:pt x="1328" y="793"/>
                  </a:lnTo>
                  <a:lnTo>
                    <a:pt x="1324" y="826"/>
                  </a:lnTo>
                  <a:lnTo>
                    <a:pt x="1317" y="861"/>
                  </a:lnTo>
                  <a:lnTo>
                    <a:pt x="1309" y="892"/>
                  </a:lnTo>
                  <a:lnTo>
                    <a:pt x="1297" y="926"/>
                  </a:lnTo>
                  <a:lnTo>
                    <a:pt x="1285" y="957"/>
                  </a:lnTo>
                  <a:lnTo>
                    <a:pt x="1272" y="988"/>
                  </a:lnTo>
                  <a:lnTo>
                    <a:pt x="1256" y="1020"/>
                  </a:lnTo>
                  <a:lnTo>
                    <a:pt x="1238" y="1047"/>
                  </a:lnTo>
                  <a:lnTo>
                    <a:pt x="1219" y="1076"/>
                  </a:lnTo>
                  <a:lnTo>
                    <a:pt x="1199" y="1104"/>
                  </a:lnTo>
                  <a:lnTo>
                    <a:pt x="1176" y="1129"/>
                  </a:lnTo>
                  <a:lnTo>
                    <a:pt x="1152" y="1155"/>
                  </a:lnTo>
                  <a:lnTo>
                    <a:pt x="1127" y="1178"/>
                  </a:lnTo>
                  <a:lnTo>
                    <a:pt x="1100" y="1202"/>
                  </a:lnTo>
                  <a:lnTo>
                    <a:pt x="1100" y="1202"/>
                  </a:lnTo>
                  <a:lnTo>
                    <a:pt x="1092" y="1209"/>
                  </a:lnTo>
                  <a:lnTo>
                    <a:pt x="1086" y="1217"/>
                  </a:lnTo>
                  <a:lnTo>
                    <a:pt x="1082" y="1227"/>
                  </a:lnTo>
                  <a:lnTo>
                    <a:pt x="1080" y="1239"/>
                  </a:lnTo>
                  <a:lnTo>
                    <a:pt x="1080" y="1249"/>
                  </a:lnTo>
                  <a:lnTo>
                    <a:pt x="1082" y="1260"/>
                  </a:lnTo>
                  <a:lnTo>
                    <a:pt x="1086" y="1270"/>
                  </a:lnTo>
                  <a:lnTo>
                    <a:pt x="1092" y="1280"/>
                  </a:lnTo>
                  <a:lnTo>
                    <a:pt x="1092" y="1280"/>
                  </a:lnTo>
                  <a:lnTo>
                    <a:pt x="1100" y="1288"/>
                  </a:lnTo>
                  <a:lnTo>
                    <a:pt x="1107" y="1294"/>
                  </a:lnTo>
                  <a:lnTo>
                    <a:pt x="1119" y="1298"/>
                  </a:lnTo>
                  <a:lnTo>
                    <a:pt x="1129" y="1299"/>
                  </a:lnTo>
                  <a:lnTo>
                    <a:pt x="1139" y="1301"/>
                  </a:lnTo>
                  <a:lnTo>
                    <a:pt x="1150" y="1299"/>
                  </a:lnTo>
                  <a:lnTo>
                    <a:pt x="1160" y="1296"/>
                  </a:lnTo>
                  <a:lnTo>
                    <a:pt x="1170" y="1290"/>
                  </a:lnTo>
                  <a:lnTo>
                    <a:pt x="1170" y="1290"/>
                  </a:lnTo>
                  <a:lnTo>
                    <a:pt x="1201" y="1262"/>
                  </a:lnTo>
                  <a:lnTo>
                    <a:pt x="1231" y="1233"/>
                  </a:lnTo>
                  <a:lnTo>
                    <a:pt x="1260" y="1204"/>
                  </a:lnTo>
                  <a:lnTo>
                    <a:pt x="1285" y="1172"/>
                  </a:lnTo>
                  <a:lnTo>
                    <a:pt x="1311" y="1141"/>
                  </a:lnTo>
                  <a:lnTo>
                    <a:pt x="1332" y="1108"/>
                  </a:lnTo>
                  <a:lnTo>
                    <a:pt x="1354" y="1072"/>
                  </a:lnTo>
                  <a:lnTo>
                    <a:pt x="1371" y="1037"/>
                  </a:lnTo>
                  <a:lnTo>
                    <a:pt x="1389" y="1000"/>
                  </a:lnTo>
                  <a:lnTo>
                    <a:pt x="1403" y="963"/>
                  </a:lnTo>
                  <a:lnTo>
                    <a:pt x="1414" y="924"/>
                  </a:lnTo>
                  <a:lnTo>
                    <a:pt x="1426" y="885"/>
                  </a:lnTo>
                  <a:lnTo>
                    <a:pt x="1434" y="846"/>
                  </a:lnTo>
                  <a:lnTo>
                    <a:pt x="1440" y="804"/>
                  </a:lnTo>
                  <a:lnTo>
                    <a:pt x="1442" y="765"/>
                  </a:lnTo>
                  <a:lnTo>
                    <a:pt x="1444" y="722"/>
                  </a:lnTo>
                  <a:close/>
                </a:path>
              </a:pathLst>
            </a:custGeom>
            <a:solidFill>
              <a:srgbClr val="976CC6"/>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20"/>
            <p:cNvSpPr>
              <a:spLocks/>
            </p:cNvSpPr>
            <p:nvPr/>
          </p:nvSpPr>
          <p:spPr bwMode="auto">
            <a:xfrm>
              <a:off x="4146356" y="2935383"/>
              <a:ext cx="674804" cy="595259"/>
            </a:xfrm>
            <a:custGeom>
              <a:avLst/>
              <a:gdLst/>
              <a:ahLst/>
              <a:cxnLst>
                <a:cxn ang="0">
                  <a:pos x="483" y="2"/>
                </a:cxn>
                <a:cxn ang="0">
                  <a:pos x="406" y="12"/>
                </a:cxn>
                <a:cxn ang="0">
                  <a:pos x="334" y="32"/>
                </a:cxn>
                <a:cxn ang="0">
                  <a:pos x="266" y="63"/>
                </a:cxn>
                <a:cxn ang="0">
                  <a:pos x="185" y="118"/>
                </a:cxn>
                <a:cxn ang="0">
                  <a:pos x="101" y="206"/>
                </a:cxn>
                <a:cxn ang="0">
                  <a:pos x="60" y="268"/>
                </a:cxn>
                <a:cxn ang="0">
                  <a:pos x="31" y="335"/>
                </a:cxn>
                <a:cxn ang="0">
                  <a:pos x="9" y="407"/>
                </a:cxn>
                <a:cxn ang="0">
                  <a:pos x="0" y="484"/>
                </a:cxn>
                <a:cxn ang="0">
                  <a:pos x="0" y="536"/>
                </a:cxn>
                <a:cxn ang="0">
                  <a:pos x="9" y="615"/>
                </a:cxn>
                <a:cxn ang="0">
                  <a:pos x="33" y="689"/>
                </a:cxn>
                <a:cxn ang="0">
                  <a:pos x="66" y="761"/>
                </a:cxn>
                <a:cxn ang="0">
                  <a:pos x="109" y="826"/>
                </a:cxn>
                <a:cxn ang="0">
                  <a:pos x="162" y="885"/>
                </a:cxn>
                <a:cxn ang="0">
                  <a:pos x="179" y="894"/>
                </a:cxn>
                <a:cxn ang="0">
                  <a:pos x="201" y="898"/>
                </a:cxn>
                <a:cxn ang="0">
                  <a:pos x="232" y="889"/>
                </a:cxn>
                <a:cxn ang="0">
                  <a:pos x="248" y="871"/>
                </a:cxn>
                <a:cxn ang="0">
                  <a:pos x="256" y="842"/>
                </a:cxn>
                <a:cxn ang="0">
                  <a:pos x="246" y="810"/>
                </a:cxn>
                <a:cxn ang="0">
                  <a:pos x="209" y="771"/>
                </a:cxn>
                <a:cxn ang="0">
                  <a:pos x="144" y="669"/>
                </a:cxn>
                <a:cxn ang="0">
                  <a:pos x="113" y="552"/>
                </a:cxn>
                <a:cxn ang="0">
                  <a:pos x="113" y="470"/>
                </a:cxn>
                <a:cxn ang="0">
                  <a:pos x="142" y="356"/>
                </a:cxn>
                <a:cxn ang="0">
                  <a:pos x="201" y="257"/>
                </a:cxn>
                <a:cxn ang="0">
                  <a:pos x="287" y="180"/>
                </a:cxn>
                <a:cxn ang="0">
                  <a:pos x="391" y="129"/>
                </a:cxn>
                <a:cxn ang="0">
                  <a:pos x="508" y="112"/>
                </a:cxn>
                <a:cxn ang="0">
                  <a:pos x="588" y="120"/>
                </a:cxn>
                <a:cxn ang="0">
                  <a:pos x="698" y="161"/>
                </a:cxn>
                <a:cxn ang="0">
                  <a:pos x="790" y="229"/>
                </a:cxn>
                <a:cxn ang="0">
                  <a:pos x="858" y="321"/>
                </a:cxn>
                <a:cxn ang="0">
                  <a:pos x="899" y="431"/>
                </a:cxn>
                <a:cxn ang="0">
                  <a:pos x="907" y="511"/>
                </a:cxn>
                <a:cxn ang="0">
                  <a:pos x="888" y="630"/>
                </a:cxn>
                <a:cxn ang="0">
                  <a:pos x="837" y="736"/>
                </a:cxn>
                <a:cxn ang="0">
                  <a:pos x="784" y="799"/>
                </a:cxn>
                <a:cxn ang="0">
                  <a:pos x="766" y="826"/>
                </a:cxn>
                <a:cxn ang="0">
                  <a:pos x="770" y="859"/>
                </a:cxn>
                <a:cxn ang="0">
                  <a:pos x="780" y="877"/>
                </a:cxn>
                <a:cxn ang="0">
                  <a:pos x="809" y="892"/>
                </a:cxn>
                <a:cxn ang="0">
                  <a:pos x="841" y="891"/>
                </a:cxn>
                <a:cxn ang="0">
                  <a:pos x="860" y="879"/>
                </a:cxn>
                <a:cxn ang="0">
                  <a:pos x="913" y="820"/>
                </a:cxn>
                <a:cxn ang="0">
                  <a:pos x="954" y="757"/>
                </a:cxn>
                <a:cxn ang="0">
                  <a:pos x="987" y="687"/>
                </a:cxn>
                <a:cxn ang="0">
                  <a:pos x="1007" y="613"/>
                </a:cxn>
                <a:cxn ang="0">
                  <a:pos x="1017" y="536"/>
                </a:cxn>
                <a:cxn ang="0">
                  <a:pos x="1017" y="484"/>
                </a:cxn>
                <a:cxn ang="0">
                  <a:pos x="1007" y="407"/>
                </a:cxn>
                <a:cxn ang="0">
                  <a:pos x="987" y="335"/>
                </a:cxn>
                <a:cxn ang="0">
                  <a:pos x="956" y="268"/>
                </a:cxn>
                <a:cxn ang="0">
                  <a:pos x="917" y="206"/>
                </a:cxn>
                <a:cxn ang="0">
                  <a:pos x="833" y="118"/>
                </a:cxn>
                <a:cxn ang="0">
                  <a:pos x="751" y="63"/>
                </a:cxn>
                <a:cxn ang="0">
                  <a:pos x="684" y="32"/>
                </a:cxn>
                <a:cxn ang="0">
                  <a:pos x="612" y="12"/>
                </a:cxn>
                <a:cxn ang="0">
                  <a:pos x="535" y="2"/>
                </a:cxn>
              </a:cxnLst>
              <a:rect l="0" t="0" r="r" b="b"/>
              <a:pathLst>
                <a:path w="1019" h="898">
                  <a:moveTo>
                    <a:pt x="508" y="0"/>
                  </a:moveTo>
                  <a:lnTo>
                    <a:pt x="508" y="0"/>
                  </a:lnTo>
                  <a:lnTo>
                    <a:pt x="483" y="2"/>
                  </a:lnTo>
                  <a:lnTo>
                    <a:pt x="457" y="4"/>
                  </a:lnTo>
                  <a:lnTo>
                    <a:pt x="432" y="6"/>
                  </a:lnTo>
                  <a:lnTo>
                    <a:pt x="406" y="12"/>
                  </a:lnTo>
                  <a:lnTo>
                    <a:pt x="381" y="16"/>
                  </a:lnTo>
                  <a:lnTo>
                    <a:pt x="357" y="24"/>
                  </a:lnTo>
                  <a:lnTo>
                    <a:pt x="334" y="32"/>
                  </a:lnTo>
                  <a:lnTo>
                    <a:pt x="311" y="41"/>
                  </a:lnTo>
                  <a:lnTo>
                    <a:pt x="287" y="51"/>
                  </a:lnTo>
                  <a:lnTo>
                    <a:pt x="266" y="63"/>
                  </a:lnTo>
                  <a:lnTo>
                    <a:pt x="244" y="75"/>
                  </a:lnTo>
                  <a:lnTo>
                    <a:pt x="224" y="88"/>
                  </a:lnTo>
                  <a:lnTo>
                    <a:pt x="185" y="118"/>
                  </a:lnTo>
                  <a:lnTo>
                    <a:pt x="148" y="151"/>
                  </a:lnTo>
                  <a:lnTo>
                    <a:pt x="115" y="186"/>
                  </a:lnTo>
                  <a:lnTo>
                    <a:pt x="101" y="206"/>
                  </a:lnTo>
                  <a:lnTo>
                    <a:pt x="86" y="225"/>
                  </a:lnTo>
                  <a:lnTo>
                    <a:pt x="72" y="247"/>
                  </a:lnTo>
                  <a:lnTo>
                    <a:pt x="60" y="268"/>
                  </a:lnTo>
                  <a:lnTo>
                    <a:pt x="48" y="290"/>
                  </a:lnTo>
                  <a:lnTo>
                    <a:pt x="39" y="311"/>
                  </a:lnTo>
                  <a:lnTo>
                    <a:pt x="31" y="335"/>
                  </a:lnTo>
                  <a:lnTo>
                    <a:pt x="21" y="358"/>
                  </a:lnTo>
                  <a:lnTo>
                    <a:pt x="15" y="384"/>
                  </a:lnTo>
                  <a:lnTo>
                    <a:pt x="9" y="407"/>
                  </a:lnTo>
                  <a:lnTo>
                    <a:pt x="5" y="433"/>
                  </a:lnTo>
                  <a:lnTo>
                    <a:pt x="2" y="458"/>
                  </a:lnTo>
                  <a:lnTo>
                    <a:pt x="0" y="484"/>
                  </a:lnTo>
                  <a:lnTo>
                    <a:pt x="0" y="511"/>
                  </a:lnTo>
                  <a:lnTo>
                    <a:pt x="0" y="511"/>
                  </a:lnTo>
                  <a:lnTo>
                    <a:pt x="0" y="536"/>
                  </a:lnTo>
                  <a:lnTo>
                    <a:pt x="2" y="564"/>
                  </a:lnTo>
                  <a:lnTo>
                    <a:pt x="5" y="589"/>
                  </a:lnTo>
                  <a:lnTo>
                    <a:pt x="9" y="615"/>
                  </a:lnTo>
                  <a:lnTo>
                    <a:pt x="15" y="640"/>
                  </a:lnTo>
                  <a:lnTo>
                    <a:pt x="23" y="666"/>
                  </a:lnTo>
                  <a:lnTo>
                    <a:pt x="33" y="689"/>
                  </a:lnTo>
                  <a:lnTo>
                    <a:pt x="43" y="714"/>
                  </a:lnTo>
                  <a:lnTo>
                    <a:pt x="52" y="738"/>
                  </a:lnTo>
                  <a:lnTo>
                    <a:pt x="66" y="761"/>
                  </a:lnTo>
                  <a:lnTo>
                    <a:pt x="78" y="783"/>
                  </a:lnTo>
                  <a:lnTo>
                    <a:pt x="93" y="804"/>
                  </a:lnTo>
                  <a:lnTo>
                    <a:pt x="109" y="826"/>
                  </a:lnTo>
                  <a:lnTo>
                    <a:pt x="127" y="846"/>
                  </a:lnTo>
                  <a:lnTo>
                    <a:pt x="144" y="865"/>
                  </a:lnTo>
                  <a:lnTo>
                    <a:pt x="162" y="885"/>
                  </a:lnTo>
                  <a:lnTo>
                    <a:pt x="162" y="885"/>
                  </a:lnTo>
                  <a:lnTo>
                    <a:pt x="172" y="891"/>
                  </a:lnTo>
                  <a:lnTo>
                    <a:pt x="179" y="894"/>
                  </a:lnTo>
                  <a:lnTo>
                    <a:pt x="189" y="898"/>
                  </a:lnTo>
                  <a:lnTo>
                    <a:pt x="201" y="898"/>
                  </a:lnTo>
                  <a:lnTo>
                    <a:pt x="201" y="898"/>
                  </a:lnTo>
                  <a:lnTo>
                    <a:pt x="211" y="898"/>
                  </a:lnTo>
                  <a:lnTo>
                    <a:pt x="223" y="894"/>
                  </a:lnTo>
                  <a:lnTo>
                    <a:pt x="232" y="889"/>
                  </a:lnTo>
                  <a:lnTo>
                    <a:pt x="242" y="881"/>
                  </a:lnTo>
                  <a:lnTo>
                    <a:pt x="242" y="881"/>
                  </a:lnTo>
                  <a:lnTo>
                    <a:pt x="248" y="871"/>
                  </a:lnTo>
                  <a:lnTo>
                    <a:pt x="254" y="861"/>
                  </a:lnTo>
                  <a:lnTo>
                    <a:pt x="256" y="851"/>
                  </a:lnTo>
                  <a:lnTo>
                    <a:pt x="256" y="842"/>
                  </a:lnTo>
                  <a:lnTo>
                    <a:pt x="254" y="830"/>
                  </a:lnTo>
                  <a:lnTo>
                    <a:pt x="252" y="820"/>
                  </a:lnTo>
                  <a:lnTo>
                    <a:pt x="246" y="810"/>
                  </a:lnTo>
                  <a:lnTo>
                    <a:pt x="238" y="802"/>
                  </a:lnTo>
                  <a:lnTo>
                    <a:pt x="238" y="802"/>
                  </a:lnTo>
                  <a:lnTo>
                    <a:pt x="209" y="771"/>
                  </a:lnTo>
                  <a:lnTo>
                    <a:pt x="183" y="740"/>
                  </a:lnTo>
                  <a:lnTo>
                    <a:pt x="162" y="705"/>
                  </a:lnTo>
                  <a:lnTo>
                    <a:pt x="144" y="669"/>
                  </a:lnTo>
                  <a:lnTo>
                    <a:pt x="129" y="632"/>
                  </a:lnTo>
                  <a:lnTo>
                    <a:pt x="119" y="593"/>
                  </a:lnTo>
                  <a:lnTo>
                    <a:pt x="113" y="552"/>
                  </a:lnTo>
                  <a:lnTo>
                    <a:pt x="111" y="511"/>
                  </a:lnTo>
                  <a:lnTo>
                    <a:pt x="111" y="511"/>
                  </a:lnTo>
                  <a:lnTo>
                    <a:pt x="113" y="470"/>
                  </a:lnTo>
                  <a:lnTo>
                    <a:pt x="119" y="431"/>
                  </a:lnTo>
                  <a:lnTo>
                    <a:pt x="129" y="392"/>
                  </a:lnTo>
                  <a:lnTo>
                    <a:pt x="142" y="356"/>
                  </a:lnTo>
                  <a:lnTo>
                    <a:pt x="158" y="321"/>
                  </a:lnTo>
                  <a:lnTo>
                    <a:pt x="179" y="288"/>
                  </a:lnTo>
                  <a:lnTo>
                    <a:pt x="201" y="257"/>
                  </a:lnTo>
                  <a:lnTo>
                    <a:pt x="226" y="229"/>
                  </a:lnTo>
                  <a:lnTo>
                    <a:pt x="256" y="204"/>
                  </a:lnTo>
                  <a:lnTo>
                    <a:pt x="287" y="180"/>
                  </a:lnTo>
                  <a:lnTo>
                    <a:pt x="318" y="161"/>
                  </a:lnTo>
                  <a:lnTo>
                    <a:pt x="354" y="143"/>
                  </a:lnTo>
                  <a:lnTo>
                    <a:pt x="391" y="129"/>
                  </a:lnTo>
                  <a:lnTo>
                    <a:pt x="428" y="120"/>
                  </a:lnTo>
                  <a:lnTo>
                    <a:pt x="467" y="114"/>
                  </a:lnTo>
                  <a:lnTo>
                    <a:pt x="508" y="112"/>
                  </a:lnTo>
                  <a:lnTo>
                    <a:pt x="508" y="112"/>
                  </a:lnTo>
                  <a:lnTo>
                    <a:pt x="549" y="114"/>
                  </a:lnTo>
                  <a:lnTo>
                    <a:pt x="588" y="120"/>
                  </a:lnTo>
                  <a:lnTo>
                    <a:pt x="627" y="129"/>
                  </a:lnTo>
                  <a:lnTo>
                    <a:pt x="663" y="143"/>
                  </a:lnTo>
                  <a:lnTo>
                    <a:pt x="698" y="161"/>
                  </a:lnTo>
                  <a:lnTo>
                    <a:pt x="731" y="180"/>
                  </a:lnTo>
                  <a:lnTo>
                    <a:pt x="762" y="204"/>
                  </a:lnTo>
                  <a:lnTo>
                    <a:pt x="790" y="229"/>
                  </a:lnTo>
                  <a:lnTo>
                    <a:pt x="815" y="257"/>
                  </a:lnTo>
                  <a:lnTo>
                    <a:pt x="839" y="288"/>
                  </a:lnTo>
                  <a:lnTo>
                    <a:pt x="858" y="321"/>
                  </a:lnTo>
                  <a:lnTo>
                    <a:pt x="876" y="356"/>
                  </a:lnTo>
                  <a:lnTo>
                    <a:pt x="889" y="392"/>
                  </a:lnTo>
                  <a:lnTo>
                    <a:pt x="899" y="431"/>
                  </a:lnTo>
                  <a:lnTo>
                    <a:pt x="905" y="470"/>
                  </a:lnTo>
                  <a:lnTo>
                    <a:pt x="907" y="511"/>
                  </a:lnTo>
                  <a:lnTo>
                    <a:pt x="907" y="511"/>
                  </a:lnTo>
                  <a:lnTo>
                    <a:pt x="905" y="552"/>
                  </a:lnTo>
                  <a:lnTo>
                    <a:pt x="899" y="591"/>
                  </a:lnTo>
                  <a:lnTo>
                    <a:pt x="888" y="630"/>
                  </a:lnTo>
                  <a:lnTo>
                    <a:pt x="874" y="667"/>
                  </a:lnTo>
                  <a:lnTo>
                    <a:pt x="856" y="703"/>
                  </a:lnTo>
                  <a:lnTo>
                    <a:pt x="837" y="736"/>
                  </a:lnTo>
                  <a:lnTo>
                    <a:pt x="811" y="769"/>
                  </a:lnTo>
                  <a:lnTo>
                    <a:pt x="784" y="799"/>
                  </a:lnTo>
                  <a:lnTo>
                    <a:pt x="784" y="799"/>
                  </a:lnTo>
                  <a:lnTo>
                    <a:pt x="776" y="806"/>
                  </a:lnTo>
                  <a:lnTo>
                    <a:pt x="770" y="816"/>
                  </a:lnTo>
                  <a:lnTo>
                    <a:pt x="766" y="826"/>
                  </a:lnTo>
                  <a:lnTo>
                    <a:pt x="766" y="838"/>
                  </a:lnTo>
                  <a:lnTo>
                    <a:pt x="766" y="847"/>
                  </a:lnTo>
                  <a:lnTo>
                    <a:pt x="770" y="859"/>
                  </a:lnTo>
                  <a:lnTo>
                    <a:pt x="774" y="869"/>
                  </a:lnTo>
                  <a:lnTo>
                    <a:pt x="780" y="877"/>
                  </a:lnTo>
                  <a:lnTo>
                    <a:pt x="780" y="877"/>
                  </a:lnTo>
                  <a:lnTo>
                    <a:pt x="790" y="885"/>
                  </a:lnTo>
                  <a:lnTo>
                    <a:pt x="799" y="891"/>
                  </a:lnTo>
                  <a:lnTo>
                    <a:pt x="809" y="892"/>
                  </a:lnTo>
                  <a:lnTo>
                    <a:pt x="821" y="894"/>
                  </a:lnTo>
                  <a:lnTo>
                    <a:pt x="831" y="894"/>
                  </a:lnTo>
                  <a:lnTo>
                    <a:pt x="841" y="891"/>
                  </a:lnTo>
                  <a:lnTo>
                    <a:pt x="850" y="887"/>
                  </a:lnTo>
                  <a:lnTo>
                    <a:pt x="860" y="879"/>
                  </a:lnTo>
                  <a:lnTo>
                    <a:pt x="860" y="879"/>
                  </a:lnTo>
                  <a:lnTo>
                    <a:pt x="878" y="861"/>
                  </a:lnTo>
                  <a:lnTo>
                    <a:pt x="895" y="842"/>
                  </a:lnTo>
                  <a:lnTo>
                    <a:pt x="913" y="820"/>
                  </a:lnTo>
                  <a:lnTo>
                    <a:pt x="929" y="801"/>
                  </a:lnTo>
                  <a:lnTo>
                    <a:pt x="942" y="779"/>
                  </a:lnTo>
                  <a:lnTo>
                    <a:pt x="954" y="757"/>
                  </a:lnTo>
                  <a:lnTo>
                    <a:pt x="966" y="734"/>
                  </a:lnTo>
                  <a:lnTo>
                    <a:pt x="977" y="711"/>
                  </a:lnTo>
                  <a:lnTo>
                    <a:pt x="987" y="687"/>
                  </a:lnTo>
                  <a:lnTo>
                    <a:pt x="995" y="664"/>
                  </a:lnTo>
                  <a:lnTo>
                    <a:pt x="1001" y="638"/>
                  </a:lnTo>
                  <a:lnTo>
                    <a:pt x="1007" y="613"/>
                  </a:lnTo>
                  <a:lnTo>
                    <a:pt x="1013" y="587"/>
                  </a:lnTo>
                  <a:lnTo>
                    <a:pt x="1015" y="562"/>
                  </a:lnTo>
                  <a:lnTo>
                    <a:pt x="1017" y="536"/>
                  </a:lnTo>
                  <a:lnTo>
                    <a:pt x="1019" y="511"/>
                  </a:lnTo>
                  <a:lnTo>
                    <a:pt x="1019" y="511"/>
                  </a:lnTo>
                  <a:lnTo>
                    <a:pt x="1017" y="484"/>
                  </a:lnTo>
                  <a:lnTo>
                    <a:pt x="1015" y="458"/>
                  </a:lnTo>
                  <a:lnTo>
                    <a:pt x="1013" y="433"/>
                  </a:lnTo>
                  <a:lnTo>
                    <a:pt x="1007" y="407"/>
                  </a:lnTo>
                  <a:lnTo>
                    <a:pt x="1001" y="384"/>
                  </a:lnTo>
                  <a:lnTo>
                    <a:pt x="995" y="358"/>
                  </a:lnTo>
                  <a:lnTo>
                    <a:pt x="987" y="335"/>
                  </a:lnTo>
                  <a:lnTo>
                    <a:pt x="977" y="311"/>
                  </a:lnTo>
                  <a:lnTo>
                    <a:pt x="968" y="290"/>
                  </a:lnTo>
                  <a:lnTo>
                    <a:pt x="956" y="268"/>
                  </a:lnTo>
                  <a:lnTo>
                    <a:pt x="944" y="247"/>
                  </a:lnTo>
                  <a:lnTo>
                    <a:pt x="931" y="225"/>
                  </a:lnTo>
                  <a:lnTo>
                    <a:pt x="917" y="206"/>
                  </a:lnTo>
                  <a:lnTo>
                    <a:pt x="901" y="186"/>
                  </a:lnTo>
                  <a:lnTo>
                    <a:pt x="868" y="151"/>
                  </a:lnTo>
                  <a:lnTo>
                    <a:pt x="833" y="118"/>
                  </a:lnTo>
                  <a:lnTo>
                    <a:pt x="794" y="88"/>
                  </a:lnTo>
                  <a:lnTo>
                    <a:pt x="772" y="75"/>
                  </a:lnTo>
                  <a:lnTo>
                    <a:pt x="751" y="63"/>
                  </a:lnTo>
                  <a:lnTo>
                    <a:pt x="729" y="51"/>
                  </a:lnTo>
                  <a:lnTo>
                    <a:pt x="708" y="41"/>
                  </a:lnTo>
                  <a:lnTo>
                    <a:pt x="684" y="32"/>
                  </a:lnTo>
                  <a:lnTo>
                    <a:pt x="661" y="24"/>
                  </a:lnTo>
                  <a:lnTo>
                    <a:pt x="635" y="16"/>
                  </a:lnTo>
                  <a:lnTo>
                    <a:pt x="612" y="12"/>
                  </a:lnTo>
                  <a:lnTo>
                    <a:pt x="586" y="6"/>
                  </a:lnTo>
                  <a:lnTo>
                    <a:pt x="561" y="4"/>
                  </a:lnTo>
                  <a:lnTo>
                    <a:pt x="535" y="2"/>
                  </a:lnTo>
                  <a:lnTo>
                    <a:pt x="508" y="0"/>
                  </a:lnTo>
                  <a:close/>
                </a:path>
              </a:pathLst>
            </a:custGeom>
            <a:solidFill>
              <a:srgbClr val="976CC6"/>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0" name="Group 29"/>
          <p:cNvGrpSpPr/>
          <p:nvPr/>
        </p:nvGrpSpPr>
        <p:grpSpPr>
          <a:xfrm>
            <a:off x="5706327" y="1096794"/>
            <a:ext cx="2062581" cy="315708"/>
            <a:chOff x="766047" y="2670897"/>
            <a:chExt cx="7457402" cy="1141466"/>
          </a:xfrm>
        </p:grpSpPr>
        <p:sp>
          <p:nvSpPr>
            <p:cNvPr id="31" name="Freeform 5"/>
            <p:cNvSpPr>
              <a:spLocks noEditPoints="1"/>
            </p:cNvSpPr>
            <p:nvPr/>
          </p:nvSpPr>
          <p:spPr bwMode="auto">
            <a:xfrm>
              <a:off x="766047" y="2743535"/>
              <a:ext cx="1187814" cy="996190"/>
            </a:xfrm>
            <a:custGeom>
              <a:avLst/>
              <a:gdLst/>
              <a:ahLst/>
              <a:cxnLst>
                <a:cxn ang="0">
                  <a:pos x="1459" y="241"/>
                </a:cxn>
                <a:cxn ang="0">
                  <a:pos x="1211" y="35"/>
                </a:cxn>
                <a:cxn ang="0">
                  <a:pos x="978" y="0"/>
                </a:cxn>
                <a:cxn ang="0">
                  <a:pos x="708" y="104"/>
                </a:cxn>
                <a:cxn ang="0">
                  <a:pos x="536" y="333"/>
                </a:cxn>
                <a:cxn ang="0">
                  <a:pos x="389" y="411"/>
                </a:cxn>
                <a:cxn ang="0">
                  <a:pos x="188" y="546"/>
                </a:cxn>
                <a:cxn ang="0">
                  <a:pos x="41" y="773"/>
                </a:cxn>
                <a:cxn ang="0">
                  <a:pos x="2" y="965"/>
                </a:cxn>
                <a:cxn ang="0">
                  <a:pos x="20" y="1151"/>
                </a:cxn>
                <a:cxn ang="0">
                  <a:pos x="108" y="1345"/>
                </a:cxn>
                <a:cxn ang="0">
                  <a:pos x="254" y="1497"/>
                </a:cxn>
                <a:cxn ang="0">
                  <a:pos x="442" y="1593"/>
                </a:cxn>
                <a:cxn ang="0">
                  <a:pos x="630" y="1622"/>
                </a:cxn>
                <a:cxn ang="0">
                  <a:pos x="835" y="1587"/>
                </a:cxn>
                <a:cxn ang="0">
                  <a:pos x="1017" y="1489"/>
                </a:cxn>
                <a:cxn ang="0">
                  <a:pos x="1119" y="1483"/>
                </a:cxn>
                <a:cxn ang="0">
                  <a:pos x="1381" y="1550"/>
                </a:cxn>
                <a:cxn ang="0">
                  <a:pos x="1545" y="1525"/>
                </a:cxn>
                <a:cxn ang="0">
                  <a:pos x="1711" y="1440"/>
                </a:cxn>
                <a:cxn ang="0">
                  <a:pos x="1840" y="1305"/>
                </a:cxn>
                <a:cxn ang="0">
                  <a:pos x="1917" y="1135"/>
                </a:cxn>
                <a:cxn ang="0">
                  <a:pos x="1932" y="949"/>
                </a:cxn>
                <a:cxn ang="0">
                  <a:pos x="1823" y="664"/>
                </a:cxn>
                <a:cxn ang="0">
                  <a:pos x="1580" y="480"/>
                </a:cxn>
                <a:cxn ang="0">
                  <a:pos x="1234" y="1366"/>
                </a:cxn>
                <a:cxn ang="0">
                  <a:pos x="1068" y="1243"/>
                </a:cxn>
                <a:cxn ang="0">
                  <a:pos x="1060" y="1098"/>
                </a:cxn>
                <a:cxn ang="0">
                  <a:pos x="1031" y="1000"/>
                </a:cxn>
                <a:cxn ang="0">
                  <a:pos x="939" y="932"/>
                </a:cxn>
                <a:cxn ang="0">
                  <a:pos x="833" y="932"/>
                </a:cxn>
                <a:cxn ang="0">
                  <a:pos x="741" y="1000"/>
                </a:cxn>
                <a:cxn ang="0">
                  <a:pos x="710" y="1098"/>
                </a:cxn>
                <a:cxn ang="0">
                  <a:pos x="751" y="1210"/>
                </a:cxn>
                <a:cxn ang="0">
                  <a:pos x="851" y="1270"/>
                </a:cxn>
                <a:cxn ang="0">
                  <a:pos x="947" y="1343"/>
                </a:cxn>
                <a:cxn ang="0">
                  <a:pos x="718" y="1458"/>
                </a:cxn>
                <a:cxn ang="0">
                  <a:pos x="534" y="1456"/>
                </a:cxn>
                <a:cxn ang="0">
                  <a:pos x="295" y="1327"/>
                </a:cxn>
                <a:cxn ang="0">
                  <a:pos x="166" y="1088"/>
                </a:cxn>
                <a:cxn ang="0">
                  <a:pos x="164" y="902"/>
                </a:cxn>
                <a:cxn ang="0">
                  <a:pos x="313" y="642"/>
                </a:cxn>
                <a:cxn ang="0">
                  <a:pos x="593" y="521"/>
                </a:cxn>
                <a:cxn ang="0">
                  <a:pos x="780" y="540"/>
                </a:cxn>
                <a:cxn ang="0">
                  <a:pos x="929" y="640"/>
                </a:cxn>
                <a:cxn ang="0">
                  <a:pos x="978" y="746"/>
                </a:cxn>
                <a:cxn ang="0">
                  <a:pos x="1084" y="799"/>
                </a:cxn>
                <a:cxn ang="0">
                  <a:pos x="1197" y="771"/>
                </a:cxn>
                <a:cxn ang="0">
                  <a:pos x="1265" y="691"/>
                </a:cxn>
                <a:cxn ang="0">
                  <a:pos x="1271" y="575"/>
                </a:cxn>
                <a:cxn ang="0">
                  <a:pos x="1218" y="491"/>
                </a:cxn>
                <a:cxn ang="0">
                  <a:pos x="1099" y="448"/>
                </a:cxn>
                <a:cxn ang="0">
                  <a:pos x="951" y="437"/>
                </a:cxn>
                <a:cxn ang="0">
                  <a:pos x="694" y="366"/>
                </a:cxn>
                <a:cxn ang="0">
                  <a:pos x="804" y="227"/>
                </a:cxn>
                <a:cxn ang="0">
                  <a:pos x="968" y="159"/>
                </a:cxn>
                <a:cxn ang="0">
                  <a:pos x="1162" y="184"/>
                </a:cxn>
                <a:cxn ang="0">
                  <a:pos x="1340" y="347"/>
                </a:cxn>
                <a:cxn ang="0">
                  <a:pos x="1449" y="603"/>
                </a:cxn>
                <a:cxn ang="0">
                  <a:pos x="1637" y="691"/>
                </a:cxn>
                <a:cxn ang="0">
                  <a:pos x="1764" y="891"/>
                </a:cxn>
                <a:cxn ang="0">
                  <a:pos x="1760" y="1114"/>
                </a:cxn>
                <a:cxn ang="0">
                  <a:pos x="1602" y="1327"/>
                </a:cxn>
              </a:cxnLst>
              <a:rect l="0" t="0" r="r" b="b"/>
              <a:pathLst>
                <a:path w="1934" h="1622">
                  <a:moveTo>
                    <a:pt x="1537" y="464"/>
                  </a:moveTo>
                  <a:lnTo>
                    <a:pt x="1537" y="464"/>
                  </a:lnTo>
                  <a:lnTo>
                    <a:pt x="1529" y="417"/>
                  </a:lnTo>
                  <a:lnTo>
                    <a:pt x="1520" y="370"/>
                  </a:lnTo>
                  <a:lnTo>
                    <a:pt x="1502" y="325"/>
                  </a:lnTo>
                  <a:lnTo>
                    <a:pt x="1483" y="282"/>
                  </a:lnTo>
                  <a:lnTo>
                    <a:pt x="1459" y="241"/>
                  </a:lnTo>
                  <a:lnTo>
                    <a:pt x="1434" y="202"/>
                  </a:lnTo>
                  <a:lnTo>
                    <a:pt x="1402" y="167"/>
                  </a:lnTo>
                  <a:lnTo>
                    <a:pt x="1369" y="133"/>
                  </a:lnTo>
                  <a:lnTo>
                    <a:pt x="1334" y="104"/>
                  </a:lnTo>
                  <a:lnTo>
                    <a:pt x="1295" y="78"/>
                  </a:lnTo>
                  <a:lnTo>
                    <a:pt x="1254" y="55"/>
                  </a:lnTo>
                  <a:lnTo>
                    <a:pt x="1211" y="35"/>
                  </a:lnTo>
                  <a:lnTo>
                    <a:pt x="1166" y="20"/>
                  </a:lnTo>
                  <a:lnTo>
                    <a:pt x="1119" y="8"/>
                  </a:lnTo>
                  <a:lnTo>
                    <a:pt x="1072" y="2"/>
                  </a:lnTo>
                  <a:lnTo>
                    <a:pt x="1046" y="0"/>
                  </a:lnTo>
                  <a:lnTo>
                    <a:pt x="1021" y="0"/>
                  </a:lnTo>
                  <a:lnTo>
                    <a:pt x="1021" y="0"/>
                  </a:lnTo>
                  <a:lnTo>
                    <a:pt x="978" y="0"/>
                  </a:lnTo>
                  <a:lnTo>
                    <a:pt x="935" y="6"/>
                  </a:lnTo>
                  <a:lnTo>
                    <a:pt x="894" y="16"/>
                  </a:lnTo>
                  <a:lnTo>
                    <a:pt x="855" y="28"/>
                  </a:lnTo>
                  <a:lnTo>
                    <a:pt x="816" y="41"/>
                  </a:lnTo>
                  <a:lnTo>
                    <a:pt x="778" y="59"/>
                  </a:lnTo>
                  <a:lnTo>
                    <a:pt x="743" y="80"/>
                  </a:lnTo>
                  <a:lnTo>
                    <a:pt x="708" y="104"/>
                  </a:lnTo>
                  <a:lnTo>
                    <a:pt x="677" y="129"/>
                  </a:lnTo>
                  <a:lnTo>
                    <a:pt x="647" y="159"/>
                  </a:lnTo>
                  <a:lnTo>
                    <a:pt x="620" y="188"/>
                  </a:lnTo>
                  <a:lnTo>
                    <a:pt x="595" y="221"/>
                  </a:lnTo>
                  <a:lnTo>
                    <a:pt x="573" y="257"/>
                  </a:lnTo>
                  <a:lnTo>
                    <a:pt x="554" y="294"/>
                  </a:lnTo>
                  <a:lnTo>
                    <a:pt x="536" y="333"/>
                  </a:lnTo>
                  <a:lnTo>
                    <a:pt x="524" y="372"/>
                  </a:lnTo>
                  <a:lnTo>
                    <a:pt x="524" y="372"/>
                  </a:lnTo>
                  <a:lnTo>
                    <a:pt x="495" y="378"/>
                  </a:lnTo>
                  <a:lnTo>
                    <a:pt x="467" y="384"/>
                  </a:lnTo>
                  <a:lnTo>
                    <a:pt x="442" y="392"/>
                  </a:lnTo>
                  <a:lnTo>
                    <a:pt x="415" y="401"/>
                  </a:lnTo>
                  <a:lnTo>
                    <a:pt x="389" y="411"/>
                  </a:lnTo>
                  <a:lnTo>
                    <a:pt x="364" y="423"/>
                  </a:lnTo>
                  <a:lnTo>
                    <a:pt x="340" y="435"/>
                  </a:lnTo>
                  <a:lnTo>
                    <a:pt x="317" y="448"/>
                  </a:lnTo>
                  <a:lnTo>
                    <a:pt x="293" y="462"/>
                  </a:lnTo>
                  <a:lnTo>
                    <a:pt x="270" y="478"/>
                  </a:lnTo>
                  <a:lnTo>
                    <a:pt x="227" y="511"/>
                  </a:lnTo>
                  <a:lnTo>
                    <a:pt x="188" y="546"/>
                  </a:lnTo>
                  <a:lnTo>
                    <a:pt x="151" y="587"/>
                  </a:lnTo>
                  <a:lnTo>
                    <a:pt x="117" y="628"/>
                  </a:lnTo>
                  <a:lnTo>
                    <a:pt x="88" y="675"/>
                  </a:lnTo>
                  <a:lnTo>
                    <a:pt x="74" y="699"/>
                  </a:lnTo>
                  <a:lnTo>
                    <a:pt x="63" y="722"/>
                  </a:lnTo>
                  <a:lnTo>
                    <a:pt x="51" y="748"/>
                  </a:lnTo>
                  <a:lnTo>
                    <a:pt x="41" y="773"/>
                  </a:lnTo>
                  <a:lnTo>
                    <a:pt x="31" y="799"/>
                  </a:lnTo>
                  <a:lnTo>
                    <a:pt x="23" y="826"/>
                  </a:lnTo>
                  <a:lnTo>
                    <a:pt x="16" y="853"/>
                  </a:lnTo>
                  <a:lnTo>
                    <a:pt x="12" y="881"/>
                  </a:lnTo>
                  <a:lnTo>
                    <a:pt x="6" y="908"/>
                  </a:lnTo>
                  <a:lnTo>
                    <a:pt x="4" y="936"/>
                  </a:lnTo>
                  <a:lnTo>
                    <a:pt x="2" y="965"/>
                  </a:lnTo>
                  <a:lnTo>
                    <a:pt x="0" y="992"/>
                  </a:lnTo>
                  <a:lnTo>
                    <a:pt x="0" y="992"/>
                  </a:lnTo>
                  <a:lnTo>
                    <a:pt x="2" y="1026"/>
                  </a:lnTo>
                  <a:lnTo>
                    <a:pt x="4" y="1057"/>
                  </a:lnTo>
                  <a:lnTo>
                    <a:pt x="8" y="1088"/>
                  </a:lnTo>
                  <a:lnTo>
                    <a:pt x="14" y="1119"/>
                  </a:lnTo>
                  <a:lnTo>
                    <a:pt x="20" y="1151"/>
                  </a:lnTo>
                  <a:lnTo>
                    <a:pt x="29" y="1180"/>
                  </a:lnTo>
                  <a:lnTo>
                    <a:pt x="39" y="1210"/>
                  </a:lnTo>
                  <a:lnTo>
                    <a:pt x="51" y="1237"/>
                  </a:lnTo>
                  <a:lnTo>
                    <a:pt x="63" y="1266"/>
                  </a:lnTo>
                  <a:lnTo>
                    <a:pt x="76" y="1292"/>
                  </a:lnTo>
                  <a:lnTo>
                    <a:pt x="92" y="1319"/>
                  </a:lnTo>
                  <a:lnTo>
                    <a:pt x="108" y="1345"/>
                  </a:lnTo>
                  <a:lnTo>
                    <a:pt x="125" y="1370"/>
                  </a:lnTo>
                  <a:lnTo>
                    <a:pt x="145" y="1393"/>
                  </a:lnTo>
                  <a:lnTo>
                    <a:pt x="164" y="1415"/>
                  </a:lnTo>
                  <a:lnTo>
                    <a:pt x="186" y="1438"/>
                  </a:lnTo>
                  <a:lnTo>
                    <a:pt x="207" y="1458"/>
                  </a:lnTo>
                  <a:lnTo>
                    <a:pt x="229" y="1478"/>
                  </a:lnTo>
                  <a:lnTo>
                    <a:pt x="254" y="1497"/>
                  </a:lnTo>
                  <a:lnTo>
                    <a:pt x="278" y="1515"/>
                  </a:lnTo>
                  <a:lnTo>
                    <a:pt x="303" y="1530"/>
                  </a:lnTo>
                  <a:lnTo>
                    <a:pt x="331" y="1546"/>
                  </a:lnTo>
                  <a:lnTo>
                    <a:pt x="358" y="1560"/>
                  </a:lnTo>
                  <a:lnTo>
                    <a:pt x="385" y="1573"/>
                  </a:lnTo>
                  <a:lnTo>
                    <a:pt x="413" y="1583"/>
                  </a:lnTo>
                  <a:lnTo>
                    <a:pt x="442" y="1593"/>
                  </a:lnTo>
                  <a:lnTo>
                    <a:pt x="473" y="1603"/>
                  </a:lnTo>
                  <a:lnTo>
                    <a:pt x="503" y="1609"/>
                  </a:lnTo>
                  <a:lnTo>
                    <a:pt x="534" y="1615"/>
                  </a:lnTo>
                  <a:lnTo>
                    <a:pt x="565" y="1618"/>
                  </a:lnTo>
                  <a:lnTo>
                    <a:pt x="597" y="1620"/>
                  </a:lnTo>
                  <a:lnTo>
                    <a:pt x="630" y="1622"/>
                  </a:lnTo>
                  <a:lnTo>
                    <a:pt x="630" y="1622"/>
                  </a:lnTo>
                  <a:lnTo>
                    <a:pt x="659" y="1620"/>
                  </a:lnTo>
                  <a:lnTo>
                    <a:pt x="690" y="1618"/>
                  </a:lnTo>
                  <a:lnTo>
                    <a:pt x="720" y="1617"/>
                  </a:lnTo>
                  <a:lnTo>
                    <a:pt x="749" y="1611"/>
                  </a:lnTo>
                  <a:lnTo>
                    <a:pt x="778" y="1605"/>
                  </a:lnTo>
                  <a:lnTo>
                    <a:pt x="808" y="1597"/>
                  </a:lnTo>
                  <a:lnTo>
                    <a:pt x="835" y="1587"/>
                  </a:lnTo>
                  <a:lnTo>
                    <a:pt x="863" y="1577"/>
                  </a:lnTo>
                  <a:lnTo>
                    <a:pt x="890" y="1566"/>
                  </a:lnTo>
                  <a:lnTo>
                    <a:pt x="917" y="1554"/>
                  </a:lnTo>
                  <a:lnTo>
                    <a:pt x="943" y="1538"/>
                  </a:lnTo>
                  <a:lnTo>
                    <a:pt x="968" y="1523"/>
                  </a:lnTo>
                  <a:lnTo>
                    <a:pt x="992" y="1507"/>
                  </a:lnTo>
                  <a:lnTo>
                    <a:pt x="1017" y="1489"/>
                  </a:lnTo>
                  <a:lnTo>
                    <a:pt x="1039" y="1470"/>
                  </a:lnTo>
                  <a:lnTo>
                    <a:pt x="1062" y="1450"/>
                  </a:lnTo>
                  <a:lnTo>
                    <a:pt x="1062" y="1450"/>
                  </a:lnTo>
                  <a:lnTo>
                    <a:pt x="1084" y="1464"/>
                  </a:lnTo>
                  <a:lnTo>
                    <a:pt x="1084" y="1464"/>
                  </a:lnTo>
                  <a:lnTo>
                    <a:pt x="1084" y="1464"/>
                  </a:lnTo>
                  <a:lnTo>
                    <a:pt x="1119" y="1483"/>
                  </a:lnTo>
                  <a:lnTo>
                    <a:pt x="1152" y="1501"/>
                  </a:lnTo>
                  <a:lnTo>
                    <a:pt x="1189" y="1515"/>
                  </a:lnTo>
                  <a:lnTo>
                    <a:pt x="1226" y="1528"/>
                  </a:lnTo>
                  <a:lnTo>
                    <a:pt x="1263" y="1538"/>
                  </a:lnTo>
                  <a:lnTo>
                    <a:pt x="1303" y="1544"/>
                  </a:lnTo>
                  <a:lnTo>
                    <a:pt x="1342" y="1548"/>
                  </a:lnTo>
                  <a:lnTo>
                    <a:pt x="1381" y="1550"/>
                  </a:lnTo>
                  <a:lnTo>
                    <a:pt x="1381" y="1550"/>
                  </a:lnTo>
                  <a:lnTo>
                    <a:pt x="1408" y="1550"/>
                  </a:lnTo>
                  <a:lnTo>
                    <a:pt x="1438" y="1548"/>
                  </a:lnTo>
                  <a:lnTo>
                    <a:pt x="1465" y="1544"/>
                  </a:lnTo>
                  <a:lnTo>
                    <a:pt x="1492" y="1538"/>
                  </a:lnTo>
                  <a:lnTo>
                    <a:pt x="1518" y="1532"/>
                  </a:lnTo>
                  <a:lnTo>
                    <a:pt x="1545" y="1525"/>
                  </a:lnTo>
                  <a:lnTo>
                    <a:pt x="1571" y="1517"/>
                  </a:lnTo>
                  <a:lnTo>
                    <a:pt x="1596" y="1507"/>
                  </a:lnTo>
                  <a:lnTo>
                    <a:pt x="1619" y="1495"/>
                  </a:lnTo>
                  <a:lnTo>
                    <a:pt x="1645" y="1483"/>
                  </a:lnTo>
                  <a:lnTo>
                    <a:pt x="1668" y="1470"/>
                  </a:lnTo>
                  <a:lnTo>
                    <a:pt x="1690" y="1456"/>
                  </a:lnTo>
                  <a:lnTo>
                    <a:pt x="1711" y="1440"/>
                  </a:lnTo>
                  <a:lnTo>
                    <a:pt x="1733" y="1423"/>
                  </a:lnTo>
                  <a:lnTo>
                    <a:pt x="1752" y="1407"/>
                  </a:lnTo>
                  <a:lnTo>
                    <a:pt x="1772" y="1388"/>
                  </a:lnTo>
                  <a:lnTo>
                    <a:pt x="1790" y="1368"/>
                  </a:lnTo>
                  <a:lnTo>
                    <a:pt x="1807" y="1348"/>
                  </a:lnTo>
                  <a:lnTo>
                    <a:pt x="1825" y="1327"/>
                  </a:lnTo>
                  <a:lnTo>
                    <a:pt x="1840" y="1305"/>
                  </a:lnTo>
                  <a:lnTo>
                    <a:pt x="1854" y="1284"/>
                  </a:lnTo>
                  <a:lnTo>
                    <a:pt x="1868" y="1260"/>
                  </a:lnTo>
                  <a:lnTo>
                    <a:pt x="1880" y="1237"/>
                  </a:lnTo>
                  <a:lnTo>
                    <a:pt x="1891" y="1211"/>
                  </a:lnTo>
                  <a:lnTo>
                    <a:pt x="1901" y="1186"/>
                  </a:lnTo>
                  <a:lnTo>
                    <a:pt x="1909" y="1161"/>
                  </a:lnTo>
                  <a:lnTo>
                    <a:pt x="1917" y="1135"/>
                  </a:lnTo>
                  <a:lnTo>
                    <a:pt x="1923" y="1108"/>
                  </a:lnTo>
                  <a:lnTo>
                    <a:pt x="1928" y="1080"/>
                  </a:lnTo>
                  <a:lnTo>
                    <a:pt x="1932" y="1053"/>
                  </a:lnTo>
                  <a:lnTo>
                    <a:pt x="1934" y="1026"/>
                  </a:lnTo>
                  <a:lnTo>
                    <a:pt x="1934" y="996"/>
                  </a:lnTo>
                  <a:lnTo>
                    <a:pt x="1934" y="996"/>
                  </a:lnTo>
                  <a:lnTo>
                    <a:pt x="1932" y="949"/>
                  </a:lnTo>
                  <a:lnTo>
                    <a:pt x="1927" y="904"/>
                  </a:lnTo>
                  <a:lnTo>
                    <a:pt x="1919" y="861"/>
                  </a:lnTo>
                  <a:lnTo>
                    <a:pt x="1905" y="818"/>
                  </a:lnTo>
                  <a:lnTo>
                    <a:pt x="1889" y="777"/>
                  </a:lnTo>
                  <a:lnTo>
                    <a:pt x="1870" y="736"/>
                  </a:lnTo>
                  <a:lnTo>
                    <a:pt x="1848" y="699"/>
                  </a:lnTo>
                  <a:lnTo>
                    <a:pt x="1823" y="664"/>
                  </a:lnTo>
                  <a:lnTo>
                    <a:pt x="1795" y="628"/>
                  </a:lnTo>
                  <a:lnTo>
                    <a:pt x="1766" y="597"/>
                  </a:lnTo>
                  <a:lnTo>
                    <a:pt x="1733" y="568"/>
                  </a:lnTo>
                  <a:lnTo>
                    <a:pt x="1698" y="542"/>
                  </a:lnTo>
                  <a:lnTo>
                    <a:pt x="1661" y="517"/>
                  </a:lnTo>
                  <a:lnTo>
                    <a:pt x="1621" y="497"/>
                  </a:lnTo>
                  <a:lnTo>
                    <a:pt x="1580" y="480"/>
                  </a:lnTo>
                  <a:lnTo>
                    <a:pt x="1537" y="464"/>
                  </a:lnTo>
                  <a:close/>
                  <a:moveTo>
                    <a:pt x="1381" y="1395"/>
                  </a:moveTo>
                  <a:lnTo>
                    <a:pt x="1381" y="1395"/>
                  </a:lnTo>
                  <a:lnTo>
                    <a:pt x="1342" y="1393"/>
                  </a:lnTo>
                  <a:lnTo>
                    <a:pt x="1307" y="1388"/>
                  </a:lnTo>
                  <a:lnTo>
                    <a:pt x="1269" y="1378"/>
                  </a:lnTo>
                  <a:lnTo>
                    <a:pt x="1234" y="1366"/>
                  </a:lnTo>
                  <a:lnTo>
                    <a:pt x="1201" y="1352"/>
                  </a:lnTo>
                  <a:lnTo>
                    <a:pt x="1168" y="1333"/>
                  </a:lnTo>
                  <a:lnTo>
                    <a:pt x="1136" y="1311"/>
                  </a:lnTo>
                  <a:lnTo>
                    <a:pt x="1109" y="1288"/>
                  </a:lnTo>
                  <a:lnTo>
                    <a:pt x="1109" y="1288"/>
                  </a:lnTo>
                  <a:lnTo>
                    <a:pt x="1087" y="1266"/>
                  </a:lnTo>
                  <a:lnTo>
                    <a:pt x="1068" y="1243"/>
                  </a:lnTo>
                  <a:lnTo>
                    <a:pt x="1048" y="1221"/>
                  </a:lnTo>
                  <a:lnTo>
                    <a:pt x="1031" y="1196"/>
                  </a:lnTo>
                  <a:lnTo>
                    <a:pt x="1031" y="1196"/>
                  </a:lnTo>
                  <a:lnTo>
                    <a:pt x="1044" y="1174"/>
                  </a:lnTo>
                  <a:lnTo>
                    <a:pt x="1052" y="1151"/>
                  </a:lnTo>
                  <a:lnTo>
                    <a:pt x="1058" y="1125"/>
                  </a:lnTo>
                  <a:lnTo>
                    <a:pt x="1060" y="1098"/>
                  </a:lnTo>
                  <a:lnTo>
                    <a:pt x="1060" y="1098"/>
                  </a:lnTo>
                  <a:lnTo>
                    <a:pt x="1060" y="1080"/>
                  </a:lnTo>
                  <a:lnTo>
                    <a:pt x="1058" y="1063"/>
                  </a:lnTo>
                  <a:lnTo>
                    <a:pt x="1052" y="1045"/>
                  </a:lnTo>
                  <a:lnTo>
                    <a:pt x="1046" y="1029"/>
                  </a:lnTo>
                  <a:lnTo>
                    <a:pt x="1041" y="1014"/>
                  </a:lnTo>
                  <a:lnTo>
                    <a:pt x="1031" y="1000"/>
                  </a:lnTo>
                  <a:lnTo>
                    <a:pt x="1021" y="986"/>
                  </a:lnTo>
                  <a:lnTo>
                    <a:pt x="1009" y="975"/>
                  </a:lnTo>
                  <a:lnTo>
                    <a:pt x="997" y="963"/>
                  </a:lnTo>
                  <a:lnTo>
                    <a:pt x="984" y="953"/>
                  </a:lnTo>
                  <a:lnTo>
                    <a:pt x="970" y="943"/>
                  </a:lnTo>
                  <a:lnTo>
                    <a:pt x="954" y="938"/>
                  </a:lnTo>
                  <a:lnTo>
                    <a:pt x="939" y="932"/>
                  </a:lnTo>
                  <a:lnTo>
                    <a:pt x="921" y="926"/>
                  </a:lnTo>
                  <a:lnTo>
                    <a:pt x="904" y="924"/>
                  </a:lnTo>
                  <a:lnTo>
                    <a:pt x="886" y="924"/>
                  </a:lnTo>
                  <a:lnTo>
                    <a:pt x="886" y="924"/>
                  </a:lnTo>
                  <a:lnTo>
                    <a:pt x="868" y="924"/>
                  </a:lnTo>
                  <a:lnTo>
                    <a:pt x="851" y="926"/>
                  </a:lnTo>
                  <a:lnTo>
                    <a:pt x="833" y="932"/>
                  </a:lnTo>
                  <a:lnTo>
                    <a:pt x="818" y="938"/>
                  </a:lnTo>
                  <a:lnTo>
                    <a:pt x="802" y="943"/>
                  </a:lnTo>
                  <a:lnTo>
                    <a:pt x="788" y="953"/>
                  </a:lnTo>
                  <a:lnTo>
                    <a:pt x="775" y="963"/>
                  </a:lnTo>
                  <a:lnTo>
                    <a:pt x="763" y="975"/>
                  </a:lnTo>
                  <a:lnTo>
                    <a:pt x="751" y="986"/>
                  </a:lnTo>
                  <a:lnTo>
                    <a:pt x="741" y="1000"/>
                  </a:lnTo>
                  <a:lnTo>
                    <a:pt x="731" y="1014"/>
                  </a:lnTo>
                  <a:lnTo>
                    <a:pt x="724" y="1029"/>
                  </a:lnTo>
                  <a:lnTo>
                    <a:pt x="718" y="1045"/>
                  </a:lnTo>
                  <a:lnTo>
                    <a:pt x="714" y="1063"/>
                  </a:lnTo>
                  <a:lnTo>
                    <a:pt x="712" y="1080"/>
                  </a:lnTo>
                  <a:lnTo>
                    <a:pt x="710" y="1098"/>
                  </a:lnTo>
                  <a:lnTo>
                    <a:pt x="710" y="1098"/>
                  </a:lnTo>
                  <a:lnTo>
                    <a:pt x="712" y="1116"/>
                  </a:lnTo>
                  <a:lnTo>
                    <a:pt x="714" y="1133"/>
                  </a:lnTo>
                  <a:lnTo>
                    <a:pt x="718" y="1151"/>
                  </a:lnTo>
                  <a:lnTo>
                    <a:pt x="724" y="1166"/>
                  </a:lnTo>
                  <a:lnTo>
                    <a:pt x="731" y="1182"/>
                  </a:lnTo>
                  <a:lnTo>
                    <a:pt x="741" y="1196"/>
                  </a:lnTo>
                  <a:lnTo>
                    <a:pt x="751" y="1210"/>
                  </a:lnTo>
                  <a:lnTo>
                    <a:pt x="763" y="1223"/>
                  </a:lnTo>
                  <a:lnTo>
                    <a:pt x="775" y="1233"/>
                  </a:lnTo>
                  <a:lnTo>
                    <a:pt x="788" y="1243"/>
                  </a:lnTo>
                  <a:lnTo>
                    <a:pt x="802" y="1253"/>
                  </a:lnTo>
                  <a:lnTo>
                    <a:pt x="818" y="1260"/>
                  </a:lnTo>
                  <a:lnTo>
                    <a:pt x="833" y="1266"/>
                  </a:lnTo>
                  <a:lnTo>
                    <a:pt x="851" y="1270"/>
                  </a:lnTo>
                  <a:lnTo>
                    <a:pt x="868" y="1272"/>
                  </a:lnTo>
                  <a:lnTo>
                    <a:pt x="886" y="1274"/>
                  </a:lnTo>
                  <a:lnTo>
                    <a:pt x="886" y="1274"/>
                  </a:lnTo>
                  <a:lnTo>
                    <a:pt x="894" y="1272"/>
                  </a:lnTo>
                  <a:lnTo>
                    <a:pt x="894" y="1272"/>
                  </a:lnTo>
                  <a:lnTo>
                    <a:pt x="919" y="1307"/>
                  </a:lnTo>
                  <a:lnTo>
                    <a:pt x="947" y="1343"/>
                  </a:lnTo>
                  <a:lnTo>
                    <a:pt x="947" y="1343"/>
                  </a:lnTo>
                  <a:lnTo>
                    <a:pt x="913" y="1370"/>
                  </a:lnTo>
                  <a:lnTo>
                    <a:pt x="878" y="1395"/>
                  </a:lnTo>
                  <a:lnTo>
                    <a:pt x="839" y="1417"/>
                  </a:lnTo>
                  <a:lnTo>
                    <a:pt x="800" y="1435"/>
                  </a:lnTo>
                  <a:lnTo>
                    <a:pt x="759" y="1448"/>
                  </a:lnTo>
                  <a:lnTo>
                    <a:pt x="718" y="1458"/>
                  </a:lnTo>
                  <a:lnTo>
                    <a:pt x="673" y="1464"/>
                  </a:lnTo>
                  <a:lnTo>
                    <a:pt x="630" y="1466"/>
                  </a:lnTo>
                  <a:lnTo>
                    <a:pt x="630" y="1466"/>
                  </a:lnTo>
                  <a:lnTo>
                    <a:pt x="604" y="1466"/>
                  </a:lnTo>
                  <a:lnTo>
                    <a:pt x="581" y="1464"/>
                  </a:lnTo>
                  <a:lnTo>
                    <a:pt x="557" y="1460"/>
                  </a:lnTo>
                  <a:lnTo>
                    <a:pt x="534" y="1456"/>
                  </a:lnTo>
                  <a:lnTo>
                    <a:pt x="512" y="1452"/>
                  </a:lnTo>
                  <a:lnTo>
                    <a:pt x="489" y="1444"/>
                  </a:lnTo>
                  <a:lnTo>
                    <a:pt x="446" y="1429"/>
                  </a:lnTo>
                  <a:lnTo>
                    <a:pt x="405" y="1409"/>
                  </a:lnTo>
                  <a:lnTo>
                    <a:pt x="366" y="1386"/>
                  </a:lnTo>
                  <a:lnTo>
                    <a:pt x="329" y="1358"/>
                  </a:lnTo>
                  <a:lnTo>
                    <a:pt x="295" y="1327"/>
                  </a:lnTo>
                  <a:lnTo>
                    <a:pt x="264" y="1294"/>
                  </a:lnTo>
                  <a:lnTo>
                    <a:pt x="237" y="1256"/>
                  </a:lnTo>
                  <a:lnTo>
                    <a:pt x="213" y="1217"/>
                  </a:lnTo>
                  <a:lnTo>
                    <a:pt x="194" y="1176"/>
                  </a:lnTo>
                  <a:lnTo>
                    <a:pt x="178" y="1133"/>
                  </a:lnTo>
                  <a:lnTo>
                    <a:pt x="172" y="1112"/>
                  </a:lnTo>
                  <a:lnTo>
                    <a:pt x="166" y="1088"/>
                  </a:lnTo>
                  <a:lnTo>
                    <a:pt x="162" y="1065"/>
                  </a:lnTo>
                  <a:lnTo>
                    <a:pt x="158" y="1041"/>
                  </a:lnTo>
                  <a:lnTo>
                    <a:pt x="156" y="1018"/>
                  </a:lnTo>
                  <a:lnTo>
                    <a:pt x="156" y="992"/>
                  </a:lnTo>
                  <a:lnTo>
                    <a:pt x="156" y="992"/>
                  </a:lnTo>
                  <a:lnTo>
                    <a:pt x="158" y="947"/>
                  </a:lnTo>
                  <a:lnTo>
                    <a:pt x="164" y="902"/>
                  </a:lnTo>
                  <a:lnTo>
                    <a:pt x="176" y="859"/>
                  </a:lnTo>
                  <a:lnTo>
                    <a:pt x="190" y="818"/>
                  </a:lnTo>
                  <a:lnTo>
                    <a:pt x="209" y="779"/>
                  </a:lnTo>
                  <a:lnTo>
                    <a:pt x="231" y="740"/>
                  </a:lnTo>
                  <a:lnTo>
                    <a:pt x="254" y="705"/>
                  </a:lnTo>
                  <a:lnTo>
                    <a:pt x="284" y="671"/>
                  </a:lnTo>
                  <a:lnTo>
                    <a:pt x="313" y="642"/>
                  </a:lnTo>
                  <a:lnTo>
                    <a:pt x="348" y="613"/>
                  </a:lnTo>
                  <a:lnTo>
                    <a:pt x="383" y="589"/>
                  </a:lnTo>
                  <a:lnTo>
                    <a:pt x="422" y="568"/>
                  </a:lnTo>
                  <a:lnTo>
                    <a:pt x="462" y="550"/>
                  </a:lnTo>
                  <a:lnTo>
                    <a:pt x="505" y="536"/>
                  </a:lnTo>
                  <a:lnTo>
                    <a:pt x="548" y="527"/>
                  </a:lnTo>
                  <a:lnTo>
                    <a:pt x="593" y="521"/>
                  </a:lnTo>
                  <a:lnTo>
                    <a:pt x="595" y="521"/>
                  </a:lnTo>
                  <a:lnTo>
                    <a:pt x="595" y="521"/>
                  </a:lnTo>
                  <a:lnTo>
                    <a:pt x="618" y="519"/>
                  </a:lnTo>
                  <a:lnTo>
                    <a:pt x="642" y="519"/>
                  </a:lnTo>
                  <a:lnTo>
                    <a:pt x="690" y="523"/>
                  </a:lnTo>
                  <a:lnTo>
                    <a:pt x="735" y="529"/>
                  </a:lnTo>
                  <a:lnTo>
                    <a:pt x="780" y="540"/>
                  </a:lnTo>
                  <a:lnTo>
                    <a:pt x="821" y="552"/>
                  </a:lnTo>
                  <a:lnTo>
                    <a:pt x="861" y="568"/>
                  </a:lnTo>
                  <a:lnTo>
                    <a:pt x="898" y="583"/>
                  </a:lnTo>
                  <a:lnTo>
                    <a:pt x="931" y="601"/>
                  </a:lnTo>
                  <a:lnTo>
                    <a:pt x="931" y="601"/>
                  </a:lnTo>
                  <a:lnTo>
                    <a:pt x="929" y="621"/>
                  </a:lnTo>
                  <a:lnTo>
                    <a:pt x="929" y="640"/>
                  </a:lnTo>
                  <a:lnTo>
                    <a:pt x="933" y="660"/>
                  </a:lnTo>
                  <a:lnTo>
                    <a:pt x="937" y="677"/>
                  </a:lnTo>
                  <a:lnTo>
                    <a:pt x="945" y="697"/>
                  </a:lnTo>
                  <a:lnTo>
                    <a:pt x="953" y="714"/>
                  </a:lnTo>
                  <a:lnTo>
                    <a:pt x="964" y="730"/>
                  </a:lnTo>
                  <a:lnTo>
                    <a:pt x="978" y="746"/>
                  </a:lnTo>
                  <a:lnTo>
                    <a:pt x="978" y="746"/>
                  </a:lnTo>
                  <a:lnTo>
                    <a:pt x="992" y="759"/>
                  </a:lnTo>
                  <a:lnTo>
                    <a:pt x="1005" y="769"/>
                  </a:lnTo>
                  <a:lnTo>
                    <a:pt x="1019" y="779"/>
                  </a:lnTo>
                  <a:lnTo>
                    <a:pt x="1035" y="785"/>
                  </a:lnTo>
                  <a:lnTo>
                    <a:pt x="1050" y="791"/>
                  </a:lnTo>
                  <a:lnTo>
                    <a:pt x="1068" y="795"/>
                  </a:lnTo>
                  <a:lnTo>
                    <a:pt x="1084" y="799"/>
                  </a:lnTo>
                  <a:lnTo>
                    <a:pt x="1101" y="799"/>
                  </a:lnTo>
                  <a:lnTo>
                    <a:pt x="1119" y="799"/>
                  </a:lnTo>
                  <a:lnTo>
                    <a:pt x="1134" y="797"/>
                  </a:lnTo>
                  <a:lnTo>
                    <a:pt x="1152" y="793"/>
                  </a:lnTo>
                  <a:lnTo>
                    <a:pt x="1168" y="787"/>
                  </a:lnTo>
                  <a:lnTo>
                    <a:pt x="1183" y="781"/>
                  </a:lnTo>
                  <a:lnTo>
                    <a:pt x="1197" y="771"/>
                  </a:lnTo>
                  <a:lnTo>
                    <a:pt x="1213" y="761"/>
                  </a:lnTo>
                  <a:lnTo>
                    <a:pt x="1226" y="750"/>
                  </a:lnTo>
                  <a:lnTo>
                    <a:pt x="1226" y="750"/>
                  </a:lnTo>
                  <a:lnTo>
                    <a:pt x="1238" y="736"/>
                  </a:lnTo>
                  <a:lnTo>
                    <a:pt x="1248" y="722"/>
                  </a:lnTo>
                  <a:lnTo>
                    <a:pt x="1258" y="707"/>
                  </a:lnTo>
                  <a:lnTo>
                    <a:pt x="1265" y="691"/>
                  </a:lnTo>
                  <a:lnTo>
                    <a:pt x="1271" y="675"/>
                  </a:lnTo>
                  <a:lnTo>
                    <a:pt x="1275" y="660"/>
                  </a:lnTo>
                  <a:lnTo>
                    <a:pt x="1277" y="642"/>
                  </a:lnTo>
                  <a:lnTo>
                    <a:pt x="1279" y="626"/>
                  </a:lnTo>
                  <a:lnTo>
                    <a:pt x="1277" y="609"/>
                  </a:lnTo>
                  <a:lnTo>
                    <a:pt x="1275" y="593"/>
                  </a:lnTo>
                  <a:lnTo>
                    <a:pt x="1271" y="575"/>
                  </a:lnTo>
                  <a:lnTo>
                    <a:pt x="1267" y="560"/>
                  </a:lnTo>
                  <a:lnTo>
                    <a:pt x="1260" y="544"/>
                  </a:lnTo>
                  <a:lnTo>
                    <a:pt x="1252" y="529"/>
                  </a:lnTo>
                  <a:lnTo>
                    <a:pt x="1240" y="515"/>
                  </a:lnTo>
                  <a:lnTo>
                    <a:pt x="1228" y="501"/>
                  </a:lnTo>
                  <a:lnTo>
                    <a:pt x="1228" y="501"/>
                  </a:lnTo>
                  <a:lnTo>
                    <a:pt x="1218" y="491"/>
                  </a:lnTo>
                  <a:lnTo>
                    <a:pt x="1207" y="482"/>
                  </a:lnTo>
                  <a:lnTo>
                    <a:pt x="1195" y="474"/>
                  </a:lnTo>
                  <a:lnTo>
                    <a:pt x="1181" y="468"/>
                  </a:lnTo>
                  <a:lnTo>
                    <a:pt x="1168" y="462"/>
                  </a:lnTo>
                  <a:lnTo>
                    <a:pt x="1156" y="456"/>
                  </a:lnTo>
                  <a:lnTo>
                    <a:pt x="1129" y="450"/>
                  </a:lnTo>
                  <a:lnTo>
                    <a:pt x="1099" y="448"/>
                  </a:lnTo>
                  <a:lnTo>
                    <a:pt x="1072" y="452"/>
                  </a:lnTo>
                  <a:lnTo>
                    <a:pt x="1044" y="460"/>
                  </a:lnTo>
                  <a:lnTo>
                    <a:pt x="1031" y="464"/>
                  </a:lnTo>
                  <a:lnTo>
                    <a:pt x="1019" y="472"/>
                  </a:lnTo>
                  <a:lnTo>
                    <a:pt x="1019" y="472"/>
                  </a:lnTo>
                  <a:lnTo>
                    <a:pt x="986" y="454"/>
                  </a:lnTo>
                  <a:lnTo>
                    <a:pt x="951" y="437"/>
                  </a:lnTo>
                  <a:lnTo>
                    <a:pt x="913" y="421"/>
                  </a:lnTo>
                  <a:lnTo>
                    <a:pt x="874" y="405"/>
                  </a:lnTo>
                  <a:lnTo>
                    <a:pt x="831" y="392"/>
                  </a:lnTo>
                  <a:lnTo>
                    <a:pt x="788" y="382"/>
                  </a:lnTo>
                  <a:lnTo>
                    <a:pt x="741" y="372"/>
                  </a:lnTo>
                  <a:lnTo>
                    <a:pt x="694" y="366"/>
                  </a:lnTo>
                  <a:lnTo>
                    <a:pt x="694" y="366"/>
                  </a:lnTo>
                  <a:lnTo>
                    <a:pt x="704" y="343"/>
                  </a:lnTo>
                  <a:lnTo>
                    <a:pt x="718" y="321"/>
                  </a:lnTo>
                  <a:lnTo>
                    <a:pt x="733" y="300"/>
                  </a:lnTo>
                  <a:lnTo>
                    <a:pt x="749" y="280"/>
                  </a:lnTo>
                  <a:lnTo>
                    <a:pt x="767" y="260"/>
                  </a:lnTo>
                  <a:lnTo>
                    <a:pt x="784" y="245"/>
                  </a:lnTo>
                  <a:lnTo>
                    <a:pt x="804" y="227"/>
                  </a:lnTo>
                  <a:lnTo>
                    <a:pt x="825" y="213"/>
                  </a:lnTo>
                  <a:lnTo>
                    <a:pt x="847" y="200"/>
                  </a:lnTo>
                  <a:lnTo>
                    <a:pt x="870" y="188"/>
                  </a:lnTo>
                  <a:lnTo>
                    <a:pt x="894" y="178"/>
                  </a:lnTo>
                  <a:lnTo>
                    <a:pt x="917" y="170"/>
                  </a:lnTo>
                  <a:lnTo>
                    <a:pt x="943" y="165"/>
                  </a:lnTo>
                  <a:lnTo>
                    <a:pt x="968" y="159"/>
                  </a:lnTo>
                  <a:lnTo>
                    <a:pt x="996" y="157"/>
                  </a:lnTo>
                  <a:lnTo>
                    <a:pt x="1021" y="155"/>
                  </a:lnTo>
                  <a:lnTo>
                    <a:pt x="1021" y="155"/>
                  </a:lnTo>
                  <a:lnTo>
                    <a:pt x="1058" y="157"/>
                  </a:lnTo>
                  <a:lnTo>
                    <a:pt x="1095" y="163"/>
                  </a:lnTo>
                  <a:lnTo>
                    <a:pt x="1129" y="172"/>
                  </a:lnTo>
                  <a:lnTo>
                    <a:pt x="1162" y="184"/>
                  </a:lnTo>
                  <a:lnTo>
                    <a:pt x="1195" y="200"/>
                  </a:lnTo>
                  <a:lnTo>
                    <a:pt x="1224" y="217"/>
                  </a:lnTo>
                  <a:lnTo>
                    <a:pt x="1252" y="239"/>
                  </a:lnTo>
                  <a:lnTo>
                    <a:pt x="1277" y="262"/>
                  </a:lnTo>
                  <a:lnTo>
                    <a:pt x="1301" y="288"/>
                  </a:lnTo>
                  <a:lnTo>
                    <a:pt x="1322" y="315"/>
                  </a:lnTo>
                  <a:lnTo>
                    <a:pt x="1340" y="347"/>
                  </a:lnTo>
                  <a:lnTo>
                    <a:pt x="1355" y="378"/>
                  </a:lnTo>
                  <a:lnTo>
                    <a:pt x="1369" y="411"/>
                  </a:lnTo>
                  <a:lnTo>
                    <a:pt x="1377" y="446"/>
                  </a:lnTo>
                  <a:lnTo>
                    <a:pt x="1383" y="484"/>
                  </a:lnTo>
                  <a:lnTo>
                    <a:pt x="1385" y="521"/>
                  </a:lnTo>
                  <a:lnTo>
                    <a:pt x="1385" y="593"/>
                  </a:lnTo>
                  <a:lnTo>
                    <a:pt x="1449" y="603"/>
                  </a:lnTo>
                  <a:lnTo>
                    <a:pt x="1449" y="603"/>
                  </a:lnTo>
                  <a:lnTo>
                    <a:pt x="1484" y="611"/>
                  </a:lnTo>
                  <a:lnTo>
                    <a:pt x="1518" y="622"/>
                  </a:lnTo>
                  <a:lnTo>
                    <a:pt x="1551" y="636"/>
                  </a:lnTo>
                  <a:lnTo>
                    <a:pt x="1580" y="652"/>
                  </a:lnTo>
                  <a:lnTo>
                    <a:pt x="1610" y="669"/>
                  </a:lnTo>
                  <a:lnTo>
                    <a:pt x="1637" y="691"/>
                  </a:lnTo>
                  <a:lnTo>
                    <a:pt x="1662" y="714"/>
                  </a:lnTo>
                  <a:lnTo>
                    <a:pt x="1686" y="740"/>
                  </a:lnTo>
                  <a:lnTo>
                    <a:pt x="1706" y="767"/>
                  </a:lnTo>
                  <a:lnTo>
                    <a:pt x="1725" y="795"/>
                  </a:lnTo>
                  <a:lnTo>
                    <a:pt x="1741" y="826"/>
                  </a:lnTo>
                  <a:lnTo>
                    <a:pt x="1754" y="857"/>
                  </a:lnTo>
                  <a:lnTo>
                    <a:pt x="1764" y="891"/>
                  </a:lnTo>
                  <a:lnTo>
                    <a:pt x="1772" y="926"/>
                  </a:lnTo>
                  <a:lnTo>
                    <a:pt x="1776" y="961"/>
                  </a:lnTo>
                  <a:lnTo>
                    <a:pt x="1778" y="996"/>
                  </a:lnTo>
                  <a:lnTo>
                    <a:pt x="1778" y="996"/>
                  </a:lnTo>
                  <a:lnTo>
                    <a:pt x="1776" y="1037"/>
                  </a:lnTo>
                  <a:lnTo>
                    <a:pt x="1770" y="1076"/>
                  </a:lnTo>
                  <a:lnTo>
                    <a:pt x="1760" y="1114"/>
                  </a:lnTo>
                  <a:lnTo>
                    <a:pt x="1747" y="1151"/>
                  </a:lnTo>
                  <a:lnTo>
                    <a:pt x="1731" y="1186"/>
                  </a:lnTo>
                  <a:lnTo>
                    <a:pt x="1709" y="1219"/>
                  </a:lnTo>
                  <a:lnTo>
                    <a:pt x="1688" y="1249"/>
                  </a:lnTo>
                  <a:lnTo>
                    <a:pt x="1662" y="1278"/>
                  </a:lnTo>
                  <a:lnTo>
                    <a:pt x="1633" y="1303"/>
                  </a:lnTo>
                  <a:lnTo>
                    <a:pt x="1602" y="1327"/>
                  </a:lnTo>
                  <a:lnTo>
                    <a:pt x="1571" y="1346"/>
                  </a:lnTo>
                  <a:lnTo>
                    <a:pt x="1535" y="1362"/>
                  </a:lnTo>
                  <a:lnTo>
                    <a:pt x="1498" y="1376"/>
                  </a:lnTo>
                  <a:lnTo>
                    <a:pt x="1461" y="1386"/>
                  </a:lnTo>
                  <a:lnTo>
                    <a:pt x="1422" y="1391"/>
                  </a:lnTo>
                  <a:lnTo>
                    <a:pt x="1381" y="1395"/>
                  </a:lnTo>
                  <a:close/>
                </a:path>
              </a:pathLst>
            </a:custGeom>
            <a:solidFill>
              <a:srgbClr val="FF432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8"/>
            <p:cNvSpPr>
              <a:spLocks noEditPoints="1"/>
            </p:cNvSpPr>
            <p:nvPr/>
          </p:nvSpPr>
          <p:spPr bwMode="auto">
            <a:xfrm>
              <a:off x="5604921" y="2724151"/>
              <a:ext cx="1182153" cy="1034958"/>
            </a:xfrm>
            <a:custGeom>
              <a:avLst/>
              <a:gdLst/>
              <a:ahLst/>
              <a:cxnLst>
                <a:cxn ang="0">
                  <a:pos x="1791" y="843"/>
                </a:cxn>
                <a:cxn ang="0">
                  <a:pos x="2024" y="704"/>
                </a:cxn>
                <a:cxn ang="0">
                  <a:pos x="2024" y="452"/>
                </a:cxn>
                <a:cxn ang="0">
                  <a:pos x="1791" y="313"/>
                </a:cxn>
                <a:cxn ang="0">
                  <a:pos x="1570" y="430"/>
                </a:cxn>
                <a:cxn ang="0">
                  <a:pos x="1543" y="669"/>
                </a:cxn>
                <a:cxn ang="0">
                  <a:pos x="1332" y="436"/>
                </a:cxn>
                <a:cxn ang="0">
                  <a:pos x="1381" y="256"/>
                </a:cxn>
                <a:cxn ang="0">
                  <a:pos x="1236" y="96"/>
                </a:cxn>
                <a:cxn ang="0">
                  <a:pos x="1038" y="135"/>
                </a:cxn>
                <a:cxn ang="0">
                  <a:pos x="962" y="317"/>
                </a:cxn>
                <a:cxn ang="0">
                  <a:pos x="1066" y="479"/>
                </a:cxn>
                <a:cxn ang="0">
                  <a:pos x="761" y="479"/>
                </a:cxn>
                <a:cxn ang="0">
                  <a:pos x="706" y="170"/>
                </a:cxn>
                <a:cxn ang="0">
                  <a:pos x="387" y="0"/>
                </a:cxn>
                <a:cxn ang="0">
                  <a:pos x="47" y="203"/>
                </a:cxn>
                <a:cxn ang="0">
                  <a:pos x="47" y="571"/>
                </a:cxn>
                <a:cxn ang="0">
                  <a:pos x="387" y="773"/>
                </a:cxn>
                <a:cxn ang="0">
                  <a:pos x="596" y="712"/>
                </a:cxn>
                <a:cxn ang="0">
                  <a:pos x="874" y="916"/>
                </a:cxn>
                <a:cxn ang="0">
                  <a:pos x="727" y="892"/>
                </a:cxn>
                <a:cxn ang="0">
                  <a:pos x="643" y="1007"/>
                </a:cxn>
                <a:cxn ang="0">
                  <a:pos x="694" y="1131"/>
                </a:cxn>
                <a:cxn ang="0">
                  <a:pos x="825" y="1156"/>
                </a:cxn>
                <a:cxn ang="0">
                  <a:pos x="921" y="1051"/>
                </a:cxn>
                <a:cxn ang="0">
                  <a:pos x="915" y="1270"/>
                </a:cxn>
                <a:cxn ang="0">
                  <a:pos x="694" y="1387"/>
                </a:cxn>
                <a:cxn ang="0">
                  <a:pos x="671" y="1640"/>
                </a:cxn>
                <a:cxn ang="0">
                  <a:pos x="888" y="1800"/>
                </a:cxn>
                <a:cxn ang="0">
                  <a:pos x="1121" y="1704"/>
                </a:cxn>
                <a:cxn ang="0">
                  <a:pos x="1164" y="1442"/>
                </a:cxn>
                <a:cxn ang="0">
                  <a:pos x="1432" y="1195"/>
                </a:cxn>
                <a:cxn ang="0">
                  <a:pos x="1443" y="1420"/>
                </a:cxn>
                <a:cxn ang="0">
                  <a:pos x="1678" y="1559"/>
                </a:cxn>
                <a:cxn ang="0">
                  <a:pos x="1897" y="1442"/>
                </a:cxn>
                <a:cxn ang="0">
                  <a:pos x="1922" y="1191"/>
                </a:cxn>
                <a:cxn ang="0">
                  <a:pos x="1703" y="1029"/>
                </a:cxn>
                <a:cxn ang="0">
                  <a:pos x="1246" y="863"/>
                </a:cxn>
                <a:cxn ang="0">
                  <a:pos x="1926" y="442"/>
                </a:cxn>
                <a:cxn ang="0">
                  <a:pos x="1979" y="616"/>
                </a:cxn>
                <a:cxn ang="0">
                  <a:pos x="1848" y="763"/>
                </a:cxn>
                <a:cxn ang="0">
                  <a:pos x="1668" y="726"/>
                </a:cxn>
                <a:cxn ang="0">
                  <a:pos x="1598" y="557"/>
                </a:cxn>
                <a:cxn ang="0">
                  <a:pos x="1715" y="399"/>
                </a:cxn>
                <a:cxn ang="0">
                  <a:pos x="236" y="663"/>
                </a:cxn>
                <a:cxn ang="0">
                  <a:pos x="72" y="387"/>
                </a:cxn>
                <a:cxn ang="0">
                  <a:pos x="211" y="127"/>
                </a:cxn>
                <a:cxn ang="0">
                  <a:pos x="508" y="98"/>
                </a:cxn>
                <a:cxn ang="0">
                  <a:pos x="698" y="354"/>
                </a:cxn>
                <a:cxn ang="0">
                  <a:pos x="587" y="630"/>
                </a:cxn>
                <a:cxn ang="0">
                  <a:pos x="1105" y="1575"/>
                </a:cxn>
                <a:cxn ang="0">
                  <a:pos x="972" y="1720"/>
                </a:cxn>
                <a:cxn ang="0">
                  <a:pos x="792" y="1685"/>
                </a:cxn>
                <a:cxn ang="0">
                  <a:pos x="723" y="1516"/>
                </a:cxn>
                <a:cxn ang="0">
                  <a:pos x="841" y="1358"/>
                </a:cxn>
                <a:cxn ang="0">
                  <a:pos x="1023" y="1375"/>
                </a:cxn>
                <a:cxn ang="0">
                  <a:pos x="1678" y="1184"/>
                </a:cxn>
                <a:cxn ang="0">
                  <a:pos x="1784" y="1317"/>
                </a:cxn>
                <a:cxn ang="0">
                  <a:pos x="1615" y="1385"/>
                </a:cxn>
                <a:cxn ang="0">
                  <a:pos x="1615" y="1203"/>
                </a:cxn>
              </a:cxnLst>
              <a:rect l="0" t="0" r="r" b="b"/>
              <a:pathLst>
                <a:path w="2055" h="1800">
                  <a:moveTo>
                    <a:pt x="1576" y="734"/>
                  </a:moveTo>
                  <a:lnTo>
                    <a:pt x="1576" y="734"/>
                  </a:lnTo>
                  <a:lnTo>
                    <a:pt x="1596" y="757"/>
                  </a:lnTo>
                  <a:lnTo>
                    <a:pt x="1619" y="779"/>
                  </a:lnTo>
                  <a:lnTo>
                    <a:pt x="1643" y="798"/>
                  </a:lnTo>
                  <a:lnTo>
                    <a:pt x="1668" y="814"/>
                  </a:lnTo>
                  <a:lnTo>
                    <a:pt x="1698" y="826"/>
                  </a:lnTo>
                  <a:lnTo>
                    <a:pt x="1727" y="835"/>
                  </a:lnTo>
                  <a:lnTo>
                    <a:pt x="1758" y="841"/>
                  </a:lnTo>
                  <a:lnTo>
                    <a:pt x="1791" y="843"/>
                  </a:lnTo>
                  <a:lnTo>
                    <a:pt x="1791" y="843"/>
                  </a:lnTo>
                  <a:lnTo>
                    <a:pt x="1817" y="841"/>
                  </a:lnTo>
                  <a:lnTo>
                    <a:pt x="1844" y="837"/>
                  </a:lnTo>
                  <a:lnTo>
                    <a:pt x="1870" y="831"/>
                  </a:lnTo>
                  <a:lnTo>
                    <a:pt x="1893" y="822"/>
                  </a:lnTo>
                  <a:lnTo>
                    <a:pt x="1917" y="812"/>
                  </a:lnTo>
                  <a:lnTo>
                    <a:pt x="1938" y="798"/>
                  </a:lnTo>
                  <a:lnTo>
                    <a:pt x="1960" y="782"/>
                  </a:lnTo>
                  <a:lnTo>
                    <a:pt x="1977" y="765"/>
                  </a:lnTo>
                  <a:lnTo>
                    <a:pt x="1995" y="747"/>
                  </a:lnTo>
                  <a:lnTo>
                    <a:pt x="2010" y="726"/>
                  </a:lnTo>
                  <a:lnTo>
                    <a:pt x="2024" y="704"/>
                  </a:lnTo>
                  <a:lnTo>
                    <a:pt x="2036" y="681"/>
                  </a:lnTo>
                  <a:lnTo>
                    <a:pt x="2044" y="657"/>
                  </a:lnTo>
                  <a:lnTo>
                    <a:pt x="2050" y="632"/>
                  </a:lnTo>
                  <a:lnTo>
                    <a:pt x="2055" y="604"/>
                  </a:lnTo>
                  <a:lnTo>
                    <a:pt x="2055" y="577"/>
                  </a:lnTo>
                  <a:lnTo>
                    <a:pt x="2055" y="577"/>
                  </a:lnTo>
                  <a:lnTo>
                    <a:pt x="2055" y="552"/>
                  </a:lnTo>
                  <a:lnTo>
                    <a:pt x="2050" y="524"/>
                  </a:lnTo>
                  <a:lnTo>
                    <a:pt x="2044" y="499"/>
                  </a:lnTo>
                  <a:lnTo>
                    <a:pt x="2036" y="475"/>
                  </a:lnTo>
                  <a:lnTo>
                    <a:pt x="2024" y="452"/>
                  </a:lnTo>
                  <a:lnTo>
                    <a:pt x="2010" y="430"/>
                  </a:lnTo>
                  <a:lnTo>
                    <a:pt x="1995" y="409"/>
                  </a:lnTo>
                  <a:lnTo>
                    <a:pt x="1977" y="389"/>
                  </a:lnTo>
                  <a:lnTo>
                    <a:pt x="1960" y="373"/>
                  </a:lnTo>
                  <a:lnTo>
                    <a:pt x="1938" y="358"/>
                  </a:lnTo>
                  <a:lnTo>
                    <a:pt x="1917" y="344"/>
                  </a:lnTo>
                  <a:lnTo>
                    <a:pt x="1893" y="332"/>
                  </a:lnTo>
                  <a:lnTo>
                    <a:pt x="1870" y="325"/>
                  </a:lnTo>
                  <a:lnTo>
                    <a:pt x="1844" y="317"/>
                  </a:lnTo>
                  <a:lnTo>
                    <a:pt x="1817" y="313"/>
                  </a:lnTo>
                  <a:lnTo>
                    <a:pt x="1791" y="313"/>
                  </a:lnTo>
                  <a:lnTo>
                    <a:pt x="1791" y="313"/>
                  </a:lnTo>
                  <a:lnTo>
                    <a:pt x="1764" y="313"/>
                  </a:lnTo>
                  <a:lnTo>
                    <a:pt x="1737" y="317"/>
                  </a:lnTo>
                  <a:lnTo>
                    <a:pt x="1711" y="325"/>
                  </a:lnTo>
                  <a:lnTo>
                    <a:pt x="1688" y="332"/>
                  </a:lnTo>
                  <a:lnTo>
                    <a:pt x="1664" y="344"/>
                  </a:lnTo>
                  <a:lnTo>
                    <a:pt x="1643" y="358"/>
                  </a:lnTo>
                  <a:lnTo>
                    <a:pt x="1621" y="373"/>
                  </a:lnTo>
                  <a:lnTo>
                    <a:pt x="1604" y="389"/>
                  </a:lnTo>
                  <a:lnTo>
                    <a:pt x="1586" y="409"/>
                  </a:lnTo>
                  <a:lnTo>
                    <a:pt x="1570" y="430"/>
                  </a:lnTo>
                  <a:lnTo>
                    <a:pt x="1557" y="452"/>
                  </a:lnTo>
                  <a:lnTo>
                    <a:pt x="1545" y="475"/>
                  </a:lnTo>
                  <a:lnTo>
                    <a:pt x="1537" y="499"/>
                  </a:lnTo>
                  <a:lnTo>
                    <a:pt x="1531" y="524"/>
                  </a:lnTo>
                  <a:lnTo>
                    <a:pt x="1525" y="552"/>
                  </a:lnTo>
                  <a:lnTo>
                    <a:pt x="1525" y="577"/>
                  </a:lnTo>
                  <a:lnTo>
                    <a:pt x="1525" y="577"/>
                  </a:lnTo>
                  <a:lnTo>
                    <a:pt x="1525" y="602"/>
                  </a:lnTo>
                  <a:lnTo>
                    <a:pt x="1529" y="626"/>
                  </a:lnTo>
                  <a:lnTo>
                    <a:pt x="1535" y="647"/>
                  </a:lnTo>
                  <a:lnTo>
                    <a:pt x="1543" y="669"/>
                  </a:lnTo>
                  <a:lnTo>
                    <a:pt x="1212" y="798"/>
                  </a:lnTo>
                  <a:lnTo>
                    <a:pt x="1205" y="507"/>
                  </a:lnTo>
                  <a:lnTo>
                    <a:pt x="1205" y="507"/>
                  </a:lnTo>
                  <a:lnTo>
                    <a:pt x="1224" y="503"/>
                  </a:lnTo>
                  <a:lnTo>
                    <a:pt x="1242" y="497"/>
                  </a:lnTo>
                  <a:lnTo>
                    <a:pt x="1259" y="491"/>
                  </a:lnTo>
                  <a:lnTo>
                    <a:pt x="1275" y="481"/>
                  </a:lnTo>
                  <a:lnTo>
                    <a:pt x="1291" y="471"/>
                  </a:lnTo>
                  <a:lnTo>
                    <a:pt x="1306" y="462"/>
                  </a:lnTo>
                  <a:lnTo>
                    <a:pt x="1320" y="450"/>
                  </a:lnTo>
                  <a:lnTo>
                    <a:pt x="1332" y="436"/>
                  </a:lnTo>
                  <a:lnTo>
                    <a:pt x="1343" y="422"/>
                  </a:lnTo>
                  <a:lnTo>
                    <a:pt x="1353" y="407"/>
                  </a:lnTo>
                  <a:lnTo>
                    <a:pt x="1363" y="389"/>
                  </a:lnTo>
                  <a:lnTo>
                    <a:pt x="1371" y="373"/>
                  </a:lnTo>
                  <a:lnTo>
                    <a:pt x="1377" y="356"/>
                  </a:lnTo>
                  <a:lnTo>
                    <a:pt x="1381" y="336"/>
                  </a:lnTo>
                  <a:lnTo>
                    <a:pt x="1383" y="317"/>
                  </a:lnTo>
                  <a:lnTo>
                    <a:pt x="1385" y="297"/>
                  </a:lnTo>
                  <a:lnTo>
                    <a:pt x="1385" y="297"/>
                  </a:lnTo>
                  <a:lnTo>
                    <a:pt x="1383" y="276"/>
                  </a:lnTo>
                  <a:lnTo>
                    <a:pt x="1381" y="256"/>
                  </a:lnTo>
                  <a:lnTo>
                    <a:pt x="1375" y="235"/>
                  </a:lnTo>
                  <a:lnTo>
                    <a:pt x="1367" y="215"/>
                  </a:lnTo>
                  <a:lnTo>
                    <a:pt x="1359" y="197"/>
                  </a:lnTo>
                  <a:lnTo>
                    <a:pt x="1347" y="180"/>
                  </a:lnTo>
                  <a:lnTo>
                    <a:pt x="1336" y="164"/>
                  </a:lnTo>
                  <a:lnTo>
                    <a:pt x="1322" y="148"/>
                  </a:lnTo>
                  <a:lnTo>
                    <a:pt x="1308" y="135"/>
                  </a:lnTo>
                  <a:lnTo>
                    <a:pt x="1291" y="123"/>
                  </a:lnTo>
                  <a:lnTo>
                    <a:pt x="1273" y="111"/>
                  </a:lnTo>
                  <a:lnTo>
                    <a:pt x="1255" y="103"/>
                  </a:lnTo>
                  <a:lnTo>
                    <a:pt x="1236" y="96"/>
                  </a:lnTo>
                  <a:lnTo>
                    <a:pt x="1216" y="92"/>
                  </a:lnTo>
                  <a:lnTo>
                    <a:pt x="1195" y="88"/>
                  </a:lnTo>
                  <a:lnTo>
                    <a:pt x="1173" y="86"/>
                  </a:lnTo>
                  <a:lnTo>
                    <a:pt x="1173" y="86"/>
                  </a:lnTo>
                  <a:lnTo>
                    <a:pt x="1152" y="88"/>
                  </a:lnTo>
                  <a:lnTo>
                    <a:pt x="1130" y="92"/>
                  </a:lnTo>
                  <a:lnTo>
                    <a:pt x="1111" y="96"/>
                  </a:lnTo>
                  <a:lnTo>
                    <a:pt x="1091" y="103"/>
                  </a:lnTo>
                  <a:lnTo>
                    <a:pt x="1072" y="111"/>
                  </a:lnTo>
                  <a:lnTo>
                    <a:pt x="1054" y="123"/>
                  </a:lnTo>
                  <a:lnTo>
                    <a:pt x="1038" y="135"/>
                  </a:lnTo>
                  <a:lnTo>
                    <a:pt x="1023" y="148"/>
                  </a:lnTo>
                  <a:lnTo>
                    <a:pt x="1011" y="164"/>
                  </a:lnTo>
                  <a:lnTo>
                    <a:pt x="997" y="180"/>
                  </a:lnTo>
                  <a:lnTo>
                    <a:pt x="988" y="197"/>
                  </a:lnTo>
                  <a:lnTo>
                    <a:pt x="978" y="215"/>
                  </a:lnTo>
                  <a:lnTo>
                    <a:pt x="972" y="235"/>
                  </a:lnTo>
                  <a:lnTo>
                    <a:pt x="966" y="256"/>
                  </a:lnTo>
                  <a:lnTo>
                    <a:pt x="962" y="276"/>
                  </a:lnTo>
                  <a:lnTo>
                    <a:pt x="962" y="297"/>
                  </a:lnTo>
                  <a:lnTo>
                    <a:pt x="962" y="297"/>
                  </a:lnTo>
                  <a:lnTo>
                    <a:pt x="962" y="317"/>
                  </a:lnTo>
                  <a:lnTo>
                    <a:pt x="966" y="336"/>
                  </a:lnTo>
                  <a:lnTo>
                    <a:pt x="970" y="354"/>
                  </a:lnTo>
                  <a:lnTo>
                    <a:pt x="976" y="372"/>
                  </a:lnTo>
                  <a:lnTo>
                    <a:pt x="982" y="387"/>
                  </a:lnTo>
                  <a:lnTo>
                    <a:pt x="989" y="405"/>
                  </a:lnTo>
                  <a:lnTo>
                    <a:pt x="999" y="418"/>
                  </a:lnTo>
                  <a:lnTo>
                    <a:pt x="1011" y="432"/>
                  </a:lnTo>
                  <a:lnTo>
                    <a:pt x="1023" y="446"/>
                  </a:lnTo>
                  <a:lnTo>
                    <a:pt x="1036" y="458"/>
                  </a:lnTo>
                  <a:lnTo>
                    <a:pt x="1050" y="469"/>
                  </a:lnTo>
                  <a:lnTo>
                    <a:pt x="1066" y="479"/>
                  </a:lnTo>
                  <a:lnTo>
                    <a:pt x="1081" y="487"/>
                  </a:lnTo>
                  <a:lnTo>
                    <a:pt x="1097" y="495"/>
                  </a:lnTo>
                  <a:lnTo>
                    <a:pt x="1115" y="501"/>
                  </a:lnTo>
                  <a:lnTo>
                    <a:pt x="1132" y="505"/>
                  </a:lnTo>
                  <a:lnTo>
                    <a:pt x="1140" y="790"/>
                  </a:lnTo>
                  <a:lnTo>
                    <a:pt x="729" y="563"/>
                  </a:lnTo>
                  <a:lnTo>
                    <a:pt x="729" y="563"/>
                  </a:lnTo>
                  <a:lnTo>
                    <a:pt x="739" y="544"/>
                  </a:lnTo>
                  <a:lnTo>
                    <a:pt x="747" y="522"/>
                  </a:lnTo>
                  <a:lnTo>
                    <a:pt x="755" y="501"/>
                  </a:lnTo>
                  <a:lnTo>
                    <a:pt x="761" y="479"/>
                  </a:lnTo>
                  <a:lnTo>
                    <a:pt x="767" y="458"/>
                  </a:lnTo>
                  <a:lnTo>
                    <a:pt x="770" y="434"/>
                  </a:lnTo>
                  <a:lnTo>
                    <a:pt x="772" y="411"/>
                  </a:lnTo>
                  <a:lnTo>
                    <a:pt x="772" y="387"/>
                  </a:lnTo>
                  <a:lnTo>
                    <a:pt x="772" y="387"/>
                  </a:lnTo>
                  <a:lnTo>
                    <a:pt x="770" y="348"/>
                  </a:lnTo>
                  <a:lnTo>
                    <a:pt x="765" y="309"/>
                  </a:lnTo>
                  <a:lnTo>
                    <a:pt x="755" y="272"/>
                  </a:lnTo>
                  <a:lnTo>
                    <a:pt x="743" y="237"/>
                  </a:lnTo>
                  <a:lnTo>
                    <a:pt x="725" y="203"/>
                  </a:lnTo>
                  <a:lnTo>
                    <a:pt x="706" y="170"/>
                  </a:lnTo>
                  <a:lnTo>
                    <a:pt x="684" y="141"/>
                  </a:lnTo>
                  <a:lnTo>
                    <a:pt x="659" y="113"/>
                  </a:lnTo>
                  <a:lnTo>
                    <a:pt x="632" y="88"/>
                  </a:lnTo>
                  <a:lnTo>
                    <a:pt x="602" y="66"/>
                  </a:lnTo>
                  <a:lnTo>
                    <a:pt x="571" y="47"/>
                  </a:lnTo>
                  <a:lnTo>
                    <a:pt x="538" y="31"/>
                  </a:lnTo>
                  <a:lnTo>
                    <a:pt x="501" y="17"/>
                  </a:lnTo>
                  <a:lnTo>
                    <a:pt x="463" y="8"/>
                  </a:lnTo>
                  <a:lnTo>
                    <a:pt x="426" y="2"/>
                  </a:lnTo>
                  <a:lnTo>
                    <a:pt x="387" y="0"/>
                  </a:lnTo>
                  <a:lnTo>
                    <a:pt x="387" y="0"/>
                  </a:lnTo>
                  <a:lnTo>
                    <a:pt x="348" y="2"/>
                  </a:lnTo>
                  <a:lnTo>
                    <a:pt x="309" y="8"/>
                  </a:lnTo>
                  <a:lnTo>
                    <a:pt x="272" y="17"/>
                  </a:lnTo>
                  <a:lnTo>
                    <a:pt x="236" y="31"/>
                  </a:lnTo>
                  <a:lnTo>
                    <a:pt x="203" y="47"/>
                  </a:lnTo>
                  <a:lnTo>
                    <a:pt x="170" y="66"/>
                  </a:lnTo>
                  <a:lnTo>
                    <a:pt x="141" y="88"/>
                  </a:lnTo>
                  <a:lnTo>
                    <a:pt x="113" y="113"/>
                  </a:lnTo>
                  <a:lnTo>
                    <a:pt x="88" y="141"/>
                  </a:lnTo>
                  <a:lnTo>
                    <a:pt x="66" y="170"/>
                  </a:lnTo>
                  <a:lnTo>
                    <a:pt x="47" y="203"/>
                  </a:lnTo>
                  <a:lnTo>
                    <a:pt x="31" y="237"/>
                  </a:lnTo>
                  <a:lnTo>
                    <a:pt x="17" y="272"/>
                  </a:lnTo>
                  <a:lnTo>
                    <a:pt x="8" y="309"/>
                  </a:lnTo>
                  <a:lnTo>
                    <a:pt x="2" y="348"/>
                  </a:lnTo>
                  <a:lnTo>
                    <a:pt x="0" y="387"/>
                  </a:lnTo>
                  <a:lnTo>
                    <a:pt x="0" y="387"/>
                  </a:lnTo>
                  <a:lnTo>
                    <a:pt x="2" y="426"/>
                  </a:lnTo>
                  <a:lnTo>
                    <a:pt x="8" y="465"/>
                  </a:lnTo>
                  <a:lnTo>
                    <a:pt x="17" y="501"/>
                  </a:lnTo>
                  <a:lnTo>
                    <a:pt x="31" y="538"/>
                  </a:lnTo>
                  <a:lnTo>
                    <a:pt x="47" y="571"/>
                  </a:lnTo>
                  <a:lnTo>
                    <a:pt x="66" y="602"/>
                  </a:lnTo>
                  <a:lnTo>
                    <a:pt x="88" y="632"/>
                  </a:lnTo>
                  <a:lnTo>
                    <a:pt x="113" y="659"/>
                  </a:lnTo>
                  <a:lnTo>
                    <a:pt x="141" y="685"/>
                  </a:lnTo>
                  <a:lnTo>
                    <a:pt x="170" y="706"/>
                  </a:lnTo>
                  <a:lnTo>
                    <a:pt x="203" y="726"/>
                  </a:lnTo>
                  <a:lnTo>
                    <a:pt x="236" y="743"/>
                  </a:lnTo>
                  <a:lnTo>
                    <a:pt x="272" y="755"/>
                  </a:lnTo>
                  <a:lnTo>
                    <a:pt x="309" y="765"/>
                  </a:lnTo>
                  <a:lnTo>
                    <a:pt x="348" y="771"/>
                  </a:lnTo>
                  <a:lnTo>
                    <a:pt x="387" y="773"/>
                  </a:lnTo>
                  <a:lnTo>
                    <a:pt x="387" y="773"/>
                  </a:lnTo>
                  <a:lnTo>
                    <a:pt x="409" y="773"/>
                  </a:lnTo>
                  <a:lnTo>
                    <a:pt x="432" y="771"/>
                  </a:lnTo>
                  <a:lnTo>
                    <a:pt x="454" y="767"/>
                  </a:lnTo>
                  <a:lnTo>
                    <a:pt x="477" y="763"/>
                  </a:lnTo>
                  <a:lnTo>
                    <a:pt x="497" y="757"/>
                  </a:lnTo>
                  <a:lnTo>
                    <a:pt x="518" y="749"/>
                  </a:lnTo>
                  <a:lnTo>
                    <a:pt x="538" y="741"/>
                  </a:lnTo>
                  <a:lnTo>
                    <a:pt x="557" y="734"/>
                  </a:lnTo>
                  <a:lnTo>
                    <a:pt x="577" y="722"/>
                  </a:lnTo>
                  <a:lnTo>
                    <a:pt x="596" y="712"/>
                  </a:lnTo>
                  <a:lnTo>
                    <a:pt x="614" y="698"/>
                  </a:lnTo>
                  <a:lnTo>
                    <a:pt x="630" y="687"/>
                  </a:lnTo>
                  <a:lnTo>
                    <a:pt x="647" y="671"/>
                  </a:lnTo>
                  <a:lnTo>
                    <a:pt x="663" y="657"/>
                  </a:lnTo>
                  <a:lnTo>
                    <a:pt x="677" y="642"/>
                  </a:lnTo>
                  <a:lnTo>
                    <a:pt x="690" y="624"/>
                  </a:lnTo>
                  <a:lnTo>
                    <a:pt x="1097" y="849"/>
                  </a:lnTo>
                  <a:lnTo>
                    <a:pt x="896" y="939"/>
                  </a:lnTo>
                  <a:lnTo>
                    <a:pt x="896" y="939"/>
                  </a:lnTo>
                  <a:lnTo>
                    <a:pt x="886" y="927"/>
                  </a:lnTo>
                  <a:lnTo>
                    <a:pt x="874" y="916"/>
                  </a:lnTo>
                  <a:lnTo>
                    <a:pt x="860" y="906"/>
                  </a:lnTo>
                  <a:lnTo>
                    <a:pt x="847" y="898"/>
                  </a:lnTo>
                  <a:lnTo>
                    <a:pt x="833" y="890"/>
                  </a:lnTo>
                  <a:lnTo>
                    <a:pt x="817" y="886"/>
                  </a:lnTo>
                  <a:lnTo>
                    <a:pt x="800" y="882"/>
                  </a:lnTo>
                  <a:lnTo>
                    <a:pt x="782" y="882"/>
                  </a:lnTo>
                  <a:lnTo>
                    <a:pt x="782" y="882"/>
                  </a:lnTo>
                  <a:lnTo>
                    <a:pt x="768" y="882"/>
                  </a:lnTo>
                  <a:lnTo>
                    <a:pt x="755" y="884"/>
                  </a:lnTo>
                  <a:lnTo>
                    <a:pt x="741" y="888"/>
                  </a:lnTo>
                  <a:lnTo>
                    <a:pt x="727" y="892"/>
                  </a:lnTo>
                  <a:lnTo>
                    <a:pt x="716" y="898"/>
                  </a:lnTo>
                  <a:lnTo>
                    <a:pt x="704" y="906"/>
                  </a:lnTo>
                  <a:lnTo>
                    <a:pt x="694" y="914"/>
                  </a:lnTo>
                  <a:lnTo>
                    <a:pt x="682" y="923"/>
                  </a:lnTo>
                  <a:lnTo>
                    <a:pt x="675" y="933"/>
                  </a:lnTo>
                  <a:lnTo>
                    <a:pt x="667" y="943"/>
                  </a:lnTo>
                  <a:lnTo>
                    <a:pt x="659" y="955"/>
                  </a:lnTo>
                  <a:lnTo>
                    <a:pt x="653" y="968"/>
                  </a:lnTo>
                  <a:lnTo>
                    <a:pt x="649" y="980"/>
                  </a:lnTo>
                  <a:lnTo>
                    <a:pt x="645" y="994"/>
                  </a:lnTo>
                  <a:lnTo>
                    <a:pt x="643" y="1007"/>
                  </a:lnTo>
                  <a:lnTo>
                    <a:pt x="641" y="1023"/>
                  </a:lnTo>
                  <a:lnTo>
                    <a:pt x="641" y="1023"/>
                  </a:lnTo>
                  <a:lnTo>
                    <a:pt x="643" y="1037"/>
                  </a:lnTo>
                  <a:lnTo>
                    <a:pt x="645" y="1051"/>
                  </a:lnTo>
                  <a:lnTo>
                    <a:pt x="649" y="1064"/>
                  </a:lnTo>
                  <a:lnTo>
                    <a:pt x="653" y="1078"/>
                  </a:lnTo>
                  <a:lnTo>
                    <a:pt x="659" y="1090"/>
                  </a:lnTo>
                  <a:lnTo>
                    <a:pt x="667" y="1101"/>
                  </a:lnTo>
                  <a:lnTo>
                    <a:pt x="675" y="1111"/>
                  </a:lnTo>
                  <a:lnTo>
                    <a:pt x="682" y="1123"/>
                  </a:lnTo>
                  <a:lnTo>
                    <a:pt x="694" y="1131"/>
                  </a:lnTo>
                  <a:lnTo>
                    <a:pt x="704" y="1139"/>
                  </a:lnTo>
                  <a:lnTo>
                    <a:pt x="716" y="1146"/>
                  </a:lnTo>
                  <a:lnTo>
                    <a:pt x="727" y="1152"/>
                  </a:lnTo>
                  <a:lnTo>
                    <a:pt x="741" y="1156"/>
                  </a:lnTo>
                  <a:lnTo>
                    <a:pt x="755" y="1160"/>
                  </a:lnTo>
                  <a:lnTo>
                    <a:pt x="768" y="1162"/>
                  </a:lnTo>
                  <a:lnTo>
                    <a:pt x="782" y="1164"/>
                  </a:lnTo>
                  <a:lnTo>
                    <a:pt x="782" y="1164"/>
                  </a:lnTo>
                  <a:lnTo>
                    <a:pt x="798" y="1162"/>
                  </a:lnTo>
                  <a:lnTo>
                    <a:pt x="812" y="1160"/>
                  </a:lnTo>
                  <a:lnTo>
                    <a:pt x="825" y="1156"/>
                  </a:lnTo>
                  <a:lnTo>
                    <a:pt x="837" y="1152"/>
                  </a:lnTo>
                  <a:lnTo>
                    <a:pt x="851" y="1146"/>
                  </a:lnTo>
                  <a:lnTo>
                    <a:pt x="862" y="1139"/>
                  </a:lnTo>
                  <a:lnTo>
                    <a:pt x="872" y="1131"/>
                  </a:lnTo>
                  <a:lnTo>
                    <a:pt x="882" y="1123"/>
                  </a:lnTo>
                  <a:lnTo>
                    <a:pt x="892" y="1111"/>
                  </a:lnTo>
                  <a:lnTo>
                    <a:pt x="900" y="1101"/>
                  </a:lnTo>
                  <a:lnTo>
                    <a:pt x="907" y="1090"/>
                  </a:lnTo>
                  <a:lnTo>
                    <a:pt x="913" y="1078"/>
                  </a:lnTo>
                  <a:lnTo>
                    <a:pt x="917" y="1064"/>
                  </a:lnTo>
                  <a:lnTo>
                    <a:pt x="921" y="1051"/>
                  </a:lnTo>
                  <a:lnTo>
                    <a:pt x="923" y="1037"/>
                  </a:lnTo>
                  <a:lnTo>
                    <a:pt x="923" y="1023"/>
                  </a:lnTo>
                  <a:lnTo>
                    <a:pt x="923" y="1023"/>
                  </a:lnTo>
                  <a:lnTo>
                    <a:pt x="923" y="1007"/>
                  </a:lnTo>
                  <a:lnTo>
                    <a:pt x="1119" y="917"/>
                  </a:lnTo>
                  <a:lnTo>
                    <a:pt x="1007" y="1287"/>
                  </a:lnTo>
                  <a:lnTo>
                    <a:pt x="1007" y="1287"/>
                  </a:lnTo>
                  <a:lnTo>
                    <a:pt x="986" y="1279"/>
                  </a:lnTo>
                  <a:lnTo>
                    <a:pt x="962" y="1274"/>
                  </a:lnTo>
                  <a:lnTo>
                    <a:pt x="939" y="1272"/>
                  </a:lnTo>
                  <a:lnTo>
                    <a:pt x="915" y="1270"/>
                  </a:lnTo>
                  <a:lnTo>
                    <a:pt x="915" y="1270"/>
                  </a:lnTo>
                  <a:lnTo>
                    <a:pt x="888" y="1272"/>
                  </a:lnTo>
                  <a:lnTo>
                    <a:pt x="862" y="1276"/>
                  </a:lnTo>
                  <a:lnTo>
                    <a:pt x="837" y="1281"/>
                  </a:lnTo>
                  <a:lnTo>
                    <a:pt x="812" y="1291"/>
                  </a:lnTo>
                  <a:lnTo>
                    <a:pt x="788" y="1301"/>
                  </a:lnTo>
                  <a:lnTo>
                    <a:pt x="767" y="1315"/>
                  </a:lnTo>
                  <a:lnTo>
                    <a:pt x="747" y="1330"/>
                  </a:lnTo>
                  <a:lnTo>
                    <a:pt x="727" y="1348"/>
                  </a:lnTo>
                  <a:lnTo>
                    <a:pt x="710" y="1366"/>
                  </a:lnTo>
                  <a:lnTo>
                    <a:pt x="694" y="1387"/>
                  </a:lnTo>
                  <a:lnTo>
                    <a:pt x="682" y="1409"/>
                  </a:lnTo>
                  <a:lnTo>
                    <a:pt x="671" y="1432"/>
                  </a:lnTo>
                  <a:lnTo>
                    <a:pt x="661" y="1456"/>
                  </a:lnTo>
                  <a:lnTo>
                    <a:pt x="655" y="1481"/>
                  </a:lnTo>
                  <a:lnTo>
                    <a:pt x="651" y="1508"/>
                  </a:lnTo>
                  <a:lnTo>
                    <a:pt x="649" y="1536"/>
                  </a:lnTo>
                  <a:lnTo>
                    <a:pt x="649" y="1536"/>
                  </a:lnTo>
                  <a:lnTo>
                    <a:pt x="651" y="1563"/>
                  </a:lnTo>
                  <a:lnTo>
                    <a:pt x="655" y="1589"/>
                  </a:lnTo>
                  <a:lnTo>
                    <a:pt x="661" y="1614"/>
                  </a:lnTo>
                  <a:lnTo>
                    <a:pt x="671" y="1640"/>
                  </a:lnTo>
                  <a:lnTo>
                    <a:pt x="682" y="1661"/>
                  </a:lnTo>
                  <a:lnTo>
                    <a:pt x="694" y="1685"/>
                  </a:lnTo>
                  <a:lnTo>
                    <a:pt x="710" y="1704"/>
                  </a:lnTo>
                  <a:lnTo>
                    <a:pt x="727" y="1724"/>
                  </a:lnTo>
                  <a:lnTo>
                    <a:pt x="747" y="1739"/>
                  </a:lnTo>
                  <a:lnTo>
                    <a:pt x="767" y="1755"/>
                  </a:lnTo>
                  <a:lnTo>
                    <a:pt x="788" y="1769"/>
                  </a:lnTo>
                  <a:lnTo>
                    <a:pt x="812" y="1780"/>
                  </a:lnTo>
                  <a:lnTo>
                    <a:pt x="837" y="1788"/>
                  </a:lnTo>
                  <a:lnTo>
                    <a:pt x="862" y="1796"/>
                  </a:lnTo>
                  <a:lnTo>
                    <a:pt x="888" y="1800"/>
                  </a:lnTo>
                  <a:lnTo>
                    <a:pt x="915" y="1800"/>
                  </a:lnTo>
                  <a:lnTo>
                    <a:pt x="915" y="1800"/>
                  </a:lnTo>
                  <a:lnTo>
                    <a:pt x="943" y="1800"/>
                  </a:lnTo>
                  <a:lnTo>
                    <a:pt x="968" y="1796"/>
                  </a:lnTo>
                  <a:lnTo>
                    <a:pt x="993" y="1788"/>
                  </a:lnTo>
                  <a:lnTo>
                    <a:pt x="1019" y="1780"/>
                  </a:lnTo>
                  <a:lnTo>
                    <a:pt x="1042" y="1769"/>
                  </a:lnTo>
                  <a:lnTo>
                    <a:pt x="1064" y="1755"/>
                  </a:lnTo>
                  <a:lnTo>
                    <a:pt x="1083" y="1739"/>
                  </a:lnTo>
                  <a:lnTo>
                    <a:pt x="1103" y="1724"/>
                  </a:lnTo>
                  <a:lnTo>
                    <a:pt x="1121" y="1704"/>
                  </a:lnTo>
                  <a:lnTo>
                    <a:pt x="1134" y="1685"/>
                  </a:lnTo>
                  <a:lnTo>
                    <a:pt x="1148" y="1661"/>
                  </a:lnTo>
                  <a:lnTo>
                    <a:pt x="1160" y="1640"/>
                  </a:lnTo>
                  <a:lnTo>
                    <a:pt x="1169" y="1614"/>
                  </a:lnTo>
                  <a:lnTo>
                    <a:pt x="1175" y="1589"/>
                  </a:lnTo>
                  <a:lnTo>
                    <a:pt x="1179" y="1563"/>
                  </a:lnTo>
                  <a:lnTo>
                    <a:pt x="1181" y="1536"/>
                  </a:lnTo>
                  <a:lnTo>
                    <a:pt x="1181" y="1536"/>
                  </a:lnTo>
                  <a:lnTo>
                    <a:pt x="1179" y="1503"/>
                  </a:lnTo>
                  <a:lnTo>
                    <a:pt x="1173" y="1471"/>
                  </a:lnTo>
                  <a:lnTo>
                    <a:pt x="1164" y="1442"/>
                  </a:lnTo>
                  <a:lnTo>
                    <a:pt x="1150" y="1415"/>
                  </a:lnTo>
                  <a:lnTo>
                    <a:pt x="1134" y="1387"/>
                  </a:lnTo>
                  <a:lnTo>
                    <a:pt x="1117" y="1364"/>
                  </a:lnTo>
                  <a:lnTo>
                    <a:pt x="1095" y="1342"/>
                  </a:lnTo>
                  <a:lnTo>
                    <a:pt x="1072" y="1323"/>
                  </a:lnTo>
                  <a:lnTo>
                    <a:pt x="1195" y="916"/>
                  </a:lnTo>
                  <a:lnTo>
                    <a:pt x="1459" y="1143"/>
                  </a:lnTo>
                  <a:lnTo>
                    <a:pt x="1459" y="1143"/>
                  </a:lnTo>
                  <a:lnTo>
                    <a:pt x="1449" y="1158"/>
                  </a:lnTo>
                  <a:lnTo>
                    <a:pt x="1439" y="1176"/>
                  </a:lnTo>
                  <a:lnTo>
                    <a:pt x="1432" y="1195"/>
                  </a:lnTo>
                  <a:lnTo>
                    <a:pt x="1424" y="1213"/>
                  </a:lnTo>
                  <a:lnTo>
                    <a:pt x="1418" y="1233"/>
                  </a:lnTo>
                  <a:lnTo>
                    <a:pt x="1414" y="1252"/>
                  </a:lnTo>
                  <a:lnTo>
                    <a:pt x="1412" y="1274"/>
                  </a:lnTo>
                  <a:lnTo>
                    <a:pt x="1412" y="1293"/>
                  </a:lnTo>
                  <a:lnTo>
                    <a:pt x="1412" y="1293"/>
                  </a:lnTo>
                  <a:lnTo>
                    <a:pt x="1412" y="1321"/>
                  </a:lnTo>
                  <a:lnTo>
                    <a:pt x="1416" y="1348"/>
                  </a:lnTo>
                  <a:lnTo>
                    <a:pt x="1424" y="1373"/>
                  </a:lnTo>
                  <a:lnTo>
                    <a:pt x="1432" y="1397"/>
                  </a:lnTo>
                  <a:lnTo>
                    <a:pt x="1443" y="1420"/>
                  </a:lnTo>
                  <a:lnTo>
                    <a:pt x="1457" y="1442"/>
                  </a:lnTo>
                  <a:lnTo>
                    <a:pt x="1473" y="1463"/>
                  </a:lnTo>
                  <a:lnTo>
                    <a:pt x="1488" y="1481"/>
                  </a:lnTo>
                  <a:lnTo>
                    <a:pt x="1508" y="1499"/>
                  </a:lnTo>
                  <a:lnTo>
                    <a:pt x="1529" y="1514"/>
                  </a:lnTo>
                  <a:lnTo>
                    <a:pt x="1551" y="1528"/>
                  </a:lnTo>
                  <a:lnTo>
                    <a:pt x="1574" y="1538"/>
                  </a:lnTo>
                  <a:lnTo>
                    <a:pt x="1598" y="1548"/>
                  </a:lnTo>
                  <a:lnTo>
                    <a:pt x="1623" y="1553"/>
                  </a:lnTo>
                  <a:lnTo>
                    <a:pt x="1651" y="1557"/>
                  </a:lnTo>
                  <a:lnTo>
                    <a:pt x="1678" y="1559"/>
                  </a:lnTo>
                  <a:lnTo>
                    <a:pt x="1678" y="1559"/>
                  </a:lnTo>
                  <a:lnTo>
                    <a:pt x="1703" y="1557"/>
                  </a:lnTo>
                  <a:lnTo>
                    <a:pt x="1731" y="1553"/>
                  </a:lnTo>
                  <a:lnTo>
                    <a:pt x="1756" y="1548"/>
                  </a:lnTo>
                  <a:lnTo>
                    <a:pt x="1780" y="1538"/>
                  </a:lnTo>
                  <a:lnTo>
                    <a:pt x="1803" y="1528"/>
                  </a:lnTo>
                  <a:lnTo>
                    <a:pt x="1825" y="1514"/>
                  </a:lnTo>
                  <a:lnTo>
                    <a:pt x="1846" y="1499"/>
                  </a:lnTo>
                  <a:lnTo>
                    <a:pt x="1864" y="1481"/>
                  </a:lnTo>
                  <a:lnTo>
                    <a:pt x="1881" y="1463"/>
                  </a:lnTo>
                  <a:lnTo>
                    <a:pt x="1897" y="1442"/>
                  </a:lnTo>
                  <a:lnTo>
                    <a:pt x="1911" y="1420"/>
                  </a:lnTo>
                  <a:lnTo>
                    <a:pt x="1922" y="1397"/>
                  </a:lnTo>
                  <a:lnTo>
                    <a:pt x="1930" y="1373"/>
                  </a:lnTo>
                  <a:lnTo>
                    <a:pt x="1936" y="1348"/>
                  </a:lnTo>
                  <a:lnTo>
                    <a:pt x="1940" y="1321"/>
                  </a:lnTo>
                  <a:lnTo>
                    <a:pt x="1942" y="1293"/>
                  </a:lnTo>
                  <a:lnTo>
                    <a:pt x="1942" y="1293"/>
                  </a:lnTo>
                  <a:lnTo>
                    <a:pt x="1940" y="1266"/>
                  </a:lnTo>
                  <a:lnTo>
                    <a:pt x="1936" y="1240"/>
                  </a:lnTo>
                  <a:lnTo>
                    <a:pt x="1930" y="1215"/>
                  </a:lnTo>
                  <a:lnTo>
                    <a:pt x="1922" y="1191"/>
                  </a:lnTo>
                  <a:lnTo>
                    <a:pt x="1911" y="1168"/>
                  </a:lnTo>
                  <a:lnTo>
                    <a:pt x="1897" y="1144"/>
                  </a:lnTo>
                  <a:lnTo>
                    <a:pt x="1881" y="1125"/>
                  </a:lnTo>
                  <a:lnTo>
                    <a:pt x="1864" y="1105"/>
                  </a:lnTo>
                  <a:lnTo>
                    <a:pt x="1846" y="1090"/>
                  </a:lnTo>
                  <a:lnTo>
                    <a:pt x="1825" y="1074"/>
                  </a:lnTo>
                  <a:lnTo>
                    <a:pt x="1803" y="1060"/>
                  </a:lnTo>
                  <a:lnTo>
                    <a:pt x="1780" y="1049"/>
                  </a:lnTo>
                  <a:lnTo>
                    <a:pt x="1756" y="1041"/>
                  </a:lnTo>
                  <a:lnTo>
                    <a:pt x="1731" y="1033"/>
                  </a:lnTo>
                  <a:lnTo>
                    <a:pt x="1703" y="1029"/>
                  </a:lnTo>
                  <a:lnTo>
                    <a:pt x="1678" y="1029"/>
                  </a:lnTo>
                  <a:lnTo>
                    <a:pt x="1678" y="1029"/>
                  </a:lnTo>
                  <a:lnTo>
                    <a:pt x="1653" y="1029"/>
                  </a:lnTo>
                  <a:lnTo>
                    <a:pt x="1631" y="1033"/>
                  </a:lnTo>
                  <a:lnTo>
                    <a:pt x="1608" y="1037"/>
                  </a:lnTo>
                  <a:lnTo>
                    <a:pt x="1586" y="1045"/>
                  </a:lnTo>
                  <a:lnTo>
                    <a:pt x="1565" y="1054"/>
                  </a:lnTo>
                  <a:lnTo>
                    <a:pt x="1545" y="1064"/>
                  </a:lnTo>
                  <a:lnTo>
                    <a:pt x="1527" y="1076"/>
                  </a:lnTo>
                  <a:lnTo>
                    <a:pt x="1510" y="1090"/>
                  </a:lnTo>
                  <a:lnTo>
                    <a:pt x="1246" y="863"/>
                  </a:lnTo>
                  <a:lnTo>
                    <a:pt x="1576" y="734"/>
                  </a:lnTo>
                  <a:close/>
                  <a:moveTo>
                    <a:pt x="1791" y="385"/>
                  </a:moveTo>
                  <a:lnTo>
                    <a:pt x="1791" y="385"/>
                  </a:lnTo>
                  <a:lnTo>
                    <a:pt x="1811" y="385"/>
                  </a:lnTo>
                  <a:lnTo>
                    <a:pt x="1829" y="389"/>
                  </a:lnTo>
                  <a:lnTo>
                    <a:pt x="1848" y="393"/>
                  </a:lnTo>
                  <a:lnTo>
                    <a:pt x="1866" y="399"/>
                  </a:lnTo>
                  <a:lnTo>
                    <a:pt x="1883" y="409"/>
                  </a:lnTo>
                  <a:lnTo>
                    <a:pt x="1899" y="418"/>
                  </a:lnTo>
                  <a:lnTo>
                    <a:pt x="1913" y="428"/>
                  </a:lnTo>
                  <a:lnTo>
                    <a:pt x="1926" y="442"/>
                  </a:lnTo>
                  <a:lnTo>
                    <a:pt x="1940" y="456"/>
                  </a:lnTo>
                  <a:lnTo>
                    <a:pt x="1950" y="469"/>
                  </a:lnTo>
                  <a:lnTo>
                    <a:pt x="1960" y="485"/>
                  </a:lnTo>
                  <a:lnTo>
                    <a:pt x="1967" y="503"/>
                  </a:lnTo>
                  <a:lnTo>
                    <a:pt x="1975" y="520"/>
                  </a:lnTo>
                  <a:lnTo>
                    <a:pt x="1979" y="540"/>
                  </a:lnTo>
                  <a:lnTo>
                    <a:pt x="1983" y="557"/>
                  </a:lnTo>
                  <a:lnTo>
                    <a:pt x="1983" y="577"/>
                  </a:lnTo>
                  <a:lnTo>
                    <a:pt x="1983" y="577"/>
                  </a:lnTo>
                  <a:lnTo>
                    <a:pt x="1983" y="597"/>
                  </a:lnTo>
                  <a:lnTo>
                    <a:pt x="1979" y="616"/>
                  </a:lnTo>
                  <a:lnTo>
                    <a:pt x="1975" y="636"/>
                  </a:lnTo>
                  <a:lnTo>
                    <a:pt x="1967" y="653"/>
                  </a:lnTo>
                  <a:lnTo>
                    <a:pt x="1960" y="669"/>
                  </a:lnTo>
                  <a:lnTo>
                    <a:pt x="1950" y="687"/>
                  </a:lnTo>
                  <a:lnTo>
                    <a:pt x="1940" y="700"/>
                  </a:lnTo>
                  <a:lnTo>
                    <a:pt x="1926" y="714"/>
                  </a:lnTo>
                  <a:lnTo>
                    <a:pt x="1913" y="726"/>
                  </a:lnTo>
                  <a:lnTo>
                    <a:pt x="1899" y="737"/>
                  </a:lnTo>
                  <a:lnTo>
                    <a:pt x="1883" y="747"/>
                  </a:lnTo>
                  <a:lnTo>
                    <a:pt x="1866" y="755"/>
                  </a:lnTo>
                  <a:lnTo>
                    <a:pt x="1848" y="763"/>
                  </a:lnTo>
                  <a:lnTo>
                    <a:pt x="1829" y="767"/>
                  </a:lnTo>
                  <a:lnTo>
                    <a:pt x="1811" y="771"/>
                  </a:lnTo>
                  <a:lnTo>
                    <a:pt x="1791" y="771"/>
                  </a:lnTo>
                  <a:lnTo>
                    <a:pt x="1791" y="771"/>
                  </a:lnTo>
                  <a:lnTo>
                    <a:pt x="1770" y="771"/>
                  </a:lnTo>
                  <a:lnTo>
                    <a:pt x="1752" y="767"/>
                  </a:lnTo>
                  <a:lnTo>
                    <a:pt x="1733" y="763"/>
                  </a:lnTo>
                  <a:lnTo>
                    <a:pt x="1715" y="755"/>
                  </a:lnTo>
                  <a:lnTo>
                    <a:pt x="1699" y="747"/>
                  </a:lnTo>
                  <a:lnTo>
                    <a:pt x="1682" y="737"/>
                  </a:lnTo>
                  <a:lnTo>
                    <a:pt x="1668" y="726"/>
                  </a:lnTo>
                  <a:lnTo>
                    <a:pt x="1654" y="714"/>
                  </a:lnTo>
                  <a:lnTo>
                    <a:pt x="1641" y="700"/>
                  </a:lnTo>
                  <a:lnTo>
                    <a:pt x="1631" y="687"/>
                  </a:lnTo>
                  <a:lnTo>
                    <a:pt x="1621" y="669"/>
                  </a:lnTo>
                  <a:lnTo>
                    <a:pt x="1613" y="653"/>
                  </a:lnTo>
                  <a:lnTo>
                    <a:pt x="1606" y="636"/>
                  </a:lnTo>
                  <a:lnTo>
                    <a:pt x="1602" y="616"/>
                  </a:lnTo>
                  <a:lnTo>
                    <a:pt x="1598" y="597"/>
                  </a:lnTo>
                  <a:lnTo>
                    <a:pt x="1598" y="577"/>
                  </a:lnTo>
                  <a:lnTo>
                    <a:pt x="1598" y="577"/>
                  </a:lnTo>
                  <a:lnTo>
                    <a:pt x="1598" y="557"/>
                  </a:lnTo>
                  <a:lnTo>
                    <a:pt x="1602" y="540"/>
                  </a:lnTo>
                  <a:lnTo>
                    <a:pt x="1606" y="520"/>
                  </a:lnTo>
                  <a:lnTo>
                    <a:pt x="1613" y="503"/>
                  </a:lnTo>
                  <a:lnTo>
                    <a:pt x="1621" y="485"/>
                  </a:lnTo>
                  <a:lnTo>
                    <a:pt x="1631" y="469"/>
                  </a:lnTo>
                  <a:lnTo>
                    <a:pt x="1641" y="456"/>
                  </a:lnTo>
                  <a:lnTo>
                    <a:pt x="1654" y="442"/>
                  </a:lnTo>
                  <a:lnTo>
                    <a:pt x="1668" y="428"/>
                  </a:lnTo>
                  <a:lnTo>
                    <a:pt x="1682" y="418"/>
                  </a:lnTo>
                  <a:lnTo>
                    <a:pt x="1699" y="409"/>
                  </a:lnTo>
                  <a:lnTo>
                    <a:pt x="1715" y="399"/>
                  </a:lnTo>
                  <a:lnTo>
                    <a:pt x="1733" y="393"/>
                  </a:lnTo>
                  <a:lnTo>
                    <a:pt x="1752" y="389"/>
                  </a:lnTo>
                  <a:lnTo>
                    <a:pt x="1770" y="385"/>
                  </a:lnTo>
                  <a:lnTo>
                    <a:pt x="1791" y="385"/>
                  </a:lnTo>
                  <a:close/>
                  <a:moveTo>
                    <a:pt x="387" y="700"/>
                  </a:moveTo>
                  <a:lnTo>
                    <a:pt x="387" y="700"/>
                  </a:lnTo>
                  <a:lnTo>
                    <a:pt x="354" y="698"/>
                  </a:lnTo>
                  <a:lnTo>
                    <a:pt x="323" y="694"/>
                  </a:lnTo>
                  <a:lnTo>
                    <a:pt x="293" y="687"/>
                  </a:lnTo>
                  <a:lnTo>
                    <a:pt x="264" y="677"/>
                  </a:lnTo>
                  <a:lnTo>
                    <a:pt x="236" y="663"/>
                  </a:lnTo>
                  <a:lnTo>
                    <a:pt x="211" y="647"/>
                  </a:lnTo>
                  <a:lnTo>
                    <a:pt x="188" y="630"/>
                  </a:lnTo>
                  <a:lnTo>
                    <a:pt x="164" y="608"/>
                  </a:lnTo>
                  <a:lnTo>
                    <a:pt x="145" y="587"/>
                  </a:lnTo>
                  <a:lnTo>
                    <a:pt x="127" y="561"/>
                  </a:lnTo>
                  <a:lnTo>
                    <a:pt x="111" y="536"/>
                  </a:lnTo>
                  <a:lnTo>
                    <a:pt x="98" y="509"/>
                  </a:lnTo>
                  <a:lnTo>
                    <a:pt x="86" y="479"/>
                  </a:lnTo>
                  <a:lnTo>
                    <a:pt x="80" y="450"/>
                  </a:lnTo>
                  <a:lnTo>
                    <a:pt x="74" y="418"/>
                  </a:lnTo>
                  <a:lnTo>
                    <a:pt x="72" y="387"/>
                  </a:lnTo>
                  <a:lnTo>
                    <a:pt x="72" y="387"/>
                  </a:lnTo>
                  <a:lnTo>
                    <a:pt x="74" y="354"/>
                  </a:lnTo>
                  <a:lnTo>
                    <a:pt x="80" y="323"/>
                  </a:lnTo>
                  <a:lnTo>
                    <a:pt x="86" y="293"/>
                  </a:lnTo>
                  <a:lnTo>
                    <a:pt x="98" y="264"/>
                  </a:lnTo>
                  <a:lnTo>
                    <a:pt x="111" y="237"/>
                  </a:lnTo>
                  <a:lnTo>
                    <a:pt x="127" y="211"/>
                  </a:lnTo>
                  <a:lnTo>
                    <a:pt x="145" y="188"/>
                  </a:lnTo>
                  <a:lnTo>
                    <a:pt x="164" y="164"/>
                  </a:lnTo>
                  <a:lnTo>
                    <a:pt x="188" y="145"/>
                  </a:lnTo>
                  <a:lnTo>
                    <a:pt x="211" y="127"/>
                  </a:lnTo>
                  <a:lnTo>
                    <a:pt x="236" y="111"/>
                  </a:lnTo>
                  <a:lnTo>
                    <a:pt x="264" y="98"/>
                  </a:lnTo>
                  <a:lnTo>
                    <a:pt x="293" y="88"/>
                  </a:lnTo>
                  <a:lnTo>
                    <a:pt x="323" y="80"/>
                  </a:lnTo>
                  <a:lnTo>
                    <a:pt x="354" y="74"/>
                  </a:lnTo>
                  <a:lnTo>
                    <a:pt x="387" y="72"/>
                  </a:lnTo>
                  <a:lnTo>
                    <a:pt x="387" y="72"/>
                  </a:lnTo>
                  <a:lnTo>
                    <a:pt x="418" y="74"/>
                  </a:lnTo>
                  <a:lnTo>
                    <a:pt x="450" y="80"/>
                  </a:lnTo>
                  <a:lnTo>
                    <a:pt x="479" y="88"/>
                  </a:lnTo>
                  <a:lnTo>
                    <a:pt x="508" y="98"/>
                  </a:lnTo>
                  <a:lnTo>
                    <a:pt x="536" y="111"/>
                  </a:lnTo>
                  <a:lnTo>
                    <a:pt x="561" y="127"/>
                  </a:lnTo>
                  <a:lnTo>
                    <a:pt x="587" y="145"/>
                  </a:lnTo>
                  <a:lnTo>
                    <a:pt x="608" y="164"/>
                  </a:lnTo>
                  <a:lnTo>
                    <a:pt x="628" y="188"/>
                  </a:lnTo>
                  <a:lnTo>
                    <a:pt x="647" y="211"/>
                  </a:lnTo>
                  <a:lnTo>
                    <a:pt x="663" y="237"/>
                  </a:lnTo>
                  <a:lnTo>
                    <a:pt x="677" y="264"/>
                  </a:lnTo>
                  <a:lnTo>
                    <a:pt x="686" y="293"/>
                  </a:lnTo>
                  <a:lnTo>
                    <a:pt x="694" y="323"/>
                  </a:lnTo>
                  <a:lnTo>
                    <a:pt x="698" y="354"/>
                  </a:lnTo>
                  <a:lnTo>
                    <a:pt x="700" y="387"/>
                  </a:lnTo>
                  <a:lnTo>
                    <a:pt x="700" y="387"/>
                  </a:lnTo>
                  <a:lnTo>
                    <a:pt x="698" y="418"/>
                  </a:lnTo>
                  <a:lnTo>
                    <a:pt x="694" y="450"/>
                  </a:lnTo>
                  <a:lnTo>
                    <a:pt x="686" y="479"/>
                  </a:lnTo>
                  <a:lnTo>
                    <a:pt x="677" y="509"/>
                  </a:lnTo>
                  <a:lnTo>
                    <a:pt x="663" y="536"/>
                  </a:lnTo>
                  <a:lnTo>
                    <a:pt x="647" y="561"/>
                  </a:lnTo>
                  <a:lnTo>
                    <a:pt x="628" y="587"/>
                  </a:lnTo>
                  <a:lnTo>
                    <a:pt x="608" y="608"/>
                  </a:lnTo>
                  <a:lnTo>
                    <a:pt x="587" y="630"/>
                  </a:lnTo>
                  <a:lnTo>
                    <a:pt x="561" y="647"/>
                  </a:lnTo>
                  <a:lnTo>
                    <a:pt x="536" y="663"/>
                  </a:lnTo>
                  <a:lnTo>
                    <a:pt x="508" y="677"/>
                  </a:lnTo>
                  <a:lnTo>
                    <a:pt x="479" y="687"/>
                  </a:lnTo>
                  <a:lnTo>
                    <a:pt x="450" y="694"/>
                  </a:lnTo>
                  <a:lnTo>
                    <a:pt x="418" y="698"/>
                  </a:lnTo>
                  <a:lnTo>
                    <a:pt x="387" y="700"/>
                  </a:lnTo>
                  <a:close/>
                  <a:moveTo>
                    <a:pt x="1109" y="1536"/>
                  </a:moveTo>
                  <a:lnTo>
                    <a:pt x="1109" y="1536"/>
                  </a:lnTo>
                  <a:lnTo>
                    <a:pt x="1107" y="1555"/>
                  </a:lnTo>
                  <a:lnTo>
                    <a:pt x="1105" y="1575"/>
                  </a:lnTo>
                  <a:lnTo>
                    <a:pt x="1099" y="1593"/>
                  </a:lnTo>
                  <a:lnTo>
                    <a:pt x="1093" y="1610"/>
                  </a:lnTo>
                  <a:lnTo>
                    <a:pt x="1085" y="1628"/>
                  </a:lnTo>
                  <a:lnTo>
                    <a:pt x="1076" y="1643"/>
                  </a:lnTo>
                  <a:lnTo>
                    <a:pt x="1064" y="1657"/>
                  </a:lnTo>
                  <a:lnTo>
                    <a:pt x="1052" y="1671"/>
                  </a:lnTo>
                  <a:lnTo>
                    <a:pt x="1038" y="1685"/>
                  </a:lnTo>
                  <a:lnTo>
                    <a:pt x="1023" y="1696"/>
                  </a:lnTo>
                  <a:lnTo>
                    <a:pt x="1007" y="1704"/>
                  </a:lnTo>
                  <a:lnTo>
                    <a:pt x="989" y="1714"/>
                  </a:lnTo>
                  <a:lnTo>
                    <a:pt x="972" y="1720"/>
                  </a:lnTo>
                  <a:lnTo>
                    <a:pt x="954" y="1724"/>
                  </a:lnTo>
                  <a:lnTo>
                    <a:pt x="935" y="1728"/>
                  </a:lnTo>
                  <a:lnTo>
                    <a:pt x="915" y="1728"/>
                  </a:lnTo>
                  <a:lnTo>
                    <a:pt x="915" y="1728"/>
                  </a:lnTo>
                  <a:lnTo>
                    <a:pt x="896" y="1728"/>
                  </a:lnTo>
                  <a:lnTo>
                    <a:pt x="876" y="1724"/>
                  </a:lnTo>
                  <a:lnTo>
                    <a:pt x="858" y="1720"/>
                  </a:lnTo>
                  <a:lnTo>
                    <a:pt x="841" y="1714"/>
                  </a:lnTo>
                  <a:lnTo>
                    <a:pt x="823" y="1704"/>
                  </a:lnTo>
                  <a:lnTo>
                    <a:pt x="808" y="1696"/>
                  </a:lnTo>
                  <a:lnTo>
                    <a:pt x="792" y="1685"/>
                  </a:lnTo>
                  <a:lnTo>
                    <a:pt x="778" y="1671"/>
                  </a:lnTo>
                  <a:lnTo>
                    <a:pt x="767" y="1657"/>
                  </a:lnTo>
                  <a:lnTo>
                    <a:pt x="755" y="1643"/>
                  </a:lnTo>
                  <a:lnTo>
                    <a:pt x="745" y="1628"/>
                  </a:lnTo>
                  <a:lnTo>
                    <a:pt x="737" y="1610"/>
                  </a:lnTo>
                  <a:lnTo>
                    <a:pt x="731" y="1593"/>
                  </a:lnTo>
                  <a:lnTo>
                    <a:pt x="725" y="1575"/>
                  </a:lnTo>
                  <a:lnTo>
                    <a:pt x="723" y="1555"/>
                  </a:lnTo>
                  <a:lnTo>
                    <a:pt x="722" y="1536"/>
                  </a:lnTo>
                  <a:lnTo>
                    <a:pt x="722" y="1536"/>
                  </a:lnTo>
                  <a:lnTo>
                    <a:pt x="723" y="1516"/>
                  </a:lnTo>
                  <a:lnTo>
                    <a:pt x="725" y="1497"/>
                  </a:lnTo>
                  <a:lnTo>
                    <a:pt x="731" y="1477"/>
                  </a:lnTo>
                  <a:lnTo>
                    <a:pt x="737" y="1460"/>
                  </a:lnTo>
                  <a:lnTo>
                    <a:pt x="745" y="1444"/>
                  </a:lnTo>
                  <a:lnTo>
                    <a:pt x="755" y="1428"/>
                  </a:lnTo>
                  <a:lnTo>
                    <a:pt x="767" y="1413"/>
                  </a:lnTo>
                  <a:lnTo>
                    <a:pt x="778" y="1399"/>
                  </a:lnTo>
                  <a:lnTo>
                    <a:pt x="792" y="1387"/>
                  </a:lnTo>
                  <a:lnTo>
                    <a:pt x="808" y="1375"/>
                  </a:lnTo>
                  <a:lnTo>
                    <a:pt x="823" y="1366"/>
                  </a:lnTo>
                  <a:lnTo>
                    <a:pt x="841" y="1358"/>
                  </a:lnTo>
                  <a:lnTo>
                    <a:pt x="858" y="1350"/>
                  </a:lnTo>
                  <a:lnTo>
                    <a:pt x="876" y="1346"/>
                  </a:lnTo>
                  <a:lnTo>
                    <a:pt x="896" y="1344"/>
                  </a:lnTo>
                  <a:lnTo>
                    <a:pt x="915" y="1342"/>
                  </a:lnTo>
                  <a:lnTo>
                    <a:pt x="915" y="1342"/>
                  </a:lnTo>
                  <a:lnTo>
                    <a:pt x="935" y="1344"/>
                  </a:lnTo>
                  <a:lnTo>
                    <a:pt x="954" y="1346"/>
                  </a:lnTo>
                  <a:lnTo>
                    <a:pt x="972" y="1350"/>
                  </a:lnTo>
                  <a:lnTo>
                    <a:pt x="989" y="1358"/>
                  </a:lnTo>
                  <a:lnTo>
                    <a:pt x="1007" y="1366"/>
                  </a:lnTo>
                  <a:lnTo>
                    <a:pt x="1023" y="1375"/>
                  </a:lnTo>
                  <a:lnTo>
                    <a:pt x="1038" y="1387"/>
                  </a:lnTo>
                  <a:lnTo>
                    <a:pt x="1052" y="1399"/>
                  </a:lnTo>
                  <a:lnTo>
                    <a:pt x="1064" y="1413"/>
                  </a:lnTo>
                  <a:lnTo>
                    <a:pt x="1076" y="1428"/>
                  </a:lnTo>
                  <a:lnTo>
                    <a:pt x="1085" y="1444"/>
                  </a:lnTo>
                  <a:lnTo>
                    <a:pt x="1093" y="1460"/>
                  </a:lnTo>
                  <a:lnTo>
                    <a:pt x="1099" y="1477"/>
                  </a:lnTo>
                  <a:lnTo>
                    <a:pt x="1105" y="1497"/>
                  </a:lnTo>
                  <a:lnTo>
                    <a:pt x="1107" y="1516"/>
                  </a:lnTo>
                  <a:lnTo>
                    <a:pt x="1109" y="1536"/>
                  </a:lnTo>
                  <a:close/>
                  <a:moveTo>
                    <a:pt x="1678" y="1184"/>
                  </a:moveTo>
                  <a:lnTo>
                    <a:pt x="1678" y="1184"/>
                  </a:lnTo>
                  <a:lnTo>
                    <a:pt x="1699" y="1186"/>
                  </a:lnTo>
                  <a:lnTo>
                    <a:pt x="1719" y="1193"/>
                  </a:lnTo>
                  <a:lnTo>
                    <a:pt x="1739" y="1203"/>
                  </a:lnTo>
                  <a:lnTo>
                    <a:pt x="1754" y="1217"/>
                  </a:lnTo>
                  <a:lnTo>
                    <a:pt x="1768" y="1233"/>
                  </a:lnTo>
                  <a:lnTo>
                    <a:pt x="1778" y="1250"/>
                  </a:lnTo>
                  <a:lnTo>
                    <a:pt x="1784" y="1272"/>
                  </a:lnTo>
                  <a:lnTo>
                    <a:pt x="1787" y="1293"/>
                  </a:lnTo>
                  <a:lnTo>
                    <a:pt x="1787" y="1293"/>
                  </a:lnTo>
                  <a:lnTo>
                    <a:pt x="1784" y="1317"/>
                  </a:lnTo>
                  <a:lnTo>
                    <a:pt x="1778" y="1336"/>
                  </a:lnTo>
                  <a:lnTo>
                    <a:pt x="1768" y="1356"/>
                  </a:lnTo>
                  <a:lnTo>
                    <a:pt x="1754" y="1371"/>
                  </a:lnTo>
                  <a:lnTo>
                    <a:pt x="1739" y="1385"/>
                  </a:lnTo>
                  <a:lnTo>
                    <a:pt x="1719" y="1395"/>
                  </a:lnTo>
                  <a:lnTo>
                    <a:pt x="1699" y="1401"/>
                  </a:lnTo>
                  <a:lnTo>
                    <a:pt x="1678" y="1403"/>
                  </a:lnTo>
                  <a:lnTo>
                    <a:pt x="1678" y="1403"/>
                  </a:lnTo>
                  <a:lnTo>
                    <a:pt x="1654" y="1401"/>
                  </a:lnTo>
                  <a:lnTo>
                    <a:pt x="1635" y="1395"/>
                  </a:lnTo>
                  <a:lnTo>
                    <a:pt x="1615" y="1385"/>
                  </a:lnTo>
                  <a:lnTo>
                    <a:pt x="1600" y="1371"/>
                  </a:lnTo>
                  <a:lnTo>
                    <a:pt x="1586" y="1356"/>
                  </a:lnTo>
                  <a:lnTo>
                    <a:pt x="1576" y="1336"/>
                  </a:lnTo>
                  <a:lnTo>
                    <a:pt x="1568" y="1317"/>
                  </a:lnTo>
                  <a:lnTo>
                    <a:pt x="1566" y="1293"/>
                  </a:lnTo>
                  <a:lnTo>
                    <a:pt x="1566" y="1293"/>
                  </a:lnTo>
                  <a:lnTo>
                    <a:pt x="1568" y="1272"/>
                  </a:lnTo>
                  <a:lnTo>
                    <a:pt x="1576" y="1250"/>
                  </a:lnTo>
                  <a:lnTo>
                    <a:pt x="1586" y="1233"/>
                  </a:lnTo>
                  <a:lnTo>
                    <a:pt x="1600" y="1217"/>
                  </a:lnTo>
                  <a:lnTo>
                    <a:pt x="1615" y="1203"/>
                  </a:lnTo>
                  <a:lnTo>
                    <a:pt x="1635" y="1193"/>
                  </a:lnTo>
                  <a:lnTo>
                    <a:pt x="1654" y="1186"/>
                  </a:lnTo>
                  <a:lnTo>
                    <a:pt x="1678" y="1184"/>
                  </a:lnTo>
                  <a:close/>
                </a:path>
              </a:pathLst>
            </a:custGeom>
            <a:solidFill>
              <a:srgbClr val="00B0F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33" name="Group 54"/>
            <p:cNvGrpSpPr/>
            <p:nvPr/>
          </p:nvGrpSpPr>
          <p:grpSpPr>
            <a:xfrm>
              <a:off x="7436405" y="2764002"/>
              <a:ext cx="787044" cy="955256"/>
              <a:chOff x="7539662" y="2767014"/>
              <a:chExt cx="849802" cy="1031429"/>
            </a:xfrm>
            <a:solidFill>
              <a:srgbClr val="00B050"/>
            </a:solidFill>
          </p:grpSpPr>
          <p:sp>
            <p:nvSpPr>
              <p:cNvPr id="51" name="Freeform 26"/>
              <p:cNvSpPr>
                <a:spLocks noEditPoints="1"/>
              </p:cNvSpPr>
              <p:nvPr/>
            </p:nvSpPr>
            <p:spPr bwMode="auto">
              <a:xfrm>
                <a:off x="7539662" y="2767014"/>
                <a:ext cx="849802" cy="1031429"/>
              </a:xfrm>
              <a:custGeom>
                <a:avLst/>
                <a:gdLst/>
                <a:ahLst/>
                <a:cxnLst>
                  <a:cxn ang="0">
                    <a:pos x="90" y="188"/>
                  </a:cxn>
                  <a:cxn ang="0">
                    <a:pos x="370" y="121"/>
                  </a:cxn>
                  <a:cxn ang="0">
                    <a:pos x="530" y="62"/>
                  </a:cxn>
                  <a:cxn ang="0">
                    <a:pos x="620" y="15"/>
                  </a:cxn>
                  <a:cxn ang="0">
                    <a:pos x="663" y="15"/>
                  </a:cxn>
                  <a:cxn ang="0">
                    <a:pos x="751" y="62"/>
                  </a:cxn>
                  <a:cxn ang="0">
                    <a:pos x="913" y="121"/>
                  </a:cxn>
                  <a:cxn ang="0">
                    <a:pos x="1191" y="188"/>
                  </a:cxn>
                  <a:cxn ang="0">
                    <a:pos x="1281" y="311"/>
                  </a:cxn>
                  <a:cxn ang="0">
                    <a:pos x="1273" y="604"/>
                  </a:cxn>
                  <a:cxn ang="0">
                    <a:pos x="1258" y="736"/>
                  </a:cxn>
                  <a:cxn ang="0">
                    <a:pos x="1230" y="859"/>
                  </a:cxn>
                  <a:cxn ang="0">
                    <a:pos x="1187" y="976"/>
                  </a:cxn>
                  <a:cxn ang="0">
                    <a:pos x="1126" y="1092"/>
                  </a:cxn>
                  <a:cxn ang="0">
                    <a:pos x="1046" y="1203"/>
                  </a:cxn>
                  <a:cxn ang="0">
                    <a:pos x="939" y="1319"/>
                  </a:cxn>
                  <a:cxn ang="0">
                    <a:pos x="806" y="1434"/>
                  </a:cxn>
                  <a:cxn ang="0">
                    <a:pos x="641" y="1555"/>
                  </a:cxn>
                  <a:cxn ang="0">
                    <a:pos x="528" y="1473"/>
                  </a:cxn>
                  <a:cxn ang="0">
                    <a:pos x="383" y="1356"/>
                  </a:cxn>
                  <a:cxn ang="0">
                    <a:pos x="270" y="1242"/>
                  </a:cxn>
                  <a:cxn ang="0">
                    <a:pos x="180" y="1129"/>
                  </a:cxn>
                  <a:cxn ang="0">
                    <a:pos x="113" y="1015"/>
                  </a:cxn>
                  <a:cxn ang="0">
                    <a:pos x="64" y="898"/>
                  </a:cxn>
                  <a:cxn ang="0">
                    <a:pos x="33" y="777"/>
                  </a:cxn>
                  <a:cxn ang="0">
                    <a:pos x="14" y="649"/>
                  </a:cxn>
                  <a:cxn ang="0">
                    <a:pos x="2" y="415"/>
                  </a:cxn>
                  <a:cxn ang="0">
                    <a:pos x="0" y="201"/>
                  </a:cxn>
                  <a:cxn ang="0">
                    <a:pos x="653" y="1385"/>
                  </a:cxn>
                  <a:cxn ang="0">
                    <a:pos x="696" y="1352"/>
                  </a:cxn>
                  <a:cxn ang="0">
                    <a:pos x="814" y="1256"/>
                  </a:cxn>
                  <a:cxn ang="0">
                    <a:pos x="907" y="1160"/>
                  </a:cxn>
                  <a:cxn ang="0">
                    <a:pos x="982" y="1068"/>
                  </a:cxn>
                  <a:cxn ang="0">
                    <a:pos x="1040" y="974"/>
                  </a:cxn>
                  <a:cxn ang="0">
                    <a:pos x="1083" y="882"/>
                  </a:cxn>
                  <a:cxn ang="0">
                    <a:pos x="1095" y="849"/>
                  </a:cxn>
                  <a:cxn ang="0">
                    <a:pos x="1121" y="753"/>
                  </a:cxn>
                  <a:cxn ang="0">
                    <a:pos x="1148" y="552"/>
                  </a:cxn>
                  <a:cxn ang="0">
                    <a:pos x="1152" y="329"/>
                  </a:cxn>
                  <a:cxn ang="0">
                    <a:pos x="1136" y="309"/>
                  </a:cxn>
                  <a:cxn ang="0">
                    <a:pos x="980" y="274"/>
                  </a:cxn>
                  <a:cxn ang="0">
                    <a:pos x="778" y="211"/>
                  </a:cxn>
                  <a:cxn ang="0">
                    <a:pos x="651" y="154"/>
                  </a:cxn>
                  <a:cxn ang="0">
                    <a:pos x="632" y="154"/>
                  </a:cxn>
                  <a:cxn ang="0">
                    <a:pos x="569" y="184"/>
                  </a:cxn>
                  <a:cxn ang="0">
                    <a:pos x="368" y="256"/>
                  </a:cxn>
                  <a:cxn ang="0">
                    <a:pos x="147" y="309"/>
                  </a:cxn>
                  <a:cxn ang="0">
                    <a:pos x="131" y="329"/>
                  </a:cxn>
                  <a:cxn ang="0">
                    <a:pos x="133" y="479"/>
                  </a:cxn>
                  <a:cxn ang="0">
                    <a:pos x="149" y="689"/>
                  </a:cxn>
                  <a:cxn ang="0">
                    <a:pos x="178" y="818"/>
                  </a:cxn>
                  <a:cxn ang="0">
                    <a:pos x="199" y="882"/>
                  </a:cxn>
                  <a:cxn ang="0">
                    <a:pos x="225" y="945"/>
                  </a:cxn>
                  <a:cxn ang="0">
                    <a:pos x="280" y="1037"/>
                  </a:cxn>
                  <a:cxn ang="0">
                    <a:pos x="348" y="1129"/>
                  </a:cxn>
                  <a:cxn ang="0">
                    <a:pos x="436" y="1223"/>
                  </a:cxn>
                  <a:cxn ang="0">
                    <a:pos x="544" y="1319"/>
                  </a:cxn>
                  <a:cxn ang="0">
                    <a:pos x="630" y="1385"/>
                  </a:cxn>
                </a:cxnLst>
                <a:rect l="0" t="0" r="r" b="b"/>
                <a:pathLst>
                  <a:path w="1281" h="1555">
                    <a:moveTo>
                      <a:pt x="0" y="201"/>
                    </a:moveTo>
                    <a:lnTo>
                      <a:pt x="0" y="201"/>
                    </a:lnTo>
                    <a:lnTo>
                      <a:pt x="90" y="188"/>
                    </a:lnTo>
                    <a:lnTo>
                      <a:pt x="184" y="170"/>
                    </a:lnTo>
                    <a:lnTo>
                      <a:pt x="278" y="147"/>
                    </a:lnTo>
                    <a:lnTo>
                      <a:pt x="370" y="121"/>
                    </a:lnTo>
                    <a:lnTo>
                      <a:pt x="456" y="94"/>
                    </a:lnTo>
                    <a:lnTo>
                      <a:pt x="495" y="78"/>
                    </a:lnTo>
                    <a:lnTo>
                      <a:pt x="530" y="62"/>
                    </a:lnTo>
                    <a:lnTo>
                      <a:pt x="563" y="47"/>
                    </a:lnTo>
                    <a:lnTo>
                      <a:pt x="594" y="31"/>
                    </a:lnTo>
                    <a:lnTo>
                      <a:pt x="620" y="15"/>
                    </a:lnTo>
                    <a:lnTo>
                      <a:pt x="641" y="0"/>
                    </a:lnTo>
                    <a:lnTo>
                      <a:pt x="641" y="0"/>
                    </a:lnTo>
                    <a:lnTo>
                      <a:pt x="663" y="15"/>
                    </a:lnTo>
                    <a:lnTo>
                      <a:pt x="688" y="31"/>
                    </a:lnTo>
                    <a:lnTo>
                      <a:pt x="718" y="47"/>
                    </a:lnTo>
                    <a:lnTo>
                      <a:pt x="751" y="62"/>
                    </a:lnTo>
                    <a:lnTo>
                      <a:pt x="788" y="78"/>
                    </a:lnTo>
                    <a:lnTo>
                      <a:pt x="827" y="94"/>
                    </a:lnTo>
                    <a:lnTo>
                      <a:pt x="913" y="121"/>
                    </a:lnTo>
                    <a:lnTo>
                      <a:pt x="1003" y="147"/>
                    </a:lnTo>
                    <a:lnTo>
                      <a:pt x="1097" y="170"/>
                    </a:lnTo>
                    <a:lnTo>
                      <a:pt x="1191" y="188"/>
                    </a:lnTo>
                    <a:lnTo>
                      <a:pt x="1281" y="201"/>
                    </a:lnTo>
                    <a:lnTo>
                      <a:pt x="1281" y="201"/>
                    </a:lnTo>
                    <a:lnTo>
                      <a:pt x="1281" y="311"/>
                    </a:lnTo>
                    <a:lnTo>
                      <a:pt x="1281" y="415"/>
                    </a:lnTo>
                    <a:lnTo>
                      <a:pt x="1277" y="512"/>
                    </a:lnTo>
                    <a:lnTo>
                      <a:pt x="1273" y="604"/>
                    </a:lnTo>
                    <a:lnTo>
                      <a:pt x="1267" y="649"/>
                    </a:lnTo>
                    <a:lnTo>
                      <a:pt x="1263" y="693"/>
                    </a:lnTo>
                    <a:lnTo>
                      <a:pt x="1258" y="736"/>
                    </a:lnTo>
                    <a:lnTo>
                      <a:pt x="1250" y="777"/>
                    </a:lnTo>
                    <a:lnTo>
                      <a:pt x="1240" y="818"/>
                    </a:lnTo>
                    <a:lnTo>
                      <a:pt x="1230" y="859"/>
                    </a:lnTo>
                    <a:lnTo>
                      <a:pt x="1216" y="898"/>
                    </a:lnTo>
                    <a:lnTo>
                      <a:pt x="1203" y="937"/>
                    </a:lnTo>
                    <a:lnTo>
                      <a:pt x="1187" y="976"/>
                    </a:lnTo>
                    <a:lnTo>
                      <a:pt x="1170" y="1015"/>
                    </a:lnTo>
                    <a:lnTo>
                      <a:pt x="1150" y="1053"/>
                    </a:lnTo>
                    <a:lnTo>
                      <a:pt x="1126" y="1092"/>
                    </a:lnTo>
                    <a:lnTo>
                      <a:pt x="1103" y="1129"/>
                    </a:lnTo>
                    <a:lnTo>
                      <a:pt x="1076" y="1166"/>
                    </a:lnTo>
                    <a:lnTo>
                      <a:pt x="1046" y="1203"/>
                    </a:lnTo>
                    <a:lnTo>
                      <a:pt x="1013" y="1242"/>
                    </a:lnTo>
                    <a:lnTo>
                      <a:pt x="978" y="1280"/>
                    </a:lnTo>
                    <a:lnTo>
                      <a:pt x="939" y="1319"/>
                    </a:lnTo>
                    <a:lnTo>
                      <a:pt x="898" y="1356"/>
                    </a:lnTo>
                    <a:lnTo>
                      <a:pt x="853" y="1395"/>
                    </a:lnTo>
                    <a:lnTo>
                      <a:pt x="806" y="1434"/>
                    </a:lnTo>
                    <a:lnTo>
                      <a:pt x="755" y="1473"/>
                    </a:lnTo>
                    <a:lnTo>
                      <a:pt x="700" y="1514"/>
                    </a:lnTo>
                    <a:lnTo>
                      <a:pt x="641" y="1555"/>
                    </a:lnTo>
                    <a:lnTo>
                      <a:pt x="641" y="1555"/>
                    </a:lnTo>
                    <a:lnTo>
                      <a:pt x="583" y="1514"/>
                    </a:lnTo>
                    <a:lnTo>
                      <a:pt x="528" y="1473"/>
                    </a:lnTo>
                    <a:lnTo>
                      <a:pt x="477" y="1434"/>
                    </a:lnTo>
                    <a:lnTo>
                      <a:pt x="428" y="1395"/>
                    </a:lnTo>
                    <a:lnTo>
                      <a:pt x="383" y="1356"/>
                    </a:lnTo>
                    <a:lnTo>
                      <a:pt x="342" y="1319"/>
                    </a:lnTo>
                    <a:lnTo>
                      <a:pt x="305" y="1280"/>
                    </a:lnTo>
                    <a:lnTo>
                      <a:pt x="270" y="1242"/>
                    </a:lnTo>
                    <a:lnTo>
                      <a:pt x="237" y="1203"/>
                    </a:lnTo>
                    <a:lnTo>
                      <a:pt x="207" y="1166"/>
                    </a:lnTo>
                    <a:lnTo>
                      <a:pt x="180" y="1129"/>
                    </a:lnTo>
                    <a:lnTo>
                      <a:pt x="156" y="1092"/>
                    </a:lnTo>
                    <a:lnTo>
                      <a:pt x="133" y="1053"/>
                    </a:lnTo>
                    <a:lnTo>
                      <a:pt x="113" y="1015"/>
                    </a:lnTo>
                    <a:lnTo>
                      <a:pt x="96" y="976"/>
                    </a:lnTo>
                    <a:lnTo>
                      <a:pt x="80" y="937"/>
                    </a:lnTo>
                    <a:lnTo>
                      <a:pt x="64" y="898"/>
                    </a:lnTo>
                    <a:lnTo>
                      <a:pt x="53" y="859"/>
                    </a:lnTo>
                    <a:lnTo>
                      <a:pt x="43" y="818"/>
                    </a:lnTo>
                    <a:lnTo>
                      <a:pt x="33" y="777"/>
                    </a:lnTo>
                    <a:lnTo>
                      <a:pt x="25" y="736"/>
                    </a:lnTo>
                    <a:lnTo>
                      <a:pt x="19" y="693"/>
                    </a:lnTo>
                    <a:lnTo>
                      <a:pt x="14" y="649"/>
                    </a:lnTo>
                    <a:lnTo>
                      <a:pt x="10" y="604"/>
                    </a:lnTo>
                    <a:lnTo>
                      <a:pt x="4" y="512"/>
                    </a:lnTo>
                    <a:lnTo>
                      <a:pt x="2" y="415"/>
                    </a:lnTo>
                    <a:lnTo>
                      <a:pt x="0" y="311"/>
                    </a:lnTo>
                    <a:lnTo>
                      <a:pt x="0" y="201"/>
                    </a:lnTo>
                    <a:lnTo>
                      <a:pt x="0" y="201"/>
                    </a:lnTo>
                    <a:close/>
                    <a:moveTo>
                      <a:pt x="630" y="1385"/>
                    </a:moveTo>
                    <a:lnTo>
                      <a:pt x="641" y="1395"/>
                    </a:lnTo>
                    <a:lnTo>
                      <a:pt x="653" y="1385"/>
                    </a:lnTo>
                    <a:lnTo>
                      <a:pt x="653" y="1385"/>
                    </a:lnTo>
                    <a:lnTo>
                      <a:pt x="653" y="1385"/>
                    </a:lnTo>
                    <a:lnTo>
                      <a:pt x="696" y="1352"/>
                    </a:lnTo>
                    <a:lnTo>
                      <a:pt x="737" y="1319"/>
                    </a:lnTo>
                    <a:lnTo>
                      <a:pt x="776" y="1287"/>
                    </a:lnTo>
                    <a:lnTo>
                      <a:pt x="814" y="1256"/>
                    </a:lnTo>
                    <a:lnTo>
                      <a:pt x="847" y="1223"/>
                    </a:lnTo>
                    <a:lnTo>
                      <a:pt x="878" y="1192"/>
                    </a:lnTo>
                    <a:lnTo>
                      <a:pt x="907" y="1160"/>
                    </a:lnTo>
                    <a:lnTo>
                      <a:pt x="935" y="1129"/>
                    </a:lnTo>
                    <a:lnTo>
                      <a:pt x="960" y="1100"/>
                    </a:lnTo>
                    <a:lnTo>
                      <a:pt x="982" y="1068"/>
                    </a:lnTo>
                    <a:lnTo>
                      <a:pt x="1003" y="1037"/>
                    </a:lnTo>
                    <a:lnTo>
                      <a:pt x="1023" y="1006"/>
                    </a:lnTo>
                    <a:lnTo>
                      <a:pt x="1040" y="974"/>
                    </a:lnTo>
                    <a:lnTo>
                      <a:pt x="1056" y="945"/>
                    </a:lnTo>
                    <a:lnTo>
                      <a:pt x="1072" y="914"/>
                    </a:lnTo>
                    <a:lnTo>
                      <a:pt x="1083" y="882"/>
                    </a:lnTo>
                    <a:lnTo>
                      <a:pt x="1083" y="882"/>
                    </a:lnTo>
                    <a:lnTo>
                      <a:pt x="1083" y="882"/>
                    </a:lnTo>
                    <a:lnTo>
                      <a:pt x="1095" y="849"/>
                    </a:lnTo>
                    <a:lnTo>
                      <a:pt x="1105" y="818"/>
                    </a:lnTo>
                    <a:lnTo>
                      <a:pt x="1115" y="786"/>
                    </a:lnTo>
                    <a:lnTo>
                      <a:pt x="1121" y="753"/>
                    </a:lnTo>
                    <a:lnTo>
                      <a:pt x="1134" y="689"/>
                    </a:lnTo>
                    <a:lnTo>
                      <a:pt x="1142" y="622"/>
                    </a:lnTo>
                    <a:lnTo>
                      <a:pt x="1148" y="552"/>
                    </a:lnTo>
                    <a:lnTo>
                      <a:pt x="1150" y="479"/>
                    </a:lnTo>
                    <a:lnTo>
                      <a:pt x="1152" y="405"/>
                    </a:lnTo>
                    <a:lnTo>
                      <a:pt x="1152" y="329"/>
                    </a:lnTo>
                    <a:lnTo>
                      <a:pt x="1152" y="311"/>
                    </a:lnTo>
                    <a:lnTo>
                      <a:pt x="1136" y="309"/>
                    </a:lnTo>
                    <a:lnTo>
                      <a:pt x="1136" y="309"/>
                    </a:lnTo>
                    <a:lnTo>
                      <a:pt x="1136" y="309"/>
                    </a:lnTo>
                    <a:lnTo>
                      <a:pt x="1038" y="287"/>
                    </a:lnTo>
                    <a:lnTo>
                      <a:pt x="980" y="274"/>
                    </a:lnTo>
                    <a:lnTo>
                      <a:pt x="913" y="256"/>
                    </a:lnTo>
                    <a:lnTo>
                      <a:pt x="847" y="235"/>
                    </a:lnTo>
                    <a:lnTo>
                      <a:pt x="778" y="211"/>
                    </a:lnTo>
                    <a:lnTo>
                      <a:pt x="712" y="184"/>
                    </a:lnTo>
                    <a:lnTo>
                      <a:pt x="681" y="170"/>
                    </a:lnTo>
                    <a:lnTo>
                      <a:pt x="651" y="154"/>
                    </a:lnTo>
                    <a:lnTo>
                      <a:pt x="641" y="150"/>
                    </a:lnTo>
                    <a:lnTo>
                      <a:pt x="632" y="154"/>
                    </a:lnTo>
                    <a:lnTo>
                      <a:pt x="632" y="154"/>
                    </a:lnTo>
                    <a:lnTo>
                      <a:pt x="632" y="154"/>
                    </a:lnTo>
                    <a:lnTo>
                      <a:pt x="602" y="170"/>
                    </a:lnTo>
                    <a:lnTo>
                      <a:pt x="569" y="184"/>
                    </a:lnTo>
                    <a:lnTo>
                      <a:pt x="505" y="211"/>
                    </a:lnTo>
                    <a:lnTo>
                      <a:pt x="436" y="235"/>
                    </a:lnTo>
                    <a:lnTo>
                      <a:pt x="368" y="256"/>
                    </a:lnTo>
                    <a:lnTo>
                      <a:pt x="303" y="274"/>
                    </a:lnTo>
                    <a:lnTo>
                      <a:pt x="242" y="287"/>
                    </a:lnTo>
                    <a:lnTo>
                      <a:pt x="147" y="309"/>
                    </a:lnTo>
                    <a:lnTo>
                      <a:pt x="131" y="311"/>
                    </a:lnTo>
                    <a:lnTo>
                      <a:pt x="131" y="329"/>
                    </a:lnTo>
                    <a:lnTo>
                      <a:pt x="131" y="329"/>
                    </a:lnTo>
                    <a:lnTo>
                      <a:pt x="131" y="329"/>
                    </a:lnTo>
                    <a:lnTo>
                      <a:pt x="131" y="405"/>
                    </a:lnTo>
                    <a:lnTo>
                      <a:pt x="133" y="479"/>
                    </a:lnTo>
                    <a:lnTo>
                      <a:pt x="135" y="552"/>
                    </a:lnTo>
                    <a:lnTo>
                      <a:pt x="141" y="622"/>
                    </a:lnTo>
                    <a:lnTo>
                      <a:pt x="149" y="689"/>
                    </a:lnTo>
                    <a:lnTo>
                      <a:pt x="160" y="753"/>
                    </a:lnTo>
                    <a:lnTo>
                      <a:pt x="168" y="786"/>
                    </a:lnTo>
                    <a:lnTo>
                      <a:pt x="178" y="818"/>
                    </a:lnTo>
                    <a:lnTo>
                      <a:pt x="188" y="849"/>
                    </a:lnTo>
                    <a:lnTo>
                      <a:pt x="199" y="882"/>
                    </a:lnTo>
                    <a:lnTo>
                      <a:pt x="199" y="882"/>
                    </a:lnTo>
                    <a:lnTo>
                      <a:pt x="199" y="882"/>
                    </a:lnTo>
                    <a:lnTo>
                      <a:pt x="211" y="914"/>
                    </a:lnTo>
                    <a:lnTo>
                      <a:pt x="225" y="945"/>
                    </a:lnTo>
                    <a:lnTo>
                      <a:pt x="242" y="974"/>
                    </a:lnTo>
                    <a:lnTo>
                      <a:pt x="260" y="1006"/>
                    </a:lnTo>
                    <a:lnTo>
                      <a:pt x="280" y="1037"/>
                    </a:lnTo>
                    <a:lnTo>
                      <a:pt x="299" y="1068"/>
                    </a:lnTo>
                    <a:lnTo>
                      <a:pt x="323" y="1100"/>
                    </a:lnTo>
                    <a:lnTo>
                      <a:pt x="348" y="1129"/>
                    </a:lnTo>
                    <a:lnTo>
                      <a:pt x="375" y="1160"/>
                    </a:lnTo>
                    <a:lnTo>
                      <a:pt x="405" y="1192"/>
                    </a:lnTo>
                    <a:lnTo>
                      <a:pt x="436" y="1223"/>
                    </a:lnTo>
                    <a:lnTo>
                      <a:pt x="469" y="1256"/>
                    </a:lnTo>
                    <a:lnTo>
                      <a:pt x="506" y="1287"/>
                    </a:lnTo>
                    <a:lnTo>
                      <a:pt x="544" y="1319"/>
                    </a:lnTo>
                    <a:lnTo>
                      <a:pt x="585" y="1352"/>
                    </a:lnTo>
                    <a:lnTo>
                      <a:pt x="630" y="1385"/>
                    </a:lnTo>
                    <a:lnTo>
                      <a:pt x="630" y="138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27"/>
              <p:cNvSpPr>
                <a:spLocks/>
              </p:cNvSpPr>
              <p:nvPr/>
            </p:nvSpPr>
            <p:spPr bwMode="auto">
              <a:xfrm>
                <a:off x="7852538" y="3018904"/>
                <a:ext cx="224051" cy="489199"/>
              </a:xfrm>
              <a:custGeom>
                <a:avLst/>
                <a:gdLst/>
                <a:ahLst/>
                <a:cxnLst>
                  <a:cxn ang="0">
                    <a:pos x="339" y="171"/>
                  </a:cxn>
                  <a:cxn ang="0">
                    <a:pos x="335" y="135"/>
                  </a:cxn>
                  <a:cxn ang="0">
                    <a:pos x="325" y="104"/>
                  </a:cxn>
                  <a:cxn ang="0">
                    <a:pos x="309" y="75"/>
                  </a:cxn>
                  <a:cxn ang="0">
                    <a:pos x="290" y="51"/>
                  </a:cxn>
                  <a:cxn ang="0">
                    <a:pos x="264" y="30"/>
                  </a:cxn>
                  <a:cxn ang="0">
                    <a:pos x="235" y="14"/>
                  </a:cxn>
                  <a:cxn ang="0">
                    <a:pos x="204" y="4"/>
                  </a:cxn>
                  <a:cxn ang="0">
                    <a:pos x="170" y="0"/>
                  </a:cxn>
                  <a:cxn ang="0">
                    <a:pos x="153" y="2"/>
                  </a:cxn>
                  <a:cxn ang="0">
                    <a:pos x="120" y="8"/>
                  </a:cxn>
                  <a:cxn ang="0">
                    <a:pos x="90" y="22"/>
                  </a:cxn>
                  <a:cxn ang="0">
                    <a:pos x="63" y="40"/>
                  </a:cxn>
                  <a:cxn ang="0">
                    <a:pos x="39" y="63"/>
                  </a:cxn>
                  <a:cxn ang="0">
                    <a:pos x="22" y="88"/>
                  </a:cxn>
                  <a:cxn ang="0">
                    <a:pos x="8" y="120"/>
                  </a:cxn>
                  <a:cxn ang="0">
                    <a:pos x="2" y="153"/>
                  </a:cxn>
                  <a:cxn ang="0">
                    <a:pos x="0" y="171"/>
                  </a:cxn>
                  <a:cxn ang="0">
                    <a:pos x="6" y="210"/>
                  </a:cxn>
                  <a:cxn ang="0">
                    <a:pos x="20" y="245"/>
                  </a:cxn>
                  <a:cxn ang="0">
                    <a:pos x="39" y="278"/>
                  </a:cxn>
                  <a:cxn ang="0">
                    <a:pos x="67" y="304"/>
                  </a:cxn>
                  <a:cxn ang="0">
                    <a:pos x="67" y="634"/>
                  </a:cxn>
                  <a:cxn ang="0">
                    <a:pos x="77" y="676"/>
                  </a:cxn>
                  <a:cxn ang="0">
                    <a:pos x="98" y="707"/>
                  </a:cxn>
                  <a:cxn ang="0">
                    <a:pos x="129" y="730"/>
                  </a:cxn>
                  <a:cxn ang="0">
                    <a:pos x="170" y="738"/>
                  </a:cxn>
                  <a:cxn ang="0">
                    <a:pos x="190" y="736"/>
                  </a:cxn>
                  <a:cxn ang="0">
                    <a:pos x="227" y="721"/>
                  </a:cxn>
                  <a:cxn ang="0">
                    <a:pos x="255" y="693"/>
                  </a:cxn>
                  <a:cxn ang="0">
                    <a:pos x="270" y="656"/>
                  </a:cxn>
                  <a:cxn ang="0">
                    <a:pos x="272" y="304"/>
                  </a:cxn>
                  <a:cxn ang="0">
                    <a:pos x="288" y="292"/>
                  </a:cxn>
                  <a:cxn ang="0">
                    <a:pos x="311" y="263"/>
                  </a:cxn>
                  <a:cxn ang="0">
                    <a:pos x="329" y="227"/>
                  </a:cxn>
                  <a:cxn ang="0">
                    <a:pos x="339" y="190"/>
                  </a:cxn>
                  <a:cxn ang="0">
                    <a:pos x="339" y="171"/>
                  </a:cxn>
                </a:cxnLst>
                <a:rect l="0" t="0" r="r" b="b"/>
                <a:pathLst>
                  <a:path w="339" h="738">
                    <a:moveTo>
                      <a:pt x="339" y="171"/>
                    </a:moveTo>
                    <a:lnTo>
                      <a:pt x="339" y="171"/>
                    </a:lnTo>
                    <a:lnTo>
                      <a:pt x="339" y="153"/>
                    </a:lnTo>
                    <a:lnTo>
                      <a:pt x="335" y="135"/>
                    </a:lnTo>
                    <a:lnTo>
                      <a:pt x="331" y="120"/>
                    </a:lnTo>
                    <a:lnTo>
                      <a:pt x="325" y="104"/>
                    </a:lnTo>
                    <a:lnTo>
                      <a:pt x="319" y="88"/>
                    </a:lnTo>
                    <a:lnTo>
                      <a:pt x="309" y="75"/>
                    </a:lnTo>
                    <a:lnTo>
                      <a:pt x="301" y="63"/>
                    </a:lnTo>
                    <a:lnTo>
                      <a:pt x="290" y="51"/>
                    </a:lnTo>
                    <a:lnTo>
                      <a:pt x="278" y="40"/>
                    </a:lnTo>
                    <a:lnTo>
                      <a:pt x="264" y="30"/>
                    </a:lnTo>
                    <a:lnTo>
                      <a:pt x="251" y="22"/>
                    </a:lnTo>
                    <a:lnTo>
                      <a:pt x="235" y="14"/>
                    </a:lnTo>
                    <a:lnTo>
                      <a:pt x="221" y="8"/>
                    </a:lnTo>
                    <a:lnTo>
                      <a:pt x="204" y="4"/>
                    </a:lnTo>
                    <a:lnTo>
                      <a:pt x="188" y="2"/>
                    </a:lnTo>
                    <a:lnTo>
                      <a:pt x="170" y="0"/>
                    </a:lnTo>
                    <a:lnTo>
                      <a:pt x="170" y="0"/>
                    </a:lnTo>
                    <a:lnTo>
                      <a:pt x="153" y="2"/>
                    </a:lnTo>
                    <a:lnTo>
                      <a:pt x="135" y="4"/>
                    </a:lnTo>
                    <a:lnTo>
                      <a:pt x="120" y="8"/>
                    </a:lnTo>
                    <a:lnTo>
                      <a:pt x="104" y="14"/>
                    </a:lnTo>
                    <a:lnTo>
                      <a:pt x="90" y="22"/>
                    </a:lnTo>
                    <a:lnTo>
                      <a:pt x="77" y="30"/>
                    </a:lnTo>
                    <a:lnTo>
                      <a:pt x="63" y="40"/>
                    </a:lnTo>
                    <a:lnTo>
                      <a:pt x="51" y="51"/>
                    </a:lnTo>
                    <a:lnTo>
                      <a:pt x="39" y="63"/>
                    </a:lnTo>
                    <a:lnTo>
                      <a:pt x="30" y="75"/>
                    </a:lnTo>
                    <a:lnTo>
                      <a:pt x="22" y="88"/>
                    </a:lnTo>
                    <a:lnTo>
                      <a:pt x="14" y="104"/>
                    </a:lnTo>
                    <a:lnTo>
                      <a:pt x="8" y="120"/>
                    </a:lnTo>
                    <a:lnTo>
                      <a:pt x="4" y="135"/>
                    </a:lnTo>
                    <a:lnTo>
                      <a:pt x="2" y="153"/>
                    </a:lnTo>
                    <a:lnTo>
                      <a:pt x="0" y="171"/>
                    </a:lnTo>
                    <a:lnTo>
                      <a:pt x="0" y="171"/>
                    </a:lnTo>
                    <a:lnTo>
                      <a:pt x="2" y="190"/>
                    </a:lnTo>
                    <a:lnTo>
                      <a:pt x="6" y="210"/>
                    </a:lnTo>
                    <a:lnTo>
                      <a:pt x="12" y="227"/>
                    </a:lnTo>
                    <a:lnTo>
                      <a:pt x="20" y="245"/>
                    </a:lnTo>
                    <a:lnTo>
                      <a:pt x="30" y="263"/>
                    </a:lnTo>
                    <a:lnTo>
                      <a:pt x="39" y="278"/>
                    </a:lnTo>
                    <a:lnTo>
                      <a:pt x="53" y="292"/>
                    </a:lnTo>
                    <a:lnTo>
                      <a:pt x="67" y="304"/>
                    </a:lnTo>
                    <a:lnTo>
                      <a:pt x="67" y="634"/>
                    </a:lnTo>
                    <a:lnTo>
                      <a:pt x="67" y="634"/>
                    </a:lnTo>
                    <a:lnTo>
                      <a:pt x="69" y="656"/>
                    </a:lnTo>
                    <a:lnTo>
                      <a:pt x="77" y="676"/>
                    </a:lnTo>
                    <a:lnTo>
                      <a:pt x="84" y="693"/>
                    </a:lnTo>
                    <a:lnTo>
                      <a:pt x="98" y="707"/>
                    </a:lnTo>
                    <a:lnTo>
                      <a:pt x="114" y="721"/>
                    </a:lnTo>
                    <a:lnTo>
                      <a:pt x="129" y="730"/>
                    </a:lnTo>
                    <a:lnTo>
                      <a:pt x="149" y="736"/>
                    </a:lnTo>
                    <a:lnTo>
                      <a:pt x="170" y="738"/>
                    </a:lnTo>
                    <a:lnTo>
                      <a:pt x="170" y="738"/>
                    </a:lnTo>
                    <a:lnTo>
                      <a:pt x="190" y="736"/>
                    </a:lnTo>
                    <a:lnTo>
                      <a:pt x="210" y="730"/>
                    </a:lnTo>
                    <a:lnTo>
                      <a:pt x="227" y="721"/>
                    </a:lnTo>
                    <a:lnTo>
                      <a:pt x="243" y="707"/>
                    </a:lnTo>
                    <a:lnTo>
                      <a:pt x="255" y="693"/>
                    </a:lnTo>
                    <a:lnTo>
                      <a:pt x="264" y="676"/>
                    </a:lnTo>
                    <a:lnTo>
                      <a:pt x="270" y="656"/>
                    </a:lnTo>
                    <a:lnTo>
                      <a:pt x="272" y="634"/>
                    </a:lnTo>
                    <a:lnTo>
                      <a:pt x="272" y="304"/>
                    </a:lnTo>
                    <a:lnTo>
                      <a:pt x="272" y="304"/>
                    </a:lnTo>
                    <a:lnTo>
                      <a:pt x="288" y="292"/>
                    </a:lnTo>
                    <a:lnTo>
                      <a:pt x="300" y="278"/>
                    </a:lnTo>
                    <a:lnTo>
                      <a:pt x="311" y="263"/>
                    </a:lnTo>
                    <a:lnTo>
                      <a:pt x="321" y="245"/>
                    </a:lnTo>
                    <a:lnTo>
                      <a:pt x="329" y="227"/>
                    </a:lnTo>
                    <a:lnTo>
                      <a:pt x="335" y="210"/>
                    </a:lnTo>
                    <a:lnTo>
                      <a:pt x="339" y="190"/>
                    </a:lnTo>
                    <a:lnTo>
                      <a:pt x="339" y="171"/>
                    </a:lnTo>
                    <a:lnTo>
                      <a:pt x="339" y="17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6" name="Group 52"/>
            <p:cNvGrpSpPr/>
            <p:nvPr/>
          </p:nvGrpSpPr>
          <p:grpSpPr>
            <a:xfrm>
              <a:off x="2426051" y="2670897"/>
              <a:ext cx="1006241" cy="1141466"/>
              <a:chOff x="2363230" y="2688795"/>
              <a:chExt cx="1006241" cy="1141466"/>
            </a:xfrm>
            <a:solidFill>
              <a:srgbClr val="F79747"/>
            </a:solidFill>
          </p:grpSpPr>
          <p:sp>
            <p:nvSpPr>
              <p:cNvPr id="47" name="Freeform 22"/>
              <p:cNvSpPr>
                <a:spLocks/>
              </p:cNvSpPr>
              <p:nvPr/>
            </p:nvSpPr>
            <p:spPr bwMode="auto">
              <a:xfrm>
                <a:off x="2823263" y="2688795"/>
                <a:ext cx="86174" cy="267800"/>
              </a:xfrm>
              <a:custGeom>
                <a:avLst/>
                <a:gdLst/>
                <a:ahLst/>
                <a:cxnLst>
                  <a:cxn ang="0">
                    <a:pos x="129" y="347"/>
                  </a:cxn>
                  <a:cxn ang="0">
                    <a:pos x="129" y="347"/>
                  </a:cxn>
                  <a:cxn ang="0">
                    <a:pos x="127" y="357"/>
                  </a:cxn>
                  <a:cxn ang="0">
                    <a:pos x="123" y="368"/>
                  </a:cxn>
                  <a:cxn ang="0">
                    <a:pos x="117" y="378"/>
                  </a:cxn>
                  <a:cxn ang="0">
                    <a:pos x="109" y="386"/>
                  </a:cxn>
                  <a:cxn ang="0">
                    <a:pos x="99" y="394"/>
                  </a:cxn>
                  <a:cxn ang="0">
                    <a:pos x="90" y="398"/>
                  </a:cxn>
                  <a:cxn ang="0">
                    <a:pos x="76" y="402"/>
                  </a:cxn>
                  <a:cxn ang="0">
                    <a:pos x="64" y="404"/>
                  </a:cxn>
                  <a:cxn ang="0">
                    <a:pos x="64" y="404"/>
                  </a:cxn>
                  <a:cxn ang="0">
                    <a:pos x="64" y="404"/>
                  </a:cxn>
                  <a:cxn ang="0">
                    <a:pos x="50" y="402"/>
                  </a:cxn>
                  <a:cxn ang="0">
                    <a:pos x="39" y="398"/>
                  </a:cxn>
                  <a:cxn ang="0">
                    <a:pos x="27" y="394"/>
                  </a:cxn>
                  <a:cxn ang="0">
                    <a:pos x="17" y="386"/>
                  </a:cxn>
                  <a:cxn ang="0">
                    <a:pos x="9" y="378"/>
                  </a:cxn>
                  <a:cxn ang="0">
                    <a:pos x="3" y="368"/>
                  </a:cxn>
                  <a:cxn ang="0">
                    <a:pos x="0" y="357"/>
                  </a:cxn>
                  <a:cxn ang="0">
                    <a:pos x="0" y="347"/>
                  </a:cxn>
                  <a:cxn ang="0">
                    <a:pos x="0" y="55"/>
                  </a:cxn>
                  <a:cxn ang="0">
                    <a:pos x="0" y="55"/>
                  </a:cxn>
                  <a:cxn ang="0">
                    <a:pos x="0" y="45"/>
                  </a:cxn>
                  <a:cxn ang="0">
                    <a:pos x="3" y="34"/>
                  </a:cxn>
                  <a:cxn ang="0">
                    <a:pos x="9" y="24"/>
                  </a:cxn>
                  <a:cxn ang="0">
                    <a:pos x="17" y="16"/>
                  </a:cxn>
                  <a:cxn ang="0">
                    <a:pos x="27" y="10"/>
                  </a:cxn>
                  <a:cxn ang="0">
                    <a:pos x="39" y="4"/>
                  </a:cxn>
                  <a:cxn ang="0">
                    <a:pos x="50" y="0"/>
                  </a:cxn>
                  <a:cxn ang="0">
                    <a:pos x="64" y="0"/>
                  </a:cxn>
                  <a:cxn ang="0">
                    <a:pos x="64" y="0"/>
                  </a:cxn>
                  <a:cxn ang="0">
                    <a:pos x="64" y="0"/>
                  </a:cxn>
                  <a:cxn ang="0">
                    <a:pos x="76" y="0"/>
                  </a:cxn>
                  <a:cxn ang="0">
                    <a:pos x="90" y="4"/>
                  </a:cxn>
                  <a:cxn ang="0">
                    <a:pos x="99" y="10"/>
                  </a:cxn>
                  <a:cxn ang="0">
                    <a:pos x="109" y="16"/>
                  </a:cxn>
                  <a:cxn ang="0">
                    <a:pos x="117" y="24"/>
                  </a:cxn>
                  <a:cxn ang="0">
                    <a:pos x="123" y="34"/>
                  </a:cxn>
                  <a:cxn ang="0">
                    <a:pos x="127" y="45"/>
                  </a:cxn>
                  <a:cxn ang="0">
                    <a:pos x="129" y="55"/>
                  </a:cxn>
                  <a:cxn ang="0">
                    <a:pos x="129" y="347"/>
                  </a:cxn>
                </a:cxnLst>
                <a:rect l="0" t="0" r="r" b="b"/>
                <a:pathLst>
                  <a:path w="129" h="404">
                    <a:moveTo>
                      <a:pt x="129" y="347"/>
                    </a:moveTo>
                    <a:lnTo>
                      <a:pt x="129" y="347"/>
                    </a:lnTo>
                    <a:lnTo>
                      <a:pt x="127" y="357"/>
                    </a:lnTo>
                    <a:lnTo>
                      <a:pt x="123" y="368"/>
                    </a:lnTo>
                    <a:lnTo>
                      <a:pt x="117" y="378"/>
                    </a:lnTo>
                    <a:lnTo>
                      <a:pt x="109" y="386"/>
                    </a:lnTo>
                    <a:lnTo>
                      <a:pt x="99" y="394"/>
                    </a:lnTo>
                    <a:lnTo>
                      <a:pt x="90" y="398"/>
                    </a:lnTo>
                    <a:lnTo>
                      <a:pt x="76" y="402"/>
                    </a:lnTo>
                    <a:lnTo>
                      <a:pt x="64" y="404"/>
                    </a:lnTo>
                    <a:lnTo>
                      <a:pt x="64" y="404"/>
                    </a:lnTo>
                    <a:lnTo>
                      <a:pt x="64" y="404"/>
                    </a:lnTo>
                    <a:lnTo>
                      <a:pt x="50" y="402"/>
                    </a:lnTo>
                    <a:lnTo>
                      <a:pt x="39" y="398"/>
                    </a:lnTo>
                    <a:lnTo>
                      <a:pt x="27" y="394"/>
                    </a:lnTo>
                    <a:lnTo>
                      <a:pt x="17" y="386"/>
                    </a:lnTo>
                    <a:lnTo>
                      <a:pt x="9" y="378"/>
                    </a:lnTo>
                    <a:lnTo>
                      <a:pt x="3" y="368"/>
                    </a:lnTo>
                    <a:lnTo>
                      <a:pt x="0" y="357"/>
                    </a:lnTo>
                    <a:lnTo>
                      <a:pt x="0" y="347"/>
                    </a:lnTo>
                    <a:lnTo>
                      <a:pt x="0" y="55"/>
                    </a:lnTo>
                    <a:lnTo>
                      <a:pt x="0" y="55"/>
                    </a:lnTo>
                    <a:lnTo>
                      <a:pt x="0" y="45"/>
                    </a:lnTo>
                    <a:lnTo>
                      <a:pt x="3" y="34"/>
                    </a:lnTo>
                    <a:lnTo>
                      <a:pt x="9" y="24"/>
                    </a:lnTo>
                    <a:lnTo>
                      <a:pt x="17" y="16"/>
                    </a:lnTo>
                    <a:lnTo>
                      <a:pt x="27" y="10"/>
                    </a:lnTo>
                    <a:lnTo>
                      <a:pt x="39" y="4"/>
                    </a:lnTo>
                    <a:lnTo>
                      <a:pt x="50" y="0"/>
                    </a:lnTo>
                    <a:lnTo>
                      <a:pt x="64" y="0"/>
                    </a:lnTo>
                    <a:lnTo>
                      <a:pt x="64" y="0"/>
                    </a:lnTo>
                    <a:lnTo>
                      <a:pt x="64" y="0"/>
                    </a:lnTo>
                    <a:lnTo>
                      <a:pt x="76" y="0"/>
                    </a:lnTo>
                    <a:lnTo>
                      <a:pt x="90" y="4"/>
                    </a:lnTo>
                    <a:lnTo>
                      <a:pt x="99" y="10"/>
                    </a:lnTo>
                    <a:lnTo>
                      <a:pt x="109" y="16"/>
                    </a:lnTo>
                    <a:lnTo>
                      <a:pt x="117" y="24"/>
                    </a:lnTo>
                    <a:lnTo>
                      <a:pt x="123" y="34"/>
                    </a:lnTo>
                    <a:lnTo>
                      <a:pt x="127" y="45"/>
                    </a:lnTo>
                    <a:lnTo>
                      <a:pt x="129" y="55"/>
                    </a:lnTo>
                    <a:lnTo>
                      <a:pt x="129" y="34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23"/>
              <p:cNvSpPr>
                <a:spLocks/>
              </p:cNvSpPr>
              <p:nvPr/>
            </p:nvSpPr>
            <p:spPr bwMode="auto">
              <a:xfrm>
                <a:off x="3126859" y="2943338"/>
                <a:ext cx="242612" cy="182953"/>
              </a:xfrm>
              <a:custGeom>
                <a:avLst/>
                <a:gdLst/>
                <a:ahLst/>
                <a:cxnLst>
                  <a:cxn ang="0">
                    <a:pos x="94" y="270"/>
                  </a:cxn>
                  <a:cxn ang="0">
                    <a:pos x="94" y="270"/>
                  </a:cxn>
                  <a:cxn ang="0">
                    <a:pos x="84" y="274"/>
                  </a:cxn>
                  <a:cxn ang="0">
                    <a:pos x="73" y="276"/>
                  </a:cxn>
                  <a:cxn ang="0">
                    <a:pos x="61" y="276"/>
                  </a:cxn>
                  <a:cxn ang="0">
                    <a:pos x="49" y="274"/>
                  </a:cxn>
                  <a:cxn ang="0">
                    <a:pos x="39" y="270"/>
                  </a:cxn>
                  <a:cxn ang="0">
                    <a:pos x="30" y="262"/>
                  </a:cxn>
                  <a:cxn ang="0">
                    <a:pos x="20" y="254"/>
                  </a:cxn>
                  <a:cxn ang="0">
                    <a:pos x="12" y="245"/>
                  </a:cxn>
                  <a:cxn ang="0">
                    <a:pos x="12" y="245"/>
                  </a:cxn>
                  <a:cxn ang="0">
                    <a:pos x="12" y="245"/>
                  </a:cxn>
                  <a:cxn ang="0">
                    <a:pos x="6" y="233"/>
                  </a:cxn>
                  <a:cxn ang="0">
                    <a:pos x="2" y="221"/>
                  </a:cxn>
                  <a:cxn ang="0">
                    <a:pos x="0" y="207"/>
                  </a:cxn>
                  <a:cxn ang="0">
                    <a:pos x="2" y="196"/>
                  </a:cxn>
                  <a:cxn ang="0">
                    <a:pos x="4" y="186"/>
                  </a:cxn>
                  <a:cxn ang="0">
                    <a:pos x="10" y="176"/>
                  </a:cxn>
                  <a:cxn ang="0">
                    <a:pos x="18" y="166"/>
                  </a:cxn>
                  <a:cxn ang="0">
                    <a:pos x="26" y="158"/>
                  </a:cxn>
                  <a:cxn ang="0">
                    <a:pos x="272" y="6"/>
                  </a:cxn>
                  <a:cxn ang="0">
                    <a:pos x="272" y="6"/>
                  </a:cxn>
                  <a:cxn ang="0">
                    <a:pos x="282" y="2"/>
                  </a:cxn>
                  <a:cxn ang="0">
                    <a:pos x="294" y="0"/>
                  </a:cxn>
                  <a:cxn ang="0">
                    <a:pos x="305" y="0"/>
                  </a:cxn>
                  <a:cxn ang="0">
                    <a:pos x="317" y="2"/>
                  </a:cxn>
                  <a:cxn ang="0">
                    <a:pos x="327" y="6"/>
                  </a:cxn>
                  <a:cxn ang="0">
                    <a:pos x="337" y="14"/>
                  </a:cxn>
                  <a:cxn ang="0">
                    <a:pos x="346" y="21"/>
                  </a:cxn>
                  <a:cxn ang="0">
                    <a:pos x="354" y="31"/>
                  </a:cxn>
                  <a:cxn ang="0">
                    <a:pos x="354" y="31"/>
                  </a:cxn>
                  <a:cxn ang="0">
                    <a:pos x="354" y="31"/>
                  </a:cxn>
                  <a:cxn ang="0">
                    <a:pos x="360" y="43"/>
                  </a:cxn>
                  <a:cxn ang="0">
                    <a:pos x="364" y="55"/>
                  </a:cxn>
                  <a:cxn ang="0">
                    <a:pos x="366" y="68"/>
                  </a:cxn>
                  <a:cxn ang="0">
                    <a:pos x="364" y="80"/>
                  </a:cxn>
                  <a:cxn ang="0">
                    <a:pos x="362" y="90"/>
                  </a:cxn>
                  <a:cxn ang="0">
                    <a:pos x="356" y="102"/>
                  </a:cxn>
                  <a:cxn ang="0">
                    <a:pos x="350" y="110"/>
                  </a:cxn>
                  <a:cxn ang="0">
                    <a:pos x="341" y="117"/>
                  </a:cxn>
                  <a:cxn ang="0">
                    <a:pos x="94" y="270"/>
                  </a:cxn>
                </a:cxnLst>
                <a:rect l="0" t="0" r="r" b="b"/>
                <a:pathLst>
                  <a:path w="366" h="276">
                    <a:moveTo>
                      <a:pt x="94" y="270"/>
                    </a:moveTo>
                    <a:lnTo>
                      <a:pt x="94" y="270"/>
                    </a:lnTo>
                    <a:lnTo>
                      <a:pt x="84" y="274"/>
                    </a:lnTo>
                    <a:lnTo>
                      <a:pt x="73" y="276"/>
                    </a:lnTo>
                    <a:lnTo>
                      <a:pt x="61" y="276"/>
                    </a:lnTo>
                    <a:lnTo>
                      <a:pt x="49" y="274"/>
                    </a:lnTo>
                    <a:lnTo>
                      <a:pt x="39" y="270"/>
                    </a:lnTo>
                    <a:lnTo>
                      <a:pt x="30" y="262"/>
                    </a:lnTo>
                    <a:lnTo>
                      <a:pt x="20" y="254"/>
                    </a:lnTo>
                    <a:lnTo>
                      <a:pt x="12" y="245"/>
                    </a:lnTo>
                    <a:lnTo>
                      <a:pt x="12" y="245"/>
                    </a:lnTo>
                    <a:lnTo>
                      <a:pt x="12" y="245"/>
                    </a:lnTo>
                    <a:lnTo>
                      <a:pt x="6" y="233"/>
                    </a:lnTo>
                    <a:lnTo>
                      <a:pt x="2" y="221"/>
                    </a:lnTo>
                    <a:lnTo>
                      <a:pt x="0" y="207"/>
                    </a:lnTo>
                    <a:lnTo>
                      <a:pt x="2" y="196"/>
                    </a:lnTo>
                    <a:lnTo>
                      <a:pt x="4" y="186"/>
                    </a:lnTo>
                    <a:lnTo>
                      <a:pt x="10" y="176"/>
                    </a:lnTo>
                    <a:lnTo>
                      <a:pt x="18" y="166"/>
                    </a:lnTo>
                    <a:lnTo>
                      <a:pt x="26" y="158"/>
                    </a:lnTo>
                    <a:lnTo>
                      <a:pt x="272" y="6"/>
                    </a:lnTo>
                    <a:lnTo>
                      <a:pt x="272" y="6"/>
                    </a:lnTo>
                    <a:lnTo>
                      <a:pt x="282" y="2"/>
                    </a:lnTo>
                    <a:lnTo>
                      <a:pt x="294" y="0"/>
                    </a:lnTo>
                    <a:lnTo>
                      <a:pt x="305" y="0"/>
                    </a:lnTo>
                    <a:lnTo>
                      <a:pt x="317" y="2"/>
                    </a:lnTo>
                    <a:lnTo>
                      <a:pt x="327" y="6"/>
                    </a:lnTo>
                    <a:lnTo>
                      <a:pt x="337" y="14"/>
                    </a:lnTo>
                    <a:lnTo>
                      <a:pt x="346" y="21"/>
                    </a:lnTo>
                    <a:lnTo>
                      <a:pt x="354" y="31"/>
                    </a:lnTo>
                    <a:lnTo>
                      <a:pt x="354" y="31"/>
                    </a:lnTo>
                    <a:lnTo>
                      <a:pt x="354" y="31"/>
                    </a:lnTo>
                    <a:lnTo>
                      <a:pt x="360" y="43"/>
                    </a:lnTo>
                    <a:lnTo>
                      <a:pt x="364" y="55"/>
                    </a:lnTo>
                    <a:lnTo>
                      <a:pt x="366" y="68"/>
                    </a:lnTo>
                    <a:lnTo>
                      <a:pt x="364" y="80"/>
                    </a:lnTo>
                    <a:lnTo>
                      <a:pt x="362" y="90"/>
                    </a:lnTo>
                    <a:lnTo>
                      <a:pt x="356" y="102"/>
                    </a:lnTo>
                    <a:lnTo>
                      <a:pt x="350" y="110"/>
                    </a:lnTo>
                    <a:lnTo>
                      <a:pt x="341" y="117"/>
                    </a:lnTo>
                    <a:lnTo>
                      <a:pt x="94" y="27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24"/>
              <p:cNvSpPr>
                <a:spLocks/>
              </p:cNvSpPr>
              <p:nvPr/>
            </p:nvSpPr>
            <p:spPr bwMode="auto">
              <a:xfrm>
                <a:off x="2363230" y="2943338"/>
                <a:ext cx="241285" cy="182953"/>
              </a:xfrm>
              <a:custGeom>
                <a:avLst/>
                <a:gdLst/>
                <a:ahLst/>
                <a:cxnLst>
                  <a:cxn ang="0">
                    <a:pos x="272" y="270"/>
                  </a:cxn>
                  <a:cxn ang="0">
                    <a:pos x="272" y="270"/>
                  </a:cxn>
                  <a:cxn ang="0">
                    <a:pos x="282" y="274"/>
                  </a:cxn>
                  <a:cxn ang="0">
                    <a:pos x="294" y="276"/>
                  </a:cxn>
                  <a:cxn ang="0">
                    <a:pos x="303" y="276"/>
                  </a:cxn>
                  <a:cxn ang="0">
                    <a:pos x="315" y="274"/>
                  </a:cxn>
                  <a:cxn ang="0">
                    <a:pos x="327" y="270"/>
                  </a:cxn>
                  <a:cxn ang="0">
                    <a:pos x="337" y="262"/>
                  </a:cxn>
                  <a:cxn ang="0">
                    <a:pos x="346" y="254"/>
                  </a:cxn>
                  <a:cxn ang="0">
                    <a:pos x="354" y="245"/>
                  </a:cxn>
                  <a:cxn ang="0">
                    <a:pos x="354" y="245"/>
                  </a:cxn>
                  <a:cxn ang="0">
                    <a:pos x="354" y="245"/>
                  </a:cxn>
                  <a:cxn ang="0">
                    <a:pos x="360" y="233"/>
                  </a:cxn>
                  <a:cxn ang="0">
                    <a:pos x="362" y="221"/>
                  </a:cxn>
                  <a:cxn ang="0">
                    <a:pos x="364" y="207"/>
                  </a:cxn>
                  <a:cxn ang="0">
                    <a:pos x="364" y="196"/>
                  </a:cxn>
                  <a:cxn ang="0">
                    <a:pos x="360" y="186"/>
                  </a:cxn>
                  <a:cxn ang="0">
                    <a:pos x="356" y="176"/>
                  </a:cxn>
                  <a:cxn ang="0">
                    <a:pos x="348" y="166"/>
                  </a:cxn>
                  <a:cxn ang="0">
                    <a:pos x="339" y="158"/>
                  </a:cxn>
                  <a:cxn ang="0">
                    <a:pos x="92" y="6"/>
                  </a:cxn>
                  <a:cxn ang="0">
                    <a:pos x="92" y="6"/>
                  </a:cxn>
                  <a:cxn ang="0">
                    <a:pos x="82" y="2"/>
                  </a:cxn>
                  <a:cxn ang="0">
                    <a:pos x="71" y="0"/>
                  </a:cxn>
                  <a:cxn ang="0">
                    <a:pos x="61" y="0"/>
                  </a:cxn>
                  <a:cxn ang="0">
                    <a:pos x="49" y="2"/>
                  </a:cxn>
                  <a:cxn ang="0">
                    <a:pos x="37" y="6"/>
                  </a:cxn>
                  <a:cxn ang="0">
                    <a:pos x="28" y="14"/>
                  </a:cxn>
                  <a:cxn ang="0">
                    <a:pos x="18" y="21"/>
                  </a:cxn>
                  <a:cxn ang="0">
                    <a:pos x="10" y="31"/>
                  </a:cxn>
                  <a:cxn ang="0">
                    <a:pos x="10" y="31"/>
                  </a:cxn>
                  <a:cxn ang="0">
                    <a:pos x="10" y="31"/>
                  </a:cxn>
                  <a:cxn ang="0">
                    <a:pos x="4" y="43"/>
                  </a:cxn>
                  <a:cxn ang="0">
                    <a:pos x="2" y="55"/>
                  </a:cxn>
                  <a:cxn ang="0">
                    <a:pos x="0" y="68"/>
                  </a:cxn>
                  <a:cxn ang="0">
                    <a:pos x="0" y="80"/>
                  </a:cxn>
                  <a:cxn ang="0">
                    <a:pos x="4" y="90"/>
                  </a:cxn>
                  <a:cxn ang="0">
                    <a:pos x="8" y="102"/>
                  </a:cxn>
                  <a:cxn ang="0">
                    <a:pos x="16" y="110"/>
                  </a:cxn>
                  <a:cxn ang="0">
                    <a:pos x="26" y="117"/>
                  </a:cxn>
                  <a:cxn ang="0">
                    <a:pos x="272" y="270"/>
                  </a:cxn>
                </a:cxnLst>
                <a:rect l="0" t="0" r="r" b="b"/>
                <a:pathLst>
                  <a:path w="364" h="276">
                    <a:moveTo>
                      <a:pt x="272" y="270"/>
                    </a:moveTo>
                    <a:lnTo>
                      <a:pt x="272" y="270"/>
                    </a:lnTo>
                    <a:lnTo>
                      <a:pt x="282" y="274"/>
                    </a:lnTo>
                    <a:lnTo>
                      <a:pt x="294" y="276"/>
                    </a:lnTo>
                    <a:lnTo>
                      <a:pt x="303" y="276"/>
                    </a:lnTo>
                    <a:lnTo>
                      <a:pt x="315" y="274"/>
                    </a:lnTo>
                    <a:lnTo>
                      <a:pt x="327" y="270"/>
                    </a:lnTo>
                    <a:lnTo>
                      <a:pt x="337" y="262"/>
                    </a:lnTo>
                    <a:lnTo>
                      <a:pt x="346" y="254"/>
                    </a:lnTo>
                    <a:lnTo>
                      <a:pt x="354" y="245"/>
                    </a:lnTo>
                    <a:lnTo>
                      <a:pt x="354" y="245"/>
                    </a:lnTo>
                    <a:lnTo>
                      <a:pt x="354" y="245"/>
                    </a:lnTo>
                    <a:lnTo>
                      <a:pt x="360" y="233"/>
                    </a:lnTo>
                    <a:lnTo>
                      <a:pt x="362" y="221"/>
                    </a:lnTo>
                    <a:lnTo>
                      <a:pt x="364" y="207"/>
                    </a:lnTo>
                    <a:lnTo>
                      <a:pt x="364" y="196"/>
                    </a:lnTo>
                    <a:lnTo>
                      <a:pt x="360" y="186"/>
                    </a:lnTo>
                    <a:lnTo>
                      <a:pt x="356" y="176"/>
                    </a:lnTo>
                    <a:lnTo>
                      <a:pt x="348" y="166"/>
                    </a:lnTo>
                    <a:lnTo>
                      <a:pt x="339" y="158"/>
                    </a:lnTo>
                    <a:lnTo>
                      <a:pt x="92" y="6"/>
                    </a:lnTo>
                    <a:lnTo>
                      <a:pt x="92" y="6"/>
                    </a:lnTo>
                    <a:lnTo>
                      <a:pt x="82" y="2"/>
                    </a:lnTo>
                    <a:lnTo>
                      <a:pt x="71" y="0"/>
                    </a:lnTo>
                    <a:lnTo>
                      <a:pt x="61" y="0"/>
                    </a:lnTo>
                    <a:lnTo>
                      <a:pt x="49" y="2"/>
                    </a:lnTo>
                    <a:lnTo>
                      <a:pt x="37" y="6"/>
                    </a:lnTo>
                    <a:lnTo>
                      <a:pt x="28" y="14"/>
                    </a:lnTo>
                    <a:lnTo>
                      <a:pt x="18" y="21"/>
                    </a:lnTo>
                    <a:lnTo>
                      <a:pt x="10" y="31"/>
                    </a:lnTo>
                    <a:lnTo>
                      <a:pt x="10" y="31"/>
                    </a:lnTo>
                    <a:lnTo>
                      <a:pt x="10" y="31"/>
                    </a:lnTo>
                    <a:lnTo>
                      <a:pt x="4" y="43"/>
                    </a:lnTo>
                    <a:lnTo>
                      <a:pt x="2" y="55"/>
                    </a:lnTo>
                    <a:lnTo>
                      <a:pt x="0" y="68"/>
                    </a:lnTo>
                    <a:lnTo>
                      <a:pt x="0" y="80"/>
                    </a:lnTo>
                    <a:lnTo>
                      <a:pt x="4" y="90"/>
                    </a:lnTo>
                    <a:lnTo>
                      <a:pt x="8" y="102"/>
                    </a:lnTo>
                    <a:lnTo>
                      <a:pt x="16" y="110"/>
                    </a:lnTo>
                    <a:lnTo>
                      <a:pt x="26" y="117"/>
                    </a:lnTo>
                    <a:lnTo>
                      <a:pt x="272" y="27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25"/>
              <p:cNvSpPr>
                <a:spLocks noEditPoints="1"/>
              </p:cNvSpPr>
              <p:nvPr/>
            </p:nvSpPr>
            <p:spPr bwMode="auto">
              <a:xfrm>
                <a:off x="2646940" y="3030837"/>
                <a:ext cx="437496" cy="799424"/>
              </a:xfrm>
              <a:custGeom>
                <a:avLst/>
                <a:gdLst/>
                <a:ahLst/>
                <a:cxnLst>
                  <a:cxn ang="0">
                    <a:pos x="657" y="910"/>
                  </a:cxn>
                  <a:cxn ang="0">
                    <a:pos x="633" y="1006"/>
                  </a:cxn>
                  <a:cxn ang="0">
                    <a:pos x="584" y="1086"/>
                  </a:cxn>
                  <a:cxn ang="0">
                    <a:pos x="514" y="1151"/>
                  </a:cxn>
                  <a:cxn ang="0">
                    <a:pos x="428" y="1192"/>
                  </a:cxn>
                  <a:cxn ang="0">
                    <a:pos x="330" y="1207"/>
                  </a:cxn>
                  <a:cxn ang="0">
                    <a:pos x="297" y="1205"/>
                  </a:cxn>
                  <a:cxn ang="0">
                    <a:pos x="201" y="1180"/>
                  </a:cxn>
                  <a:cxn ang="0">
                    <a:pos x="121" y="1131"/>
                  </a:cxn>
                  <a:cxn ang="0">
                    <a:pos x="56" y="1061"/>
                  </a:cxn>
                  <a:cxn ang="0">
                    <a:pos x="15" y="975"/>
                  </a:cxn>
                  <a:cxn ang="0">
                    <a:pos x="0" y="877"/>
                  </a:cxn>
                  <a:cxn ang="0">
                    <a:pos x="2" y="296"/>
                  </a:cxn>
                  <a:cxn ang="0">
                    <a:pos x="25" y="202"/>
                  </a:cxn>
                  <a:cxn ang="0">
                    <a:pos x="76" y="119"/>
                  </a:cxn>
                  <a:cxn ang="0">
                    <a:pos x="144" y="55"/>
                  </a:cxn>
                  <a:cxn ang="0">
                    <a:pos x="232" y="14"/>
                  </a:cxn>
                  <a:cxn ang="0">
                    <a:pos x="330" y="0"/>
                  </a:cxn>
                  <a:cxn ang="0">
                    <a:pos x="363" y="0"/>
                  </a:cxn>
                  <a:cxn ang="0">
                    <a:pos x="457" y="25"/>
                  </a:cxn>
                  <a:cxn ang="0">
                    <a:pos x="539" y="74"/>
                  </a:cxn>
                  <a:cxn ang="0">
                    <a:pos x="604" y="145"/>
                  </a:cxn>
                  <a:cxn ang="0">
                    <a:pos x="645" y="231"/>
                  </a:cxn>
                  <a:cxn ang="0">
                    <a:pos x="659" y="329"/>
                  </a:cxn>
                  <a:cxn ang="0">
                    <a:pos x="330" y="554"/>
                  </a:cxn>
                  <a:cxn ang="0">
                    <a:pos x="387" y="544"/>
                  </a:cxn>
                  <a:cxn ang="0">
                    <a:pos x="440" y="521"/>
                  </a:cxn>
                  <a:cxn ang="0">
                    <a:pos x="481" y="481"/>
                  </a:cxn>
                  <a:cxn ang="0">
                    <a:pos x="510" y="434"/>
                  </a:cxn>
                  <a:cxn ang="0">
                    <a:pos x="524" y="378"/>
                  </a:cxn>
                  <a:cxn ang="0">
                    <a:pos x="524" y="339"/>
                  </a:cxn>
                  <a:cxn ang="0">
                    <a:pos x="510" y="282"/>
                  </a:cxn>
                  <a:cxn ang="0">
                    <a:pos x="481" y="233"/>
                  </a:cxn>
                  <a:cxn ang="0">
                    <a:pos x="440" y="196"/>
                  </a:cxn>
                  <a:cxn ang="0">
                    <a:pos x="387" y="170"/>
                  </a:cxn>
                  <a:cxn ang="0">
                    <a:pos x="330" y="162"/>
                  </a:cxn>
                  <a:cxn ang="0">
                    <a:pos x="291" y="166"/>
                  </a:cxn>
                  <a:cxn ang="0">
                    <a:pos x="236" y="186"/>
                  </a:cxn>
                  <a:cxn ang="0">
                    <a:pos x="191" y="219"/>
                  </a:cxn>
                  <a:cxn ang="0">
                    <a:pos x="158" y="264"/>
                  </a:cxn>
                  <a:cxn ang="0">
                    <a:pos x="138" y="319"/>
                  </a:cxn>
                  <a:cxn ang="0">
                    <a:pos x="135" y="358"/>
                  </a:cxn>
                  <a:cxn ang="0">
                    <a:pos x="142" y="415"/>
                  </a:cxn>
                  <a:cxn ang="0">
                    <a:pos x="168" y="468"/>
                  </a:cxn>
                  <a:cxn ang="0">
                    <a:pos x="205" y="509"/>
                  </a:cxn>
                  <a:cxn ang="0">
                    <a:pos x="254" y="538"/>
                  </a:cxn>
                  <a:cxn ang="0">
                    <a:pos x="311" y="552"/>
                  </a:cxn>
                </a:cxnLst>
                <a:rect l="0" t="0" r="r" b="b"/>
                <a:pathLst>
                  <a:path w="659" h="1207">
                    <a:moveTo>
                      <a:pt x="659" y="877"/>
                    </a:moveTo>
                    <a:lnTo>
                      <a:pt x="659" y="877"/>
                    </a:lnTo>
                    <a:lnTo>
                      <a:pt x="657" y="910"/>
                    </a:lnTo>
                    <a:lnTo>
                      <a:pt x="653" y="943"/>
                    </a:lnTo>
                    <a:lnTo>
                      <a:pt x="645" y="975"/>
                    </a:lnTo>
                    <a:lnTo>
                      <a:pt x="633" y="1006"/>
                    </a:lnTo>
                    <a:lnTo>
                      <a:pt x="620" y="1033"/>
                    </a:lnTo>
                    <a:lnTo>
                      <a:pt x="604" y="1061"/>
                    </a:lnTo>
                    <a:lnTo>
                      <a:pt x="584" y="1086"/>
                    </a:lnTo>
                    <a:lnTo>
                      <a:pt x="563" y="1110"/>
                    </a:lnTo>
                    <a:lnTo>
                      <a:pt x="539" y="1131"/>
                    </a:lnTo>
                    <a:lnTo>
                      <a:pt x="514" y="1151"/>
                    </a:lnTo>
                    <a:lnTo>
                      <a:pt x="487" y="1166"/>
                    </a:lnTo>
                    <a:lnTo>
                      <a:pt x="457" y="1180"/>
                    </a:lnTo>
                    <a:lnTo>
                      <a:pt x="428" y="1192"/>
                    </a:lnTo>
                    <a:lnTo>
                      <a:pt x="397" y="1200"/>
                    </a:lnTo>
                    <a:lnTo>
                      <a:pt x="363" y="1205"/>
                    </a:lnTo>
                    <a:lnTo>
                      <a:pt x="330" y="1207"/>
                    </a:lnTo>
                    <a:lnTo>
                      <a:pt x="330" y="1207"/>
                    </a:lnTo>
                    <a:lnTo>
                      <a:pt x="330" y="1207"/>
                    </a:lnTo>
                    <a:lnTo>
                      <a:pt x="297" y="1205"/>
                    </a:lnTo>
                    <a:lnTo>
                      <a:pt x="264" y="1200"/>
                    </a:lnTo>
                    <a:lnTo>
                      <a:pt x="232" y="1192"/>
                    </a:lnTo>
                    <a:lnTo>
                      <a:pt x="201" y="1180"/>
                    </a:lnTo>
                    <a:lnTo>
                      <a:pt x="172" y="1166"/>
                    </a:lnTo>
                    <a:lnTo>
                      <a:pt x="144" y="1151"/>
                    </a:lnTo>
                    <a:lnTo>
                      <a:pt x="121" y="1131"/>
                    </a:lnTo>
                    <a:lnTo>
                      <a:pt x="97" y="1110"/>
                    </a:lnTo>
                    <a:lnTo>
                      <a:pt x="76" y="1086"/>
                    </a:lnTo>
                    <a:lnTo>
                      <a:pt x="56" y="1061"/>
                    </a:lnTo>
                    <a:lnTo>
                      <a:pt x="41" y="1033"/>
                    </a:lnTo>
                    <a:lnTo>
                      <a:pt x="25" y="1006"/>
                    </a:lnTo>
                    <a:lnTo>
                      <a:pt x="15" y="975"/>
                    </a:lnTo>
                    <a:lnTo>
                      <a:pt x="7" y="943"/>
                    </a:lnTo>
                    <a:lnTo>
                      <a:pt x="2" y="910"/>
                    </a:lnTo>
                    <a:lnTo>
                      <a:pt x="0" y="877"/>
                    </a:lnTo>
                    <a:lnTo>
                      <a:pt x="0" y="329"/>
                    </a:lnTo>
                    <a:lnTo>
                      <a:pt x="0" y="329"/>
                    </a:lnTo>
                    <a:lnTo>
                      <a:pt x="2" y="296"/>
                    </a:lnTo>
                    <a:lnTo>
                      <a:pt x="7" y="262"/>
                    </a:lnTo>
                    <a:lnTo>
                      <a:pt x="15" y="231"/>
                    </a:lnTo>
                    <a:lnTo>
                      <a:pt x="25" y="202"/>
                    </a:lnTo>
                    <a:lnTo>
                      <a:pt x="41" y="172"/>
                    </a:lnTo>
                    <a:lnTo>
                      <a:pt x="56" y="145"/>
                    </a:lnTo>
                    <a:lnTo>
                      <a:pt x="76" y="119"/>
                    </a:lnTo>
                    <a:lnTo>
                      <a:pt x="97" y="96"/>
                    </a:lnTo>
                    <a:lnTo>
                      <a:pt x="121" y="74"/>
                    </a:lnTo>
                    <a:lnTo>
                      <a:pt x="144" y="55"/>
                    </a:lnTo>
                    <a:lnTo>
                      <a:pt x="172" y="39"/>
                    </a:lnTo>
                    <a:lnTo>
                      <a:pt x="201" y="25"/>
                    </a:lnTo>
                    <a:lnTo>
                      <a:pt x="232" y="14"/>
                    </a:lnTo>
                    <a:lnTo>
                      <a:pt x="264" y="6"/>
                    </a:lnTo>
                    <a:lnTo>
                      <a:pt x="297" y="0"/>
                    </a:lnTo>
                    <a:lnTo>
                      <a:pt x="330" y="0"/>
                    </a:lnTo>
                    <a:lnTo>
                      <a:pt x="330" y="0"/>
                    </a:lnTo>
                    <a:lnTo>
                      <a:pt x="330" y="0"/>
                    </a:lnTo>
                    <a:lnTo>
                      <a:pt x="363" y="0"/>
                    </a:lnTo>
                    <a:lnTo>
                      <a:pt x="397" y="6"/>
                    </a:lnTo>
                    <a:lnTo>
                      <a:pt x="428" y="14"/>
                    </a:lnTo>
                    <a:lnTo>
                      <a:pt x="457" y="25"/>
                    </a:lnTo>
                    <a:lnTo>
                      <a:pt x="487" y="39"/>
                    </a:lnTo>
                    <a:lnTo>
                      <a:pt x="514" y="55"/>
                    </a:lnTo>
                    <a:lnTo>
                      <a:pt x="539" y="74"/>
                    </a:lnTo>
                    <a:lnTo>
                      <a:pt x="563" y="96"/>
                    </a:lnTo>
                    <a:lnTo>
                      <a:pt x="584" y="119"/>
                    </a:lnTo>
                    <a:lnTo>
                      <a:pt x="604" y="145"/>
                    </a:lnTo>
                    <a:lnTo>
                      <a:pt x="620" y="172"/>
                    </a:lnTo>
                    <a:lnTo>
                      <a:pt x="633" y="202"/>
                    </a:lnTo>
                    <a:lnTo>
                      <a:pt x="645" y="231"/>
                    </a:lnTo>
                    <a:lnTo>
                      <a:pt x="653" y="262"/>
                    </a:lnTo>
                    <a:lnTo>
                      <a:pt x="657" y="296"/>
                    </a:lnTo>
                    <a:lnTo>
                      <a:pt x="659" y="329"/>
                    </a:lnTo>
                    <a:lnTo>
                      <a:pt x="659" y="877"/>
                    </a:lnTo>
                    <a:close/>
                    <a:moveTo>
                      <a:pt x="330" y="554"/>
                    </a:moveTo>
                    <a:lnTo>
                      <a:pt x="330" y="554"/>
                    </a:lnTo>
                    <a:lnTo>
                      <a:pt x="350" y="552"/>
                    </a:lnTo>
                    <a:lnTo>
                      <a:pt x="369" y="550"/>
                    </a:lnTo>
                    <a:lnTo>
                      <a:pt x="387" y="544"/>
                    </a:lnTo>
                    <a:lnTo>
                      <a:pt x="406" y="538"/>
                    </a:lnTo>
                    <a:lnTo>
                      <a:pt x="422" y="530"/>
                    </a:lnTo>
                    <a:lnTo>
                      <a:pt x="440" y="521"/>
                    </a:lnTo>
                    <a:lnTo>
                      <a:pt x="453" y="509"/>
                    </a:lnTo>
                    <a:lnTo>
                      <a:pt x="467" y="495"/>
                    </a:lnTo>
                    <a:lnTo>
                      <a:pt x="481" y="481"/>
                    </a:lnTo>
                    <a:lnTo>
                      <a:pt x="492" y="468"/>
                    </a:lnTo>
                    <a:lnTo>
                      <a:pt x="502" y="450"/>
                    </a:lnTo>
                    <a:lnTo>
                      <a:pt x="510" y="434"/>
                    </a:lnTo>
                    <a:lnTo>
                      <a:pt x="516" y="415"/>
                    </a:lnTo>
                    <a:lnTo>
                      <a:pt x="522" y="397"/>
                    </a:lnTo>
                    <a:lnTo>
                      <a:pt x="524" y="378"/>
                    </a:lnTo>
                    <a:lnTo>
                      <a:pt x="526" y="358"/>
                    </a:lnTo>
                    <a:lnTo>
                      <a:pt x="526" y="358"/>
                    </a:lnTo>
                    <a:lnTo>
                      <a:pt x="524" y="339"/>
                    </a:lnTo>
                    <a:lnTo>
                      <a:pt x="522" y="319"/>
                    </a:lnTo>
                    <a:lnTo>
                      <a:pt x="516" y="299"/>
                    </a:lnTo>
                    <a:lnTo>
                      <a:pt x="510" y="282"/>
                    </a:lnTo>
                    <a:lnTo>
                      <a:pt x="502" y="264"/>
                    </a:lnTo>
                    <a:lnTo>
                      <a:pt x="492" y="249"/>
                    </a:lnTo>
                    <a:lnTo>
                      <a:pt x="481" y="233"/>
                    </a:lnTo>
                    <a:lnTo>
                      <a:pt x="467" y="219"/>
                    </a:lnTo>
                    <a:lnTo>
                      <a:pt x="453" y="207"/>
                    </a:lnTo>
                    <a:lnTo>
                      <a:pt x="440" y="196"/>
                    </a:lnTo>
                    <a:lnTo>
                      <a:pt x="422" y="186"/>
                    </a:lnTo>
                    <a:lnTo>
                      <a:pt x="406" y="178"/>
                    </a:lnTo>
                    <a:lnTo>
                      <a:pt x="387" y="170"/>
                    </a:lnTo>
                    <a:lnTo>
                      <a:pt x="369" y="166"/>
                    </a:lnTo>
                    <a:lnTo>
                      <a:pt x="350" y="162"/>
                    </a:lnTo>
                    <a:lnTo>
                      <a:pt x="330" y="162"/>
                    </a:lnTo>
                    <a:lnTo>
                      <a:pt x="330" y="162"/>
                    </a:lnTo>
                    <a:lnTo>
                      <a:pt x="311" y="162"/>
                    </a:lnTo>
                    <a:lnTo>
                      <a:pt x="291" y="166"/>
                    </a:lnTo>
                    <a:lnTo>
                      <a:pt x="271" y="170"/>
                    </a:lnTo>
                    <a:lnTo>
                      <a:pt x="254" y="178"/>
                    </a:lnTo>
                    <a:lnTo>
                      <a:pt x="236" y="186"/>
                    </a:lnTo>
                    <a:lnTo>
                      <a:pt x="221" y="196"/>
                    </a:lnTo>
                    <a:lnTo>
                      <a:pt x="205" y="207"/>
                    </a:lnTo>
                    <a:lnTo>
                      <a:pt x="191" y="219"/>
                    </a:lnTo>
                    <a:lnTo>
                      <a:pt x="180" y="233"/>
                    </a:lnTo>
                    <a:lnTo>
                      <a:pt x="168" y="249"/>
                    </a:lnTo>
                    <a:lnTo>
                      <a:pt x="158" y="264"/>
                    </a:lnTo>
                    <a:lnTo>
                      <a:pt x="150" y="282"/>
                    </a:lnTo>
                    <a:lnTo>
                      <a:pt x="142" y="299"/>
                    </a:lnTo>
                    <a:lnTo>
                      <a:pt x="138" y="319"/>
                    </a:lnTo>
                    <a:lnTo>
                      <a:pt x="135" y="339"/>
                    </a:lnTo>
                    <a:lnTo>
                      <a:pt x="135" y="358"/>
                    </a:lnTo>
                    <a:lnTo>
                      <a:pt x="135" y="358"/>
                    </a:lnTo>
                    <a:lnTo>
                      <a:pt x="135" y="378"/>
                    </a:lnTo>
                    <a:lnTo>
                      <a:pt x="138" y="397"/>
                    </a:lnTo>
                    <a:lnTo>
                      <a:pt x="142" y="415"/>
                    </a:lnTo>
                    <a:lnTo>
                      <a:pt x="150" y="434"/>
                    </a:lnTo>
                    <a:lnTo>
                      <a:pt x="158" y="450"/>
                    </a:lnTo>
                    <a:lnTo>
                      <a:pt x="168" y="468"/>
                    </a:lnTo>
                    <a:lnTo>
                      <a:pt x="180" y="481"/>
                    </a:lnTo>
                    <a:lnTo>
                      <a:pt x="191" y="495"/>
                    </a:lnTo>
                    <a:lnTo>
                      <a:pt x="205" y="509"/>
                    </a:lnTo>
                    <a:lnTo>
                      <a:pt x="221" y="521"/>
                    </a:lnTo>
                    <a:lnTo>
                      <a:pt x="236" y="530"/>
                    </a:lnTo>
                    <a:lnTo>
                      <a:pt x="254" y="538"/>
                    </a:lnTo>
                    <a:lnTo>
                      <a:pt x="271" y="544"/>
                    </a:lnTo>
                    <a:lnTo>
                      <a:pt x="291" y="550"/>
                    </a:lnTo>
                    <a:lnTo>
                      <a:pt x="311" y="552"/>
                    </a:lnTo>
                    <a:lnTo>
                      <a:pt x="330" y="554"/>
                    </a:lnTo>
                    <a:lnTo>
                      <a:pt x="330" y="55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23" name="TextBox 22"/>
          <p:cNvSpPr txBox="1"/>
          <p:nvPr/>
        </p:nvSpPr>
        <p:spPr>
          <a:xfrm>
            <a:off x="5664044" y="1543718"/>
            <a:ext cx="3339217" cy="387798"/>
          </a:xfrm>
          <a:prstGeom prst="rect">
            <a:avLst/>
          </a:prstGeom>
          <a:noFill/>
        </p:spPr>
        <p:txBody>
          <a:bodyPr wrap="square" lIns="0" tIns="0" rIns="0" bIns="0" rtlCol="0">
            <a:spAutoFit/>
          </a:bodyPr>
          <a:lstStyle/>
          <a:p>
            <a:pPr>
              <a:lnSpc>
                <a:spcPct val="90000"/>
              </a:lnSpc>
              <a:spcAft>
                <a:spcPts val="1200"/>
              </a:spcAft>
              <a:defRPr/>
            </a:pPr>
            <a:r>
              <a:rPr lang="en-US" sz="1400" dirty="0" smtClean="0">
                <a:latin typeface="Arial" pitchFamily="34" charset="0"/>
              </a:rPr>
              <a:t>The </a:t>
            </a:r>
            <a:r>
              <a:rPr lang="en-US" sz="1400" dirty="0">
                <a:latin typeface="Arial" pitchFamily="34" charset="0"/>
              </a:rPr>
              <a:t>opportunity to create more sustainable healthcare </a:t>
            </a:r>
            <a:r>
              <a:rPr lang="en-US" sz="1400" dirty="0" smtClean="0">
                <a:latin typeface="Arial" pitchFamily="34" charset="0"/>
              </a:rPr>
              <a:t>systems</a:t>
            </a:r>
            <a:endParaRPr lang="en-US" altLang="en-US" sz="1400" dirty="0">
              <a:latin typeface="Arial" pitchFamily="34" charset="0"/>
              <a:cs typeface="Arial" pitchFamily="34" charset="0"/>
            </a:endParaRPr>
          </a:p>
        </p:txBody>
      </p:sp>
    </p:spTree>
    <p:extLst>
      <p:ext uri="{BB962C8B-B14F-4D97-AF65-F5344CB8AC3E}">
        <p14:creationId xmlns:p14="http://schemas.microsoft.com/office/powerpoint/2010/main" val="1930355982"/>
      </p:ext>
    </p:extLst>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atson02.png"/>
          <p:cNvPicPr>
            <a:picLocks noChangeAspect="1"/>
          </p:cNvPicPr>
          <p:nvPr/>
        </p:nvPicPr>
        <p:blipFill>
          <a:blip r:embed="rId3" cstate="print"/>
          <a:stretch>
            <a:fillRect/>
          </a:stretch>
        </p:blipFill>
        <p:spPr>
          <a:xfrm>
            <a:off x="0" y="0"/>
            <a:ext cx="9144000" cy="5143500"/>
          </a:xfrm>
          <a:prstGeom prst="rect">
            <a:avLst/>
          </a:prstGeom>
        </p:spPr>
      </p:pic>
      <p:sp>
        <p:nvSpPr>
          <p:cNvPr id="4" name="TextBox 3"/>
          <p:cNvSpPr txBox="1"/>
          <p:nvPr/>
        </p:nvSpPr>
        <p:spPr>
          <a:xfrm>
            <a:off x="5686796" y="404066"/>
            <a:ext cx="3457203" cy="646331"/>
          </a:xfrm>
          <a:prstGeom prst="rect">
            <a:avLst/>
          </a:prstGeom>
          <a:noFill/>
        </p:spPr>
        <p:txBody>
          <a:bodyPr wrap="square" lIns="0" tIns="0" rIns="0" bIns="0" rtlCol="0">
            <a:spAutoFit/>
          </a:bodyPr>
          <a:lstStyle/>
          <a:p>
            <a:r>
              <a:rPr lang="en-US" sz="2100" dirty="0">
                <a:solidFill>
                  <a:srgbClr val="92D050"/>
                </a:solidFill>
                <a:latin typeface="HelvNeue Light for IBM" pitchFamily="34" charset="0"/>
                <a:cs typeface="Arial" pitchFamily="34" charset="0"/>
              </a:rPr>
              <a:t>Population health insights </a:t>
            </a:r>
            <a:r>
              <a:rPr lang="en-US" sz="2100" dirty="0" smtClean="0">
                <a:solidFill>
                  <a:srgbClr val="92D050"/>
                </a:solidFill>
                <a:latin typeface="HelvNeue Light for IBM" pitchFamily="34" charset="0"/>
                <a:cs typeface="Arial" pitchFamily="34" charset="0"/>
              </a:rPr>
              <a:t/>
            </a:r>
            <a:br>
              <a:rPr lang="en-US" sz="2100" dirty="0" smtClean="0">
                <a:solidFill>
                  <a:srgbClr val="92D050"/>
                </a:solidFill>
                <a:latin typeface="HelvNeue Light for IBM" pitchFamily="34" charset="0"/>
                <a:cs typeface="Arial" pitchFamily="34" charset="0"/>
              </a:rPr>
            </a:br>
            <a:r>
              <a:rPr lang="en-US" sz="2100" dirty="0" smtClean="0">
                <a:solidFill>
                  <a:srgbClr val="92D050"/>
                </a:solidFill>
                <a:latin typeface="HelvNeue Light for IBM" pitchFamily="34" charset="0"/>
                <a:cs typeface="Arial" pitchFamily="34" charset="0"/>
              </a:rPr>
              <a:t>and care </a:t>
            </a:r>
            <a:r>
              <a:rPr lang="en-US" sz="2100" dirty="0">
                <a:solidFill>
                  <a:srgbClr val="92D050"/>
                </a:solidFill>
                <a:latin typeface="HelvNeue Light for IBM" pitchFamily="34" charset="0"/>
                <a:cs typeface="Arial" pitchFamily="34" charset="0"/>
              </a:rPr>
              <a:t>management</a:t>
            </a:r>
          </a:p>
        </p:txBody>
      </p:sp>
      <p:sp>
        <p:nvSpPr>
          <p:cNvPr id="5" name="TextBox 4"/>
          <p:cNvSpPr txBox="1"/>
          <p:nvPr/>
        </p:nvSpPr>
        <p:spPr>
          <a:xfrm>
            <a:off x="5686796" y="2116822"/>
            <a:ext cx="3457204" cy="1640449"/>
          </a:xfrm>
          <a:prstGeom prst="rect">
            <a:avLst/>
          </a:prstGeom>
          <a:noFill/>
        </p:spPr>
        <p:txBody>
          <a:bodyPr wrap="square" lIns="0" tIns="0" rIns="0" bIns="0" rtlCol="0">
            <a:spAutoFit/>
          </a:bodyPr>
          <a:lstStyle/>
          <a:p>
            <a:pPr marL="341313" lvl="1" indent="-111125">
              <a:lnSpc>
                <a:spcPct val="90000"/>
              </a:lnSpc>
              <a:spcAft>
                <a:spcPts val="300"/>
              </a:spcAft>
              <a:buFont typeface="Arial" panose="020B0604020202020204" pitchFamily="34" charset="0"/>
              <a:buChar char="•"/>
            </a:pPr>
            <a:r>
              <a:rPr lang="en-US" sz="1100" i="1" dirty="0" smtClean="0">
                <a:latin typeface="Arial" pitchFamily="34" charset="0"/>
              </a:rPr>
              <a:t>Enterprise </a:t>
            </a:r>
            <a:r>
              <a:rPr lang="en-US" sz="1100" i="1" dirty="0">
                <a:latin typeface="Arial" pitchFamily="34" charset="0"/>
              </a:rPr>
              <a:t>health analytics – population and </a:t>
            </a:r>
            <a:r>
              <a:rPr lang="en-US" sz="1100" i="1" dirty="0" smtClean="0">
                <a:latin typeface="Arial" pitchFamily="34" charset="0"/>
              </a:rPr>
              <a:t>   care </a:t>
            </a:r>
            <a:r>
              <a:rPr lang="en-US" sz="1100" i="1" dirty="0">
                <a:latin typeface="Arial" pitchFamily="34" charset="0"/>
              </a:rPr>
              <a:t>insights</a:t>
            </a:r>
          </a:p>
          <a:p>
            <a:pPr marL="341313" lvl="1" indent="-111125">
              <a:lnSpc>
                <a:spcPct val="90000"/>
              </a:lnSpc>
              <a:spcAft>
                <a:spcPts val="300"/>
              </a:spcAft>
              <a:buFont typeface="Arial" panose="020B0604020202020204" pitchFamily="34" charset="0"/>
              <a:buChar char="•"/>
            </a:pPr>
            <a:r>
              <a:rPr lang="en-US" sz="1100" i="1" dirty="0">
                <a:latin typeface="Arial" pitchFamily="34" charset="0"/>
              </a:rPr>
              <a:t>Content Analytics (NLP)</a:t>
            </a:r>
          </a:p>
          <a:p>
            <a:pPr marL="341313" lvl="1" indent="-111125">
              <a:lnSpc>
                <a:spcPct val="90000"/>
              </a:lnSpc>
              <a:spcAft>
                <a:spcPts val="300"/>
              </a:spcAft>
              <a:buFont typeface="Arial" panose="020B0604020202020204" pitchFamily="34" charset="0"/>
              <a:buChar char="•"/>
            </a:pPr>
            <a:r>
              <a:rPr lang="en-US" sz="1100" i="1" dirty="0">
                <a:latin typeface="Arial" pitchFamily="34" charset="0"/>
              </a:rPr>
              <a:t>Population health management</a:t>
            </a:r>
          </a:p>
          <a:p>
            <a:pPr marL="341313" lvl="1" indent="-111125">
              <a:lnSpc>
                <a:spcPct val="90000"/>
              </a:lnSpc>
              <a:spcAft>
                <a:spcPts val="300"/>
              </a:spcAft>
              <a:buFont typeface="Arial" panose="020B0604020202020204" pitchFamily="34" charset="0"/>
              <a:buChar char="•"/>
            </a:pPr>
            <a:r>
              <a:rPr lang="en-US" sz="1100" i="1" dirty="0">
                <a:latin typeface="Arial" pitchFamily="34" charset="0"/>
              </a:rPr>
              <a:t>IBM Care Management</a:t>
            </a:r>
          </a:p>
          <a:p>
            <a:pPr marL="341313" lvl="1" indent="-111125">
              <a:lnSpc>
                <a:spcPct val="90000"/>
              </a:lnSpc>
              <a:spcAft>
                <a:spcPts val="300"/>
              </a:spcAft>
              <a:buFont typeface="Arial" panose="020B0604020202020204" pitchFamily="34" charset="0"/>
              <a:buChar char="•"/>
            </a:pPr>
            <a:r>
              <a:rPr lang="en-US" sz="1100" i="1" dirty="0">
                <a:latin typeface="Arial" pitchFamily="34" charset="0"/>
              </a:rPr>
              <a:t>Watson clinical solutions</a:t>
            </a:r>
          </a:p>
          <a:p>
            <a:pPr marL="341313" lvl="1" indent="-111125">
              <a:lnSpc>
                <a:spcPct val="90000"/>
              </a:lnSpc>
              <a:spcAft>
                <a:spcPts val="300"/>
              </a:spcAft>
              <a:buFont typeface="Arial" panose="020B0604020202020204" pitchFamily="34" charset="0"/>
              <a:buChar char="•"/>
            </a:pPr>
            <a:r>
              <a:rPr lang="en-US" sz="1100" i="1" dirty="0">
                <a:latin typeface="Arial" pitchFamily="34" charset="0"/>
              </a:rPr>
              <a:t>Disease surveillance</a:t>
            </a:r>
          </a:p>
          <a:p>
            <a:pPr marL="341313" lvl="1" indent="-111125">
              <a:lnSpc>
                <a:spcPct val="90000"/>
              </a:lnSpc>
              <a:spcAft>
                <a:spcPts val="300"/>
              </a:spcAft>
              <a:buFont typeface="Arial" panose="020B0604020202020204" pitchFamily="34" charset="0"/>
              <a:buChar char="•"/>
            </a:pPr>
            <a:r>
              <a:rPr lang="en-US" sz="1100" i="1" dirty="0" err="1">
                <a:latin typeface="Arial" pitchFamily="34" charset="0"/>
              </a:rPr>
              <a:t>InfoSphere</a:t>
            </a:r>
            <a:r>
              <a:rPr lang="en-US" sz="1100" i="1" dirty="0">
                <a:latin typeface="Arial" pitchFamily="34" charset="0"/>
              </a:rPr>
              <a:t> streams</a:t>
            </a:r>
          </a:p>
          <a:p>
            <a:pPr marL="341313" lvl="1" indent="-111125">
              <a:lnSpc>
                <a:spcPct val="90000"/>
              </a:lnSpc>
              <a:spcAft>
                <a:spcPts val="300"/>
              </a:spcAft>
              <a:buFont typeface="Arial" panose="020B0604020202020204" pitchFamily="34" charset="0"/>
              <a:buChar char="•"/>
            </a:pPr>
            <a:r>
              <a:rPr lang="en-US" sz="1100" i="1" dirty="0">
                <a:latin typeface="Arial" pitchFamily="34" charset="0"/>
              </a:rPr>
              <a:t>Predictive analytics</a:t>
            </a:r>
            <a:endParaRPr lang="en-US" sz="1400" dirty="0">
              <a:latin typeface="Arial" pitchFamily="34" charset="0"/>
            </a:endParaRPr>
          </a:p>
        </p:txBody>
      </p:sp>
      <p:sp>
        <p:nvSpPr>
          <p:cNvPr id="6" name="Rectangle 5"/>
          <p:cNvSpPr/>
          <p:nvPr/>
        </p:nvSpPr>
        <p:spPr>
          <a:xfrm>
            <a:off x="5686795" y="4159658"/>
            <a:ext cx="2870871" cy="6771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r>
              <a:rPr lang="en-US" sz="1100" b="1" dirty="0" smtClean="0">
                <a:solidFill>
                  <a:srgbClr val="92D050"/>
                </a:solidFill>
                <a:latin typeface="Arial" pitchFamily="34" charset="0"/>
                <a:cs typeface="Arial" pitchFamily="34" charset="0"/>
              </a:rPr>
              <a:t>References: </a:t>
            </a:r>
          </a:p>
          <a:p>
            <a:pPr marL="111125" indent="-111125"/>
            <a:r>
              <a:rPr lang="en-US" sz="1100" dirty="0">
                <a:solidFill>
                  <a:schemeClr val="tx1">
                    <a:lumMod val="85000"/>
                  </a:schemeClr>
                </a:solidFill>
                <a:latin typeface="Arial" pitchFamily="34" charset="0"/>
                <a:cs typeface="Arial" pitchFamily="34" charset="0"/>
                <a:hlinkClick r:id="rId4"/>
              </a:rPr>
              <a:t>UNC Health Care System</a:t>
            </a:r>
            <a:endParaRPr lang="en-US" sz="1100" dirty="0">
              <a:solidFill>
                <a:schemeClr val="tx1">
                  <a:lumMod val="85000"/>
                </a:schemeClr>
              </a:solidFill>
              <a:latin typeface="Arial" pitchFamily="34" charset="0"/>
              <a:cs typeface="Arial" pitchFamily="34" charset="0"/>
            </a:endParaRPr>
          </a:p>
          <a:p>
            <a:pPr marL="111125" indent="-111125"/>
            <a:r>
              <a:rPr lang="en-US" sz="1100" dirty="0">
                <a:solidFill>
                  <a:schemeClr val="tx1">
                    <a:lumMod val="85000"/>
                  </a:schemeClr>
                </a:solidFill>
                <a:latin typeface="Arial" pitchFamily="34" charset="0"/>
                <a:cs typeface="Arial" pitchFamily="34" charset="0"/>
                <a:hlinkClick r:id="rId5"/>
              </a:rPr>
              <a:t>A southern European healthcare provider</a:t>
            </a:r>
            <a:endParaRPr lang="en-US" sz="1100" dirty="0">
              <a:solidFill>
                <a:schemeClr val="tx1">
                  <a:lumMod val="85000"/>
                </a:schemeClr>
              </a:solidFill>
              <a:latin typeface="Arial" pitchFamily="34" charset="0"/>
              <a:cs typeface="Arial" pitchFamily="34" charset="0"/>
            </a:endParaRPr>
          </a:p>
          <a:p>
            <a:pPr marL="111125" indent="-111125"/>
            <a:r>
              <a:rPr lang="en-US" sz="1100" dirty="0" err="1">
                <a:solidFill>
                  <a:schemeClr val="tx1">
                    <a:lumMod val="85000"/>
                  </a:schemeClr>
                </a:solidFill>
                <a:latin typeface="Arial" pitchFamily="34" charset="0"/>
                <a:cs typeface="Arial" pitchFamily="34" charset="0"/>
                <a:hlinkClick r:id="rId6"/>
              </a:rPr>
              <a:t>Bumrungrad</a:t>
            </a:r>
            <a:r>
              <a:rPr lang="en-US" sz="1100" dirty="0">
                <a:solidFill>
                  <a:schemeClr val="tx1">
                    <a:lumMod val="85000"/>
                  </a:schemeClr>
                </a:solidFill>
                <a:latin typeface="Arial" pitchFamily="34" charset="0"/>
                <a:cs typeface="Arial" pitchFamily="34" charset="0"/>
                <a:hlinkClick r:id="rId6"/>
              </a:rPr>
              <a:t> International Hospital</a:t>
            </a:r>
            <a:endParaRPr lang="en-US" sz="1100" dirty="0">
              <a:solidFill>
                <a:schemeClr val="tx1">
                  <a:lumMod val="85000"/>
                </a:schemeClr>
              </a:solidFill>
              <a:latin typeface="Arial" pitchFamily="34" charset="0"/>
              <a:cs typeface="Arial" pitchFamily="34" charset="0"/>
            </a:endParaRPr>
          </a:p>
        </p:txBody>
      </p:sp>
      <p:grpSp>
        <p:nvGrpSpPr>
          <p:cNvPr id="19" name="Group 18"/>
          <p:cNvGrpSpPr/>
          <p:nvPr/>
        </p:nvGrpSpPr>
        <p:grpSpPr>
          <a:xfrm>
            <a:off x="5706327" y="1096794"/>
            <a:ext cx="1584115" cy="315708"/>
            <a:chOff x="766047" y="2670897"/>
            <a:chExt cx="5727477" cy="1141466"/>
          </a:xfrm>
        </p:grpSpPr>
        <p:sp>
          <p:nvSpPr>
            <p:cNvPr id="20" name="Freeform 5"/>
            <p:cNvSpPr>
              <a:spLocks noEditPoints="1"/>
            </p:cNvSpPr>
            <p:nvPr/>
          </p:nvSpPr>
          <p:spPr bwMode="auto">
            <a:xfrm>
              <a:off x="766047" y="2743535"/>
              <a:ext cx="1187814" cy="996190"/>
            </a:xfrm>
            <a:custGeom>
              <a:avLst/>
              <a:gdLst/>
              <a:ahLst/>
              <a:cxnLst>
                <a:cxn ang="0">
                  <a:pos x="1459" y="241"/>
                </a:cxn>
                <a:cxn ang="0">
                  <a:pos x="1211" y="35"/>
                </a:cxn>
                <a:cxn ang="0">
                  <a:pos x="978" y="0"/>
                </a:cxn>
                <a:cxn ang="0">
                  <a:pos x="708" y="104"/>
                </a:cxn>
                <a:cxn ang="0">
                  <a:pos x="536" y="333"/>
                </a:cxn>
                <a:cxn ang="0">
                  <a:pos x="389" y="411"/>
                </a:cxn>
                <a:cxn ang="0">
                  <a:pos x="188" y="546"/>
                </a:cxn>
                <a:cxn ang="0">
                  <a:pos x="41" y="773"/>
                </a:cxn>
                <a:cxn ang="0">
                  <a:pos x="2" y="965"/>
                </a:cxn>
                <a:cxn ang="0">
                  <a:pos x="20" y="1151"/>
                </a:cxn>
                <a:cxn ang="0">
                  <a:pos x="108" y="1345"/>
                </a:cxn>
                <a:cxn ang="0">
                  <a:pos x="254" y="1497"/>
                </a:cxn>
                <a:cxn ang="0">
                  <a:pos x="442" y="1593"/>
                </a:cxn>
                <a:cxn ang="0">
                  <a:pos x="630" y="1622"/>
                </a:cxn>
                <a:cxn ang="0">
                  <a:pos x="835" y="1587"/>
                </a:cxn>
                <a:cxn ang="0">
                  <a:pos x="1017" y="1489"/>
                </a:cxn>
                <a:cxn ang="0">
                  <a:pos x="1119" y="1483"/>
                </a:cxn>
                <a:cxn ang="0">
                  <a:pos x="1381" y="1550"/>
                </a:cxn>
                <a:cxn ang="0">
                  <a:pos x="1545" y="1525"/>
                </a:cxn>
                <a:cxn ang="0">
                  <a:pos x="1711" y="1440"/>
                </a:cxn>
                <a:cxn ang="0">
                  <a:pos x="1840" y="1305"/>
                </a:cxn>
                <a:cxn ang="0">
                  <a:pos x="1917" y="1135"/>
                </a:cxn>
                <a:cxn ang="0">
                  <a:pos x="1932" y="949"/>
                </a:cxn>
                <a:cxn ang="0">
                  <a:pos x="1823" y="664"/>
                </a:cxn>
                <a:cxn ang="0">
                  <a:pos x="1580" y="480"/>
                </a:cxn>
                <a:cxn ang="0">
                  <a:pos x="1234" y="1366"/>
                </a:cxn>
                <a:cxn ang="0">
                  <a:pos x="1068" y="1243"/>
                </a:cxn>
                <a:cxn ang="0">
                  <a:pos x="1060" y="1098"/>
                </a:cxn>
                <a:cxn ang="0">
                  <a:pos x="1031" y="1000"/>
                </a:cxn>
                <a:cxn ang="0">
                  <a:pos x="939" y="932"/>
                </a:cxn>
                <a:cxn ang="0">
                  <a:pos x="833" y="932"/>
                </a:cxn>
                <a:cxn ang="0">
                  <a:pos x="741" y="1000"/>
                </a:cxn>
                <a:cxn ang="0">
                  <a:pos x="710" y="1098"/>
                </a:cxn>
                <a:cxn ang="0">
                  <a:pos x="751" y="1210"/>
                </a:cxn>
                <a:cxn ang="0">
                  <a:pos x="851" y="1270"/>
                </a:cxn>
                <a:cxn ang="0">
                  <a:pos x="947" y="1343"/>
                </a:cxn>
                <a:cxn ang="0">
                  <a:pos x="718" y="1458"/>
                </a:cxn>
                <a:cxn ang="0">
                  <a:pos x="534" y="1456"/>
                </a:cxn>
                <a:cxn ang="0">
                  <a:pos x="295" y="1327"/>
                </a:cxn>
                <a:cxn ang="0">
                  <a:pos x="166" y="1088"/>
                </a:cxn>
                <a:cxn ang="0">
                  <a:pos x="164" y="902"/>
                </a:cxn>
                <a:cxn ang="0">
                  <a:pos x="313" y="642"/>
                </a:cxn>
                <a:cxn ang="0">
                  <a:pos x="593" y="521"/>
                </a:cxn>
                <a:cxn ang="0">
                  <a:pos x="780" y="540"/>
                </a:cxn>
                <a:cxn ang="0">
                  <a:pos x="929" y="640"/>
                </a:cxn>
                <a:cxn ang="0">
                  <a:pos x="978" y="746"/>
                </a:cxn>
                <a:cxn ang="0">
                  <a:pos x="1084" y="799"/>
                </a:cxn>
                <a:cxn ang="0">
                  <a:pos x="1197" y="771"/>
                </a:cxn>
                <a:cxn ang="0">
                  <a:pos x="1265" y="691"/>
                </a:cxn>
                <a:cxn ang="0">
                  <a:pos x="1271" y="575"/>
                </a:cxn>
                <a:cxn ang="0">
                  <a:pos x="1218" y="491"/>
                </a:cxn>
                <a:cxn ang="0">
                  <a:pos x="1099" y="448"/>
                </a:cxn>
                <a:cxn ang="0">
                  <a:pos x="951" y="437"/>
                </a:cxn>
                <a:cxn ang="0">
                  <a:pos x="694" y="366"/>
                </a:cxn>
                <a:cxn ang="0">
                  <a:pos x="804" y="227"/>
                </a:cxn>
                <a:cxn ang="0">
                  <a:pos x="968" y="159"/>
                </a:cxn>
                <a:cxn ang="0">
                  <a:pos x="1162" y="184"/>
                </a:cxn>
                <a:cxn ang="0">
                  <a:pos x="1340" y="347"/>
                </a:cxn>
                <a:cxn ang="0">
                  <a:pos x="1449" y="603"/>
                </a:cxn>
                <a:cxn ang="0">
                  <a:pos x="1637" y="691"/>
                </a:cxn>
                <a:cxn ang="0">
                  <a:pos x="1764" y="891"/>
                </a:cxn>
                <a:cxn ang="0">
                  <a:pos x="1760" y="1114"/>
                </a:cxn>
                <a:cxn ang="0">
                  <a:pos x="1602" y="1327"/>
                </a:cxn>
              </a:cxnLst>
              <a:rect l="0" t="0" r="r" b="b"/>
              <a:pathLst>
                <a:path w="1934" h="1622">
                  <a:moveTo>
                    <a:pt x="1537" y="464"/>
                  </a:moveTo>
                  <a:lnTo>
                    <a:pt x="1537" y="464"/>
                  </a:lnTo>
                  <a:lnTo>
                    <a:pt x="1529" y="417"/>
                  </a:lnTo>
                  <a:lnTo>
                    <a:pt x="1520" y="370"/>
                  </a:lnTo>
                  <a:lnTo>
                    <a:pt x="1502" y="325"/>
                  </a:lnTo>
                  <a:lnTo>
                    <a:pt x="1483" y="282"/>
                  </a:lnTo>
                  <a:lnTo>
                    <a:pt x="1459" y="241"/>
                  </a:lnTo>
                  <a:lnTo>
                    <a:pt x="1434" y="202"/>
                  </a:lnTo>
                  <a:lnTo>
                    <a:pt x="1402" y="167"/>
                  </a:lnTo>
                  <a:lnTo>
                    <a:pt x="1369" y="133"/>
                  </a:lnTo>
                  <a:lnTo>
                    <a:pt x="1334" y="104"/>
                  </a:lnTo>
                  <a:lnTo>
                    <a:pt x="1295" y="78"/>
                  </a:lnTo>
                  <a:lnTo>
                    <a:pt x="1254" y="55"/>
                  </a:lnTo>
                  <a:lnTo>
                    <a:pt x="1211" y="35"/>
                  </a:lnTo>
                  <a:lnTo>
                    <a:pt x="1166" y="20"/>
                  </a:lnTo>
                  <a:lnTo>
                    <a:pt x="1119" y="8"/>
                  </a:lnTo>
                  <a:lnTo>
                    <a:pt x="1072" y="2"/>
                  </a:lnTo>
                  <a:lnTo>
                    <a:pt x="1046" y="0"/>
                  </a:lnTo>
                  <a:lnTo>
                    <a:pt x="1021" y="0"/>
                  </a:lnTo>
                  <a:lnTo>
                    <a:pt x="1021" y="0"/>
                  </a:lnTo>
                  <a:lnTo>
                    <a:pt x="978" y="0"/>
                  </a:lnTo>
                  <a:lnTo>
                    <a:pt x="935" y="6"/>
                  </a:lnTo>
                  <a:lnTo>
                    <a:pt x="894" y="16"/>
                  </a:lnTo>
                  <a:lnTo>
                    <a:pt x="855" y="28"/>
                  </a:lnTo>
                  <a:lnTo>
                    <a:pt x="816" y="41"/>
                  </a:lnTo>
                  <a:lnTo>
                    <a:pt x="778" y="59"/>
                  </a:lnTo>
                  <a:lnTo>
                    <a:pt x="743" y="80"/>
                  </a:lnTo>
                  <a:lnTo>
                    <a:pt x="708" y="104"/>
                  </a:lnTo>
                  <a:lnTo>
                    <a:pt x="677" y="129"/>
                  </a:lnTo>
                  <a:lnTo>
                    <a:pt x="647" y="159"/>
                  </a:lnTo>
                  <a:lnTo>
                    <a:pt x="620" y="188"/>
                  </a:lnTo>
                  <a:lnTo>
                    <a:pt x="595" y="221"/>
                  </a:lnTo>
                  <a:lnTo>
                    <a:pt x="573" y="257"/>
                  </a:lnTo>
                  <a:lnTo>
                    <a:pt x="554" y="294"/>
                  </a:lnTo>
                  <a:lnTo>
                    <a:pt x="536" y="333"/>
                  </a:lnTo>
                  <a:lnTo>
                    <a:pt x="524" y="372"/>
                  </a:lnTo>
                  <a:lnTo>
                    <a:pt x="524" y="372"/>
                  </a:lnTo>
                  <a:lnTo>
                    <a:pt x="495" y="378"/>
                  </a:lnTo>
                  <a:lnTo>
                    <a:pt x="467" y="384"/>
                  </a:lnTo>
                  <a:lnTo>
                    <a:pt x="442" y="392"/>
                  </a:lnTo>
                  <a:lnTo>
                    <a:pt x="415" y="401"/>
                  </a:lnTo>
                  <a:lnTo>
                    <a:pt x="389" y="411"/>
                  </a:lnTo>
                  <a:lnTo>
                    <a:pt x="364" y="423"/>
                  </a:lnTo>
                  <a:lnTo>
                    <a:pt x="340" y="435"/>
                  </a:lnTo>
                  <a:lnTo>
                    <a:pt x="317" y="448"/>
                  </a:lnTo>
                  <a:lnTo>
                    <a:pt x="293" y="462"/>
                  </a:lnTo>
                  <a:lnTo>
                    <a:pt x="270" y="478"/>
                  </a:lnTo>
                  <a:lnTo>
                    <a:pt x="227" y="511"/>
                  </a:lnTo>
                  <a:lnTo>
                    <a:pt x="188" y="546"/>
                  </a:lnTo>
                  <a:lnTo>
                    <a:pt x="151" y="587"/>
                  </a:lnTo>
                  <a:lnTo>
                    <a:pt x="117" y="628"/>
                  </a:lnTo>
                  <a:lnTo>
                    <a:pt x="88" y="675"/>
                  </a:lnTo>
                  <a:lnTo>
                    <a:pt x="74" y="699"/>
                  </a:lnTo>
                  <a:lnTo>
                    <a:pt x="63" y="722"/>
                  </a:lnTo>
                  <a:lnTo>
                    <a:pt x="51" y="748"/>
                  </a:lnTo>
                  <a:lnTo>
                    <a:pt x="41" y="773"/>
                  </a:lnTo>
                  <a:lnTo>
                    <a:pt x="31" y="799"/>
                  </a:lnTo>
                  <a:lnTo>
                    <a:pt x="23" y="826"/>
                  </a:lnTo>
                  <a:lnTo>
                    <a:pt x="16" y="853"/>
                  </a:lnTo>
                  <a:lnTo>
                    <a:pt x="12" y="881"/>
                  </a:lnTo>
                  <a:lnTo>
                    <a:pt x="6" y="908"/>
                  </a:lnTo>
                  <a:lnTo>
                    <a:pt x="4" y="936"/>
                  </a:lnTo>
                  <a:lnTo>
                    <a:pt x="2" y="965"/>
                  </a:lnTo>
                  <a:lnTo>
                    <a:pt x="0" y="992"/>
                  </a:lnTo>
                  <a:lnTo>
                    <a:pt x="0" y="992"/>
                  </a:lnTo>
                  <a:lnTo>
                    <a:pt x="2" y="1026"/>
                  </a:lnTo>
                  <a:lnTo>
                    <a:pt x="4" y="1057"/>
                  </a:lnTo>
                  <a:lnTo>
                    <a:pt x="8" y="1088"/>
                  </a:lnTo>
                  <a:lnTo>
                    <a:pt x="14" y="1119"/>
                  </a:lnTo>
                  <a:lnTo>
                    <a:pt x="20" y="1151"/>
                  </a:lnTo>
                  <a:lnTo>
                    <a:pt x="29" y="1180"/>
                  </a:lnTo>
                  <a:lnTo>
                    <a:pt x="39" y="1210"/>
                  </a:lnTo>
                  <a:lnTo>
                    <a:pt x="51" y="1237"/>
                  </a:lnTo>
                  <a:lnTo>
                    <a:pt x="63" y="1266"/>
                  </a:lnTo>
                  <a:lnTo>
                    <a:pt x="76" y="1292"/>
                  </a:lnTo>
                  <a:lnTo>
                    <a:pt x="92" y="1319"/>
                  </a:lnTo>
                  <a:lnTo>
                    <a:pt x="108" y="1345"/>
                  </a:lnTo>
                  <a:lnTo>
                    <a:pt x="125" y="1370"/>
                  </a:lnTo>
                  <a:lnTo>
                    <a:pt x="145" y="1393"/>
                  </a:lnTo>
                  <a:lnTo>
                    <a:pt x="164" y="1415"/>
                  </a:lnTo>
                  <a:lnTo>
                    <a:pt x="186" y="1438"/>
                  </a:lnTo>
                  <a:lnTo>
                    <a:pt x="207" y="1458"/>
                  </a:lnTo>
                  <a:lnTo>
                    <a:pt x="229" y="1478"/>
                  </a:lnTo>
                  <a:lnTo>
                    <a:pt x="254" y="1497"/>
                  </a:lnTo>
                  <a:lnTo>
                    <a:pt x="278" y="1515"/>
                  </a:lnTo>
                  <a:lnTo>
                    <a:pt x="303" y="1530"/>
                  </a:lnTo>
                  <a:lnTo>
                    <a:pt x="331" y="1546"/>
                  </a:lnTo>
                  <a:lnTo>
                    <a:pt x="358" y="1560"/>
                  </a:lnTo>
                  <a:lnTo>
                    <a:pt x="385" y="1573"/>
                  </a:lnTo>
                  <a:lnTo>
                    <a:pt x="413" y="1583"/>
                  </a:lnTo>
                  <a:lnTo>
                    <a:pt x="442" y="1593"/>
                  </a:lnTo>
                  <a:lnTo>
                    <a:pt x="473" y="1603"/>
                  </a:lnTo>
                  <a:lnTo>
                    <a:pt x="503" y="1609"/>
                  </a:lnTo>
                  <a:lnTo>
                    <a:pt x="534" y="1615"/>
                  </a:lnTo>
                  <a:lnTo>
                    <a:pt x="565" y="1618"/>
                  </a:lnTo>
                  <a:lnTo>
                    <a:pt x="597" y="1620"/>
                  </a:lnTo>
                  <a:lnTo>
                    <a:pt x="630" y="1622"/>
                  </a:lnTo>
                  <a:lnTo>
                    <a:pt x="630" y="1622"/>
                  </a:lnTo>
                  <a:lnTo>
                    <a:pt x="659" y="1620"/>
                  </a:lnTo>
                  <a:lnTo>
                    <a:pt x="690" y="1618"/>
                  </a:lnTo>
                  <a:lnTo>
                    <a:pt x="720" y="1617"/>
                  </a:lnTo>
                  <a:lnTo>
                    <a:pt x="749" y="1611"/>
                  </a:lnTo>
                  <a:lnTo>
                    <a:pt x="778" y="1605"/>
                  </a:lnTo>
                  <a:lnTo>
                    <a:pt x="808" y="1597"/>
                  </a:lnTo>
                  <a:lnTo>
                    <a:pt x="835" y="1587"/>
                  </a:lnTo>
                  <a:lnTo>
                    <a:pt x="863" y="1577"/>
                  </a:lnTo>
                  <a:lnTo>
                    <a:pt x="890" y="1566"/>
                  </a:lnTo>
                  <a:lnTo>
                    <a:pt x="917" y="1554"/>
                  </a:lnTo>
                  <a:lnTo>
                    <a:pt x="943" y="1538"/>
                  </a:lnTo>
                  <a:lnTo>
                    <a:pt x="968" y="1523"/>
                  </a:lnTo>
                  <a:lnTo>
                    <a:pt x="992" y="1507"/>
                  </a:lnTo>
                  <a:lnTo>
                    <a:pt x="1017" y="1489"/>
                  </a:lnTo>
                  <a:lnTo>
                    <a:pt x="1039" y="1470"/>
                  </a:lnTo>
                  <a:lnTo>
                    <a:pt x="1062" y="1450"/>
                  </a:lnTo>
                  <a:lnTo>
                    <a:pt x="1062" y="1450"/>
                  </a:lnTo>
                  <a:lnTo>
                    <a:pt x="1084" y="1464"/>
                  </a:lnTo>
                  <a:lnTo>
                    <a:pt x="1084" y="1464"/>
                  </a:lnTo>
                  <a:lnTo>
                    <a:pt x="1084" y="1464"/>
                  </a:lnTo>
                  <a:lnTo>
                    <a:pt x="1119" y="1483"/>
                  </a:lnTo>
                  <a:lnTo>
                    <a:pt x="1152" y="1501"/>
                  </a:lnTo>
                  <a:lnTo>
                    <a:pt x="1189" y="1515"/>
                  </a:lnTo>
                  <a:lnTo>
                    <a:pt x="1226" y="1528"/>
                  </a:lnTo>
                  <a:lnTo>
                    <a:pt x="1263" y="1538"/>
                  </a:lnTo>
                  <a:lnTo>
                    <a:pt x="1303" y="1544"/>
                  </a:lnTo>
                  <a:lnTo>
                    <a:pt x="1342" y="1548"/>
                  </a:lnTo>
                  <a:lnTo>
                    <a:pt x="1381" y="1550"/>
                  </a:lnTo>
                  <a:lnTo>
                    <a:pt x="1381" y="1550"/>
                  </a:lnTo>
                  <a:lnTo>
                    <a:pt x="1408" y="1550"/>
                  </a:lnTo>
                  <a:lnTo>
                    <a:pt x="1438" y="1548"/>
                  </a:lnTo>
                  <a:lnTo>
                    <a:pt x="1465" y="1544"/>
                  </a:lnTo>
                  <a:lnTo>
                    <a:pt x="1492" y="1538"/>
                  </a:lnTo>
                  <a:lnTo>
                    <a:pt x="1518" y="1532"/>
                  </a:lnTo>
                  <a:lnTo>
                    <a:pt x="1545" y="1525"/>
                  </a:lnTo>
                  <a:lnTo>
                    <a:pt x="1571" y="1517"/>
                  </a:lnTo>
                  <a:lnTo>
                    <a:pt x="1596" y="1507"/>
                  </a:lnTo>
                  <a:lnTo>
                    <a:pt x="1619" y="1495"/>
                  </a:lnTo>
                  <a:lnTo>
                    <a:pt x="1645" y="1483"/>
                  </a:lnTo>
                  <a:lnTo>
                    <a:pt x="1668" y="1470"/>
                  </a:lnTo>
                  <a:lnTo>
                    <a:pt x="1690" y="1456"/>
                  </a:lnTo>
                  <a:lnTo>
                    <a:pt x="1711" y="1440"/>
                  </a:lnTo>
                  <a:lnTo>
                    <a:pt x="1733" y="1423"/>
                  </a:lnTo>
                  <a:lnTo>
                    <a:pt x="1752" y="1407"/>
                  </a:lnTo>
                  <a:lnTo>
                    <a:pt x="1772" y="1388"/>
                  </a:lnTo>
                  <a:lnTo>
                    <a:pt x="1790" y="1368"/>
                  </a:lnTo>
                  <a:lnTo>
                    <a:pt x="1807" y="1348"/>
                  </a:lnTo>
                  <a:lnTo>
                    <a:pt x="1825" y="1327"/>
                  </a:lnTo>
                  <a:lnTo>
                    <a:pt x="1840" y="1305"/>
                  </a:lnTo>
                  <a:lnTo>
                    <a:pt x="1854" y="1284"/>
                  </a:lnTo>
                  <a:lnTo>
                    <a:pt x="1868" y="1260"/>
                  </a:lnTo>
                  <a:lnTo>
                    <a:pt x="1880" y="1237"/>
                  </a:lnTo>
                  <a:lnTo>
                    <a:pt x="1891" y="1211"/>
                  </a:lnTo>
                  <a:lnTo>
                    <a:pt x="1901" y="1186"/>
                  </a:lnTo>
                  <a:lnTo>
                    <a:pt x="1909" y="1161"/>
                  </a:lnTo>
                  <a:lnTo>
                    <a:pt x="1917" y="1135"/>
                  </a:lnTo>
                  <a:lnTo>
                    <a:pt x="1923" y="1108"/>
                  </a:lnTo>
                  <a:lnTo>
                    <a:pt x="1928" y="1080"/>
                  </a:lnTo>
                  <a:lnTo>
                    <a:pt x="1932" y="1053"/>
                  </a:lnTo>
                  <a:lnTo>
                    <a:pt x="1934" y="1026"/>
                  </a:lnTo>
                  <a:lnTo>
                    <a:pt x="1934" y="996"/>
                  </a:lnTo>
                  <a:lnTo>
                    <a:pt x="1934" y="996"/>
                  </a:lnTo>
                  <a:lnTo>
                    <a:pt x="1932" y="949"/>
                  </a:lnTo>
                  <a:lnTo>
                    <a:pt x="1927" y="904"/>
                  </a:lnTo>
                  <a:lnTo>
                    <a:pt x="1919" y="861"/>
                  </a:lnTo>
                  <a:lnTo>
                    <a:pt x="1905" y="818"/>
                  </a:lnTo>
                  <a:lnTo>
                    <a:pt x="1889" y="777"/>
                  </a:lnTo>
                  <a:lnTo>
                    <a:pt x="1870" y="736"/>
                  </a:lnTo>
                  <a:lnTo>
                    <a:pt x="1848" y="699"/>
                  </a:lnTo>
                  <a:lnTo>
                    <a:pt x="1823" y="664"/>
                  </a:lnTo>
                  <a:lnTo>
                    <a:pt x="1795" y="628"/>
                  </a:lnTo>
                  <a:lnTo>
                    <a:pt x="1766" y="597"/>
                  </a:lnTo>
                  <a:lnTo>
                    <a:pt x="1733" y="568"/>
                  </a:lnTo>
                  <a:lnTo>
                    <a:pt x="1698" y="542"/>
                  </a:lnTo>
                  <a:lnTo>
                    <a:pt x="1661" y="517"/>
                  </a:lnTo>
                  <a:lnTo>
                    <a:pt x="1621" y="497"/>
                  </a:lnTo>
                  <a:lnTo>
                    <a:pt x="1580" y="480"/>
                  </a:lnTo>
                  <a:lnTo>
                    <a:pt x="1537" y="464"/>
                  </a:lnTo>
                  <a:close/>
                  <a:moveTo>
                    <a:pt x="1381" y="1395"/>
                  </a:moveTo>
                  <a:lnTo>
                    <a:pt x="1381" y="1395"/>
                  </a:lnTo>
                  <a:lnTo>
                    <a:pt x="1342" y="1393"/>
                  </a:lnTo>
                  <a:lnTo>
                    <a:pt x="1307" y="1388"/>
                  </a:lnTo>
                  <a:lnTo>
                    <a:pt x="1269" y="1378"/>
                  </a:lnTo>
                  <a:lnTo>
                    <a:pt x="1234" y="1366"/>
                  </a:lnTo>
                  <a:lnTo>
                    <a:pt x="1201" y="1352"/>
                  </a:lnTo>
                  <a:lnTo>
                    <a:pt x="1168" y="1333"/>
                  </a:lnTo>
                  <a:lnTo>
                    <a:pt x="1136" y="1311"/>
                  </a:lnTo>
                  <a:lnTo>
                    <a:pt x="1109" y="1288"/>
                  </a:lnTo>
                  <a:lnTo>
                    <a:pt x="1109" y="1288"/>
                  </a:lnTo>
                  <a:lnTo>
                    <a:pt x="1087" y="1266"/>
                  </a:lnTo>
                  <a:lnTo>
                    <a:pt x="1068" y="1243"/>
                  </a:lnTo>
                  <a:lnTo>
                    <a:pt x="1048" y="1221"/>
                  </a:lnTo>
                  <a:lnTo>
                    <a:pt x="1031" y="1196"/>
                  </a:lnTo>
                  <a:lnTo>
                    <a:pt x="1031" y="1196"/>
                  </a:lnTo>
                  <a:lnTo>
                    <a:pt x="1044" y="1174"/>
                  </a:lnTo>
                  <a:lnTo>
                    <a:pt x="1052" y="1151"/>
                  </a:lnTo>
                  <a:lnTo>
                    <a:pt x="1058" y="1125"/>
                  </a:lnTo>
                  <a:lnTo>
                    <a:pt x="1060" y="1098"/>
                  </a:lnTo>
                  <a:lnTo>
                    <a:pt x="1060" y="1098"/>
                  </a:lnTo>
                  <a:lnTo>
                    <a:pt x="1060" y="1080"/>
                  </a:lnTo>
                  <a:lnTo>
                    <a:pt x="1058" y="1063"/>
                  </a:lnTo>
                  <a:lnTo>
                    <a:pt x="1052" y="1045"/>
                  </a:lnTo>
                  <a:lnTo>
                    <a:pt x="1046" y="1029"/>
                  </a:lnTo>
                  <a:lnTo>
                    <a:pt x="1041" y="1014"/>
                  </a:lnTo>
                  <a:lnTo>
                    <a:pt x="1031" y="1000"/>
                  </a:lnTo>
                  <a:lnTo>
                    <a:pt x="1021" y="986"/>
                  </a:lnTo>
                  <a:lnTo>
                    <a:pt x="1009" y="975"/>
                  </a:lnTo>
                  <a:lnTo>
                    <a:pt x="997" y="963"/>
                  </a:lnTo>
                  <a:lnTo>
                    <a:pt x="984" y="953"/>
                  </a:lnTo>
                  <a:lnTo>
                    <a:pt x="970" y="943"/>
                  </a:lnTo>
                  <a:lnTo>
                    <a:pt x="954" y="938"/>
                  </a:lnTo>
                  <a:lnTo>
                    <a:pt x="939" y="932"/>
                  </a:lnTo>
                  <a:lnTo>
                    <a:pt x="921" y="926"/>
                  </a:lnTo>
                  <a:lnTo>
                    <a:pt x="904" y="924"/>
                  </a:lnTo>
                  <a:lnTo>
                    <a:pt x="886" y="924"/>
                  </a:lnTo>
                  <a:lnTo>
                    <a:pt x="886" y="924"/>
                  </a:lnTo>
                  <a:lnTo>
                    <a:pt x="868" y="924"/>
                  </a:lnTo>
                  <a:lnTo>
                    <a:pt x="851" y="926"/>
                  </a:lnTo>
                  <a:lnTo>
                    <a:pt x="833" y="932"/>
                  </a:lnTo>
                  <a:lnTo>
                    <a:pt x="818" y="938"/>
                  </a:lnTo>
                  <a:lnTo>
                    <a:pt x="802" y="943"/>
                  </a:lnTo>
                  <a:lnTo>
                    <a:pt x="788" y="953"/>
                  </a:lnTo>
                  <a:lnTo>
                    <a:pt x="775" y="963"/>
                  </a:lnTo>
                  <a:lnTo>
                    <a:pt x="763" y="975"/>
                  </a:lnTo>
                  <a:lnTo>
                    <a:pt x="751" y="986"/>
                  </a:lnTo>
                  <a:lnTo>
                    <a:pt x="741" y="1000"/>
                  </a:lnTo>
                  <a:lnTo>
                    <a:pt x="731" y="1014"/>
                  </a:lnTo>
                  <a:lnTo>
                    <a:pt x="724" y="1029"/>
                  </a:lnTo>
                  <a:lnTo>
                    <a:pt x="718" y="1045"/>
                  </a:lnTo>
                  <a:lnTo>
                    <a:pt x="714" y="1063"/>
                  </a:lnTo>
                  <a:lnTo>
                    <a:pt x="712" y="1080"/>
                  </a:lnTo>
                  <a:lnTo>
                    <a:pt x="710" y="1098"/>
                  </a:lnTo>
                  <a:lnTo>
                    <a:pt x="710" y="1098"/>
                  </a:lnTo>
                  <a:lnTo>
                    <a:pt x="712" y="1116"/>
                  </a:lnTo>
                  <a:lnTo>
                    <a:pt x="714" y="1133"/>
                  </a:lnTo>
                  <a:lnTo>
                    <a:pt x="718" y="1151"/>
                  </a:lnTo>
                  <a:lnTo>
                    <a:pt x="724" y="1166"/>
                  </a:lnTo>
                  <a:lnTo>
                    <a:pt x="731" y="1182"/>
                  </a:lnTo>
                  <a:lnTo>
                    <a:pt x="741" y="1196"/>
                  </a:lnTo>
                  <a:lnTo>
                    <a:pt x="751" y="1210"/>
                  </a:lnTo>
                  <a:lnTo>
                    <a:pt x="763" y="1223"/>
                  </a:lnTo>
                  <a:lnTo>
                    <a:pt x="775" y="1233"/>
                  </a:lnTo>
                  <a:lnTo>
                    <a:pt x="788" y="1243"/>
                  </a:lnTo>
                  <a:lnTo>
                    <a:pt x="802" y="1253"/>
                  </a:lnTo>
                  <a:lnTo>
                    <a:pt x="818" y="1260"/>
                  </a:lnTo>
                  <a:lnTo>
                    <a:pt x="833" y="1266"/>
                  </a:lnTo>
                  <a:lnTo>
                    <a:pt x="851" y="1270"/>
                  </a:lnTo>
                  <a:lnTo>
                    <a:pt x="868" y="1272"/>
                  </a:lnTo>
                  <a:lnTo>
                    <a:pt x="886" y="1274"/>
                  </a:lnTo>
                  <a:lnTo>
                    <a:pt x="886" y="1274"/>
                  </a:lnTo>
                  <a:lnTo>
                    <a:pt x="894" y="1272"/>
                  </a:lnTo>
                  <a:lnTo>
                    <a:pt x="894" y="1272"/>
                  </a:lnTo>
                  <a:lnTo>
                    <a:pt x="919" y="1307"/>
                  </a:lnTo>
                  <a:lnTo>
                    <a:pt x="947" y="1343"/>
                  </a:lnTo>
                  <a:lnTo>
                    <a:pt x="947" y="1343"/>
                  </a:lnTo>
                  <a:lnTo>
                    <a:pt x="913" y="1370"/>
                  </a:lnTo>
                  <a:lnTo>
                    <a:pt x="878" y="1395"/>
                  </a:lnTo>
                  <a:lnTo>
                    <a:pt x="839" y="1417"/>
                  </a:lnTo>
                  <a:lnTo>
                    <a:pt x="800" y="1435"/>
                  </a:lnTo>
                  <a:lnTo>
                    <a:pt x="759" y="1448"/>
                  </a:lnTo>
                  <a:lnTo>
                    <a:pt x="718" y="1458"/>
                  </a:lnTo>
                  <a:lnTo>
                    <a:pt x="673" y="1464"/>
                  </a:lnTo>
                  <a:lnTo>
                    <a:pt x="630" y="1466"/>
                  </a:lnTo>
                  <a:lnTo>
                    <a:pt x="630" y="1466"/>
                  </a:lnTo>
                  <a:lnTo>
                    <a:pt x="604" y="1466"/>
                  </a:lnTo>
                  <a:lnTo>
                    <a:pt x="581" y="1464"/>
                  </a:lnTo>
                  <a:lnTo>
                    <a:pt x="557" y="1460"/>
                  </a:lnTo>
                  <a:lnTo>
                    <a:pt x="534" y="1456"/>
                  </a:lnTo>
                  <a:lnTo>
                    <a:pt x="512" y="1452"/>
                  </a:lnTo>
                  <a:lnTo>
                    <a:pt x="489" y="1444"/>
                  </a:lnTo>
                  <a:lnTo>
                    <a:pt x="446" y="1429"/>
                  </a:lnTo>
                  <a:lnTo>
                    <a:pt x="405" y="1409"/>
                  </a:lnTo>
                  <a:lnTo>
                    <a:pt x="366" y="1386"/>
                  </a:lnTo>
                  <a:lnTo>
                    <a:pt x="329" y="1358"/>
                  </a:lnTo>
                  <a:lnTo>
                    <a:pt x="295" y="1327"/>
                  </a:lnTo>
                  <a:lnTo>
                    <a:pt x="264" y="1294"/>
                  </a:lnTo>
                  <a:lnTo>
                    <a:pt x="237" y="1256"/>
                  </a:lnTo>
                  <a:lnTo>
                    <a:pt x="213" y="1217"/>
                  </a:lnTo>
                  <a:lnTo>
                    <a:pt x="194" y="1176"/>
                  </a:lnTo>
                  <a:lnTo>
                    <a:pt x="178" y="1133"/>
                  </a:lnTo>
                  <a:lnTo>
                    <a:pt x="172" y="1112"/>
                  </a:lnTo>
                  <a:lnTo>
                    <a:pt x="166" y="1088"/>
                  </a:lnTo>
                  <a:lnTo>
                    <a:pt x="162" y="1065"/>
                  </a:lnTo>
                  <a:lnTo>
                    <a:pt x="158" y="1041"/>
                  </a:lnTo>
                  <a:lnTo>
                    <a:pt x="156" y="1018"/>
                  </a:lnTo>
                  <a:lnTo>
                    <a:pt x="156" y="992"/>
                  </a:lnTo>
                  <a:lnTo>
                    <a:pt x="156" y="992"/>
                  </a:lnTo>
                  <a:lnTo>
                    <a:pt x="158" y="947"/>
                  </a:lnTo>
                  <a:lnTo>
                    <a:pt x="164" y="902"/>
                  </a:lnTo>
                  <a:lnTo>
                    <a:pt x="176" y="859"/>
                  </a:lnTo>
                  <a:lnTo>
                    <a:pt x="190" y="818"/>
                  </a:lnTo>
                  <a:lnTo>
                    <a:pt x="209" y="779"/>
                  </a:lnTo>
                  <a:lnTo>
                    <a:pt x="231" y="740"/>
                  </a:lnTo>
                  <a:lnTo>
                    <a:pt x="254" y="705"/>
                  </a:lnTo>
                  <a:lnTo>
                    <a:pt x="284" y="671"/>
                  </a:lnTo>
                  <a:lnTo>
                    <a:pt x="313" y="642"/>
                  </a:lnTo>
                  <a:lnTo>
                    <a:pt x="348" y="613"/>
                  </a:lnTo>
                  <a:lnTo>
                    <a:pt x="383" y="589"/>
                  </a:lnTo>
                  <a:lnTo>
                    <a:pt x="422" y="568"/>
                  </a:lnTo>
                  <a:lnTo>
                    <a:pt x="462" y="550"/>
                  </a:lnTo>
                  <a:lnTo>
                    <a:pt x="505" y="536"/>
                  </a:lnTo>
                  <a:lnTo>
                    <a:pt x="548" y="527"/>
                  </a:lnTo>
                  <a:lnTo>
                    <a:pt x="593" y="521"/>
                  </a:lnTo>
                  <a:lnTo>
                    <a:pt x="595" y="521"/>
                  </a:lnTo>
                  <a:lnTo>
                    <a:pt x="595" y="521"/>
                  </a:lnTo>
                  <a:lnTo>
                    <a:pt x="618" y="519"/>
                  </a:lnTo>
                  <a:lnTo>
                    <a:pt x="642" y="519"/>
                  </a:lnTo>
                  <a:lnTo>
                    <a:pt x="690" y="523"/>
                  </a:lnTo>
                  <a:lnTo>
                    <a:pt x="735" y="529"/>
                  </a:lnTo>
                  <a:lnTo>
                    <a:pt x="780" y="540"/>
                  </a:lnTo>
                  <a:lnTo>
                    <a:pt x="821" y="552"/>
                  </a:lnTo>
                  <a:lnTo>
                    <a:pt x="861" y="568"/>
                  </a:lnTo>
                  <a:lnTo>
                    <a:pt x="898" y="583"/>
                  </a:lnTo>
                  <a:lnTo>
                    <a:pt x="931" y="601"/>
                  </a:lnTo>
                  <a:lnTo>
                    <a:pt x="931" y="601"/>
                  </a:lnTo>
                  <a:lnTo>
                    <a:pt x="929" y="621"/>
                  </a:lnTo>
                  <a:lnTo>
                    <a:pt x="929" y="640"/>
                  </a:lnTo>
                  <a:lnTo>
                    <a:pt x="933" y="660"/>
                  </a:lnTo>
                  <a:lnTo>
                    <a:pt x="937" y="677"/>
                  </a:lnTo>
                  <a:lnTo>
                    <a:pt x="945" y="697"/>
                  </a:lnTo>
                  <a:lnTo>
                    <a:pt x="953" y="714"/>
                  </a:lnTo>
                  <a:lnTo>
                    <a:pt x="964" y="730"/>
                  </a:lnTo>
                  <a:lnTo>
                    <a:pt x="978" y="746"/>
                  </a:lnTo>
                  <a:lnTo>
                    <a:pt x="978" y="746"/>
                  </a:lnTo>
                  <a:lnTo>
                    <a:pt x="992" y="759"/>
                  </a:lnTo>
                  <a:lnTo>
                    <a:pt x="1005" y="769"/>
                  </a:lnTo>
                  <a:lnTo>
                    <a:pt x="1019" y="779"/>
                  </a:lnTo>
                  <a:lnTo>
                    <a:pt x="1035" y="785"/>
                  </a:lnTo>
                  <a:lnTo>
                    <a:pt x="1050" y="791"/>
                  </a:lnTo>
                  <a:lnTo>
                    <a:pt x="1068" y="795"/>
                  </a:lnTo>
                  <a:lnTo>
                    <a:pt x="1084" y="799"/>
                  </a:lnTo>
                  <a:lnTo>
                    <a:pt x="1101" y="799"/>
                  </a:lnTo>
                  <a:lnTo>
                    <a:pt x="1119" y="799"/>
                  </a:lnTo>
                  <a:lnTo>
                    <a:pt x="1134" y="797"/>
                  </a:lnTo>
                  <a:lnTo>
                    <a:pt x="1152" y="793"/>
                  </a:lnTo>
                  <a:lnTo>
                    <a:pt x="1168" y="787"/>
                  </a:lnTo>
                  <a:lnTo>
                    <a:pt x="1183" y="781"/>
                  </a:lnTo>
                  <a:lnTo>
                    <a:pt x="1197" y="771"/>
                  </a:lnTo>
                  <a:lnTo>
                    <a:pt x="1213" y="761"/>
                  </a:lnTo>
                  <a:lnTo>
                    <a:pt x="1226" y="750"/>
                  </a:lnTo>
                  <a:lnTo>
                    <a:pt x="1226" y="750"/>
                  </a:lnTo>
                  <a:lnTo>
                    <a:pt x="1238" y="736"/>
                  </a:lnTo>
                  <a:lnTo>
                    <a:pt x="1248" y="722"/>
                  </a:lnTo>
                  <a:lnTo>
                    <a:pt x="1258" y="707"/>
                  </a:lnTo>
                  <a:lnTo>
                    <a:pt x="1265" y="691"/>
                  </a:lnTo>
                  <a:lnTo>
                    <a:pt x="1271" y="675"/>
                  </a:lnTo>
                  <a:lnTo>
                    <a:pt x="1275" y="660"/>
                  </a:lnTo>
                  <a:lnTo>
                    <a:pt x="1277" y="642"/>
                  </a:lnTo>
                  <a:lnTo>
                    <a:pt x="1279" y="626"/>
                  </a:lnTo>
                  <a:lnTo>
                    <a:pt x="1277" y="609"/>
                  </a:lnTo>
                  <a:lnTo>
                    <a:pt x="1275" y="593"/>
                  </a:lnTo>
                  <a:lnTo>
                    <a:pt x="1271" y="575"/>
                  </a:lnTo>
                  <a:lnTo>
                    <a:pt x="1267" y="560"/>
                  </a:lnTo>
                  <a:lnTo>
                    <a:pt x="1260" y="544"/>
                  </a:lnTo>
                  <a:lnTo>
                    <a:pt x="1252" y="529"/>
                  </a:lnTo>
                  <a:lnTo>
                    <a:pt x="1240" y="515"/>
                  </a:lnTo>
                  <a:lnTo>
                    <a:pt x="1228" y="501"/>
                  </a:lnTo>
                  <a:lnTo>
                    <a:pt x="1228" y="501"/>
                  </a:lnTo>
                  <a:lnTo>
                    <a:pt x="1218" y="491"/>
                  </a:lnTo>
                  <a:lnTo>
                    <a:pt x="1207" y="482"/>
                  </a:lnTo>
                  <a:lnTo>
                    <a:pt x="1195" y="474"/>
                  </a:lnTo>
                  <a:lnTo>
                    <a:pt x="1181" y="468"/>
                  </a:lnTo>
                  <a:lnTo>
                    <a:pt x="1168" y="462"/>
                  </a:lnTo>
                  <a:lnTo>
                    <a:pt x="1156" y="456"/>
                  </a:lnTo>
                  <a:lnTo>
                    <a:pt x="1129" y="450"/>
                  </a:lnTo>
                  <a:lnTo>
                    <a:pt x="1099" y="448"/>
                  </a:lnTo>
                  <a:lnTo>
                    <a:pt x="1072" y="452"/>
                  </a:lnTo>
                  <a:lnTo>
                    <a:pt x="1044" y="460"/>
                  </a:lnTo>
                  <a:lnTo>
                    <a:pt x="1031" y="464"/>
                  </a:lnTo>
                  <a:lnTo>
                    <a:pt x="1019" y="472"/>
                  </a:lnTo>
                  <a:lnTo>
                    <a:pt x="1019" y="472"/>
                  </a:lnTo>
                  <a:lnTo>
                    <a:pt x="986" y="454"/>
                  </a:lnTo>
                  <a:lnTo>
                    <a:pt x="951" y="437"/>
                  </a:lnTo>
                  <a:lnTo>
                    <a:pt x="913" y="421"/>
                  </a:lnTo>
                  <a:lnTo>
                    <a:pt x="874" y="405"/>
                  </a:lnTo>
                  <a:lnTo>
                    <a:pt x="831" y="392"/>
                  </a:lnTo>
                  <a:lnTo>
                    <a:pt x="788" y="382"/>
                  </a:lnTo>
                  <a:lnTo>
                    <a:pt x="741" y="372"/>
                  </a:lnTo>
                  <a:lnTo>
                    <a:pt x="694" y="366"/>
                  </a:lnTo>
                  <a:lnTo>
                    <a:pt x="694" y="366"/>
                  </a:lnTo>
                  <a:lnTo>
                    <a:pt x="704" y="343"/>
                  </a:lnTo>
                  <a:lnTo>
                    <a:pt x="718" y="321"/>
                  </a:lnTo>
                  <a:lnTo>
                    <a:pt x="733" y="300"/>
                  </a:lnTo>
                  <a:lnTo>
                    <a:pt x="749" y="280"/>
                  </a:lnTo>
                  <a:lnTo>
                    <a:pt x="767" y="260"/>
                  </a:lnTo>
                  <a:lnTo>
                    <a:pt x="784" y="245"/>
                  </a:lnTo>
                  <a:lnTo>
                    <a:pt x="804" y="227"/>
                  </a:lnTo>
                  <a:lnTo>
                    <a:pt x="825" y="213"/>
                  </a:lnTo>
                  <a:lnTo>
                    <a:pt x="847" y="200"/>
                  </a:lnTo>
                  <a:lnTo>
                    <a:pt x="870" y="188"/>
                  </a:lnTo>
                  <a:lnTo>
                    <a:pt x="894" y="178"/>
                  </a:lnTo>
                  <a:lnTo>
                    <a:pt x="917" y="170"/>
                  </a:lnTo>
                  <a:lnTo>
                    <a:pt x="943" y="165"/>
                  </a:lnTo>
                  <a:lnTo>
                    <a:pt x="968" y="159"/>
                  </a:lnTo>
                  <a:lnTo>
                    <a:pt x="996" y="157"/>
                  </a:lnTo>
                  <a:lnTo>
                    <a:pt x="1021" y="155"/>
                  </a:lnTo>
                  <a:lnTo>
                    <a:pt x="1021" y="155"/>
                  </a:lnTo>
                  <a:lnTo>
                    <a:pt x="1058" y="157"/>
                  </a:lnTo>
                  <a:lnTo>
                    <a:pt x="1095" y="163"/>
                  </a:lnTo>
                  <a:lnTo>
                    <a:pt x="1129" y="172"/>
                  </a:lnTo>
                  <a:lnTo>
                    <a:pt x="1162" y="184"/>
                  </a:lnTo>
                  <a:lnTo>
                    <a:pt x="1195" y="200"/>
                  </a:lnTo>
                  <a:lnTo>
                    <a:pt x="1224" y="217"/>
                  </a:lnTo>
                  <a:lnTo>
                    <a:pt x="1252" y="239"/>
                  </a:lnTo>
                  <a:lnTo>
                    <a:pt x="1277" y="262"/>
                  </a:lnTo>
                  <a:lnTo>
                    <a:pt x="1301" y="288"/>
                  </a:lnTo>
                  <a:lnTo>
                    <a:pt x="1322" y="315"/>
                  </a:lnTo>
                  <a:lnTo>
                    <a:pt x="1340" y="347"/>
                  </a:lnTo>
                  <a:lnTo>
                    <a:pt x="1355" y="378"/>
                  </a:lnTo>
                  <a:lnTo>
                    <a:pt x="1369" y="411"/>
                  </a:lnTo>
                  <a:lnTo>
                    <a:pt x="1377" y="446"/>
                  </a:lnTo>
                  <a:lnTo>
                    <a:pt x="1383" y="484"/>
                  </a:lnTo>
                  <a:lnTo>
                    <a:pt x="1385" y="521"/>
                  </a:lnTo>
                  <a:lnTo>
                    <a:pt x="1385" y="593"/>
                  </a:lnTo>
                  <a:lnTo>
                    <a:pt x="1449" y="603"/>
                  </a:lnTo>
                  <a:lnTo>
                    <a:pt x="1449" y="603"/>
                  </a:lnTo>
                  <a:lnTo>
                    <a:pt x="1484" y="611"/>
                  </a:lnTo>
                  <a:lnTo>
                    <a:pt x="1518" y="622"/>
                  </a:lnTo>
                  <a:lnTo>
                    <a:pt x="1551" y="636"/>
                  </a:lnTo>
                  <a:lnTo>
                    <a:pt x="1580" y="652"/>
                  </a:lnTo>
                  <a:lnTo>
                    <a:pt x="1610" y="669"/>
                  </a:lnTo>
                  <a:lnTo>
                    <a:pt x="1637" y="691"/>
                  </a:lnTo>
                  <a:lnTo>
                    <a:pt x="1662" y="714"/>
                  </a:lnTo>
                  <a:lnTo>
                    <a:pt x="1686" y="740"/>
                  </a:lnTo>
                  <a:lnTo>
                    <a:pt x="1706" y="767"/>
                  </a:lnTo>
                  <a:lnTo>
                    <a:pt x="1725" y="795"/>
                  </a:lnTo>
                  <a:lnTo>
                    <a:pt x="1741" y="826"/>
                  </a:lnTo>
                  <a:lnTo>
                    <a:pt x="1754" y="857"/>
                  </a:lnTo>
                  <a:lnTo>
                    <a:pt x="1764" y="891"/>
                  </a:lnTo>
                  <a:lnTo>
                    <a:pt x="1772" y="926"/>
                  </a:lnTo>
                  <a:lnTo>
                    <a:pt x="1776" y="961"/>
                  </a:lnTo>
                  <a:lnTo>
                    <a:pt x="1778" y="996"/>
                  </a:lnTo>
                  <a:lnTo>
                    <a:pt x="1778" y="996"/>
                  </a:lnTo>
                  <a:lnTo>
                    <a:pt x="1776" y="1037"/>
                  </a:lnTo>
                  <a:lnTo>
                    <a:pt x="1770" y="1076"/>
                  </a:lnTo>
                  <a:lnTo>
                    <a:pt x="1760" y="1114"/>
                  </a:lnTo>
                  <a:lnTo>
                    <a:pt x="1747" y="1151"/>
                  </a:lnTo>
                  <a:lnTo>
                    <a:pt x="1731" y="1186"/>
                  </a:lnTo>
                  <a:lnTo>
                    <a:pt x="1709" y="1219"/>
                  </a:lnTo>
                  <a:lnTo>
                    <a:pt x="1688" y="1249"/>
                  </a:lnTo>
                  <a:lnTo>
                    <a:pt x="1662" y="1278"/>
                  </a:lnTo>
                  <a:lnTo>
                    <a:pt x="1633" y="1303"/>
                  </a:lnTo>
                  <a:lnTo>
                    <a:pt x="1602" y="1327"/>
                  </a:lnTo>
                  <a:lnTo>
                    <a:pt x="1571" y="1346"/>
                  </a:lnTo>
                  <a:lnTo>
                    <a:pt x="1535" y="1362"/>
                  </a:lnTo>
                  <a:lnTo>
                    <a:pt x="1498" y="1376"/>
                  </a:lnTo>
                  <a:lnTo>
                    <a:pt x="1461" y="1386"/>
                  </a:lnTo>
                  <a:lnTo>
                    <a:pt x="1422" y="1391"/>
                  </a:lnTo>
                  <a:lnTo>
                    <a:pt x="1381" y="1395"/>
                  </a:lnTo>
                  <a:close/>
                </a:path>
              </a:pathLst>
            </a:custGeom>
            <a:solidFill>
              <a:srgbClr val="FF432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8"/>
            <p:cNvSpPr>
              <a:spLocks noEditPoints="1"/>
            </p:cNvSpPr>
            <p:nvPr/>
          </p:nvSpPr>
          <p:spPr bwMode="auto">
            <a:xfrm>
              <a:off x="3874995" y="2724151"/>
              <a:ext cx="1182154" cy="1034958"/>
            </a:xfrm>
            <a:custGeom>
              <a:avLst/>
              <a:gdLst/>
              <a:ahLst/>
              <a:cxnLst>
                <a:cxn ang="0">
                  <a:pos x="1791" y="843"/>
                </a:cxn>
                <a:cxn ang="0">
                  <a:pos x="2024" y="704"/>
                </a:cxn>
                <a:cxn ang="0">
                  <a:pos x="2024" y="452"/>
                </a:cxn>
                <a:cxn ang="0">
                  <a:pos x="1791" y="313"/>
                </a:cxn>
                <a:cxn ang="0">
                  <a:pos x="1570" y="430"/>
                </a:cxn>
                <a:cxn ang="0">
                  <a:pos x="1543" y="669"/>
                </a:cxn>
                <a:cxn ang="0">
                  <a:pos x="1332" y="436"/>
                </a:cxn>
                <a:cxn ang="0">
                  <a:pos x="1381" y="256"/>
                </a:cxn>
                <a:cxn ang="0">
                  <a:pos x="1236" y="96"/>
                </a:cxn>
                <a:cxn ang="0">
                  <a:pos x="1038" y="135"/>
                </a:cxn>
                <a:cxn ang="0">
                  <a:pos x="962" y="317"/>
                </a:cxn>
                <a:cxn ang="0">
                  <a:pos x="1066" y="479"/>
                </a:cxn>
                <a:cxn ang="0">
                  <a:pos x="761" y="479"/>
                </a:cxn>
                <a:cxn ang="0">
                  <a:pos x="706" y="170"/>
                </a:cxn>
                <a:cxn ang="0">
                  <a:pos x="387" y="0"/>
                </a:cxn>
                <a:cxn ang="0">
                  <a:pos x="47" y="203"/>
                </a:cxn>
                <a:cxn ang="0">
                  <a:pos x="47" y="571"/>
                </a:cxn>
                <a:cxn ang="0">
                  <a:pos x="387" y="773"/>
                </a:cxn>
                <a:cxn ang="0">
                  <a:pos x="596" y="712"/>
                </a:cxn>
                <a:cxn ang="0">
                  <a:pos x="874" y="916"/>
                </a:cxn>
                <a:cxn ang="0">
                  <a:pos x="727" y="892"/>
                </a:cxn>
                <a:cxn ang="0">
                  <a:pos x="643" y="1007"/>
                </a:cxn>
                <a:cxn ang="0">
                  <a:pos x="694" y="1131"/>
                </a:cxn>
                <a:cxn ang="0">
                  <a:pos x="825" y="1156"/>
                </a:cxn>
                <a:cxn ang="0">
                  <a:pos x="921" y="1051"/>
                </a:cxn>
                <a:cxn ang="0">
                  <a:pos x="915" y="1270"/>
                </a:cxn>
                <a:cxn ang="0">
                  <a:pos x="694" y="1387"/>
                </a:cxn>
                <a:cxn ang="0">
                  <a:pos x="671" y="1640"/>
                </a:cxn>
                <a:cxn ang="0">
                  <a:pos x="888" y="1800"/>
                </a:cxn>
                <a:cxn ang="0">
                  <a:pos x="1121" y="1704"/>
                </a:cxn>
                <a:cxn ang="0">
                  <a:pos x="1164" y="1442"/>
                </a:cxn>
                <a:cxn ang="0">
                  <a:pos x="1432" y="1195"/>
                </a:cxn>
                <a:cxn ang="0">
                  <a:pos x="1443" y="1420"/>
                </a:cxn>
                <a:cxn ang="0">
                  <a:pos x="1678" y="1559"/>
                </a:cxn>
                <a:cxn ang="0">
                  <a:pos x="1897" y="1442"/>
                </a:cxn>
                <a:cxn ang="0">
                  <a:pos x="1922" y="1191"/>
                </a:cxn>
                <a:cxn ang="0">
                  <a:pos x="1703" y="1029"/>
                </a:cxn>
                <a:cxn ang="0">
                  <a:pos x="1246" y="863"/>
                </a:cxn>
                <a:cxn ang="0">
                  <a:pos x="1926" y="442"/>
                </a:cxn>
                <a:cxn ang="0">
                  <a:pos x="1979" y="616"/>
                </a:cxn>
                <a:cxn ang="0">
                  <a:pos x="1848" y="763"/>
                </a:cxn>
                <a:cxn ang="0">
                  <a:pos x="1668" y="726"/>
                </a:cxn>
                <a:cxn ang="0">
                  <a:pos x="1598" y="557"/>
                </a:cxn>
                <a:cxn ang="0">
                  <a:pos x="1715" y="399"/>
                </a:cxn>
                <a:cxn ang="0">
                  <a:pos x="236" y="663"/>
                </a:cxn>
                <a:cxn ang="0">
                  <a:pos x="72" y="387"/>
                </a:cxn>
                <a:cxn ang="0">
                  <a:pos x="211" y="127"/>
                </a:cxn>
                <a:cxn ang="0">
                  <a:pos x="508" y="98"/>
                </a:cxn>
                <a:cxn ang="0">
                  <a:pos x="698" y="354"/>
                </a:cxn>
                <a:cxn ang="0">
                  <a:pos x="587" y="630"/>
                </a:cxn>
                <a:cxn ang="0">
                  <a:pos x="1105" y="1575"/>
                </a:cxn>
                <a:cxn ang="0">
                  <a:pos x="972" y="1720"/>
                </a:cxn>
                <a:cxn ang="0">
                  <a:pos x="792" y="1685"/>
                </a:cxn>
                <a:cxn ang="0">
                  <a:pos x="723" y="1516"/>
                </a:cxn>
                <a:cxn ang="0">
                  <a:pos x="841" y="1358"/>
                </a:cxn>
                <a:cxn ang="0">
                  <a:pos x="1023" y="1375"/>
                </a:cxn>
                <a:cxn ang="0">
                  <a:pos x="1678" y="1184"/>
                </a:cxn>
                <a:cxn ang="0">
                  <a:pos x="1784" y="1317"/>
                </a:cxn>
                <a:cxn ang="0">
                  <a:pos x="1615" y="1385"/>
                </a:cxn>
                <a:cxn ang="0">
                  <a:pos x="1615" y="1203"/>
                </a:cxn>
              </a:cxnLst>
              <a:rect l="0" t="0" r="r" b="b"/>
              <a:pathLst>
                <a:path w="2055" h="1800">
                  <a:moveTo>
                    <a:pt x="1576" y="734"/>
                  </a:moveTo>
                  <a:lnTo>
                    <a:pt x="1576" y="734"/>
                  </a:lnTo>
                  <a:lnTo>
                    <a:pt x="1596" y="757"/>
                  </a:lnTo>
                  <a:lnTo>
                    <a:pt x="1619" y="779"/>
                  </a:lnTo>
                  <a:lnTo>
                    <a:pt x="1643" y="798"/>
                  </a:lnTo>
                  <a:lnTo>
                    <a:pt x="1668" y="814"/>
                  </a:lnTo>
                  <a:lnTo>
                    <a:pt x="1698" y="826"/>
                  </a:lnTo>
                  <a:lnTo>
                    <a:pt x="1727" y="835"/>
                  </a:lnTo>
                  <a:lnTo>
                    <a:pt x="1758" y="841"/>
                  </a:lnTo>
                  <a:lnTo>
                    <a:pt x="1791" y="843"/>
                  </a:lnTo>
                  <a:lnTo>
                    <a:pt x="1791" y="843"/>
                  </a:lnTo>
                  <a:lnTo>
                    <a:pt x="1817" y="841"/>
                  </a:lnTo>
                  <a:lnTo>
                    <a:pt x="1844" y="837"/>
                  </a:lnTo>
                  <a:lnTo>
                    <a:pt x="1870" y="831"/>
                  </a:lnTo>
                  <a:lnTo>
                    <a:pt x="1893" y="822"/>
                  </a:lnTo>
                  <a:lnTo>
                    <a:pt x="1917" y="812"/>
                  </a:lnTo>
                  <a:lnTo>
                    <a:pt x="1938" y="798"/>
                  </a:lnTo>
                  <a:lnTo>
                    <a:pt x="1960" y="782"/>
                  </a:lnTo>
                  <a:lnTo>
                    <a:pt x="1977" y="765"/>
                  </a:lnTo>
                  <a:lnTo>
                    <a:pt x="1995" y="747"/>
                  </a:lnTo>
                  <a:lnTo>
                    <a:pt x="2010" y="726"/>
                  </a:lnTo>
                  <a:lnTo>
                    <a:pt x="2024" y="704"/>
                  </a:lnTo>
                  <a:lnTo>
                    <a:pt x="2036" y="681"/>
                  </a:lnTo>
                  <a:lnTo>
                    <a:pt x="2044" y="657"/>
                  </a:lnTo>
                  <a:lnTo>
                    <a:pt x="2050" y="632"/>
                  </a:lnTo>
                  <a:lnTo>
                    <a:pt x="2055" y="604"/>
                  </a:lnTo>
                  <a:lnTo>
                    <a:pt x="2055" y="577"/>
                  </a:lnTo>
                  <a:lnTo>
                    <a:pt x="2055" y="577"/>
                  </a:lnTo>
                  <a:lnTo>
                    <a:pt x="2055" y="552"/>
                  </a:lnTo>
                  <a:lnTo>
                    <a:pt x="2050" y="524"/>
                  </a:lnTo>
                  <a:lnTo>
                    <a:pt x="2044" y="499"/>
                  </a:lnTo>
                  <a:lnTo>
                    <a:pt x="2036" y="475"/>
                  </a:lnTo>
                  <a:lnTo>
                    <a:pt x="2024" y="452"/>
                  </a:lnTo>
                  <a:lnTo>
                    <a:pt x="2010" y="430"/>
                  </a:lnTo>
                  <a:lnTo>
                    <a:pt x="1995" y="409"/>
                  </a:lnTo>
                  <a:lnTo>
                    <a:pt x="1977" y="389"/>
                  </a:lnTo>
                  <a:lnTo>
                    <a:pt x="1960" y="373"/>
                  </a:lnTo>
                  <a:lnTo>
                    <a:pt x="1938" y="358"/>
                  </a:lnTo>
                  <a:lnTo>
                    <a:pt x="1917" y="344"/>
                  </a:lnTo>
                  <a:lnTo>
                    <a:pt x="1893" y="332"/>
                  </a:lnTo>
                  <a:lnTo>
                    <a:pt x="1870" y="325"/>
                  </a:lnTo>
                  <a:lnTo>
                    <a:pt x="1844" y="317"/>
                  </a:lnTo>
                  <a:lnTo>
                    <a:pt x="1817" y="313"/>
                  </a:lnTo>
                  <a:lnTo>
                    <a:pt x="1791" y="313"/>
                  </a:lnTo>
                  <a:lnTo>
                    <a:pt x="1791" y="313"/>
                  </a:lnTo>
                  <a:lnTo>
                    <a:pt x="1764" y="313"/>
                  </a:lnTo>
                  <a:lnTo>
                    <a:pt x="1737" y="317"/>
                  </a:lnTo>
                  <a:lnTo>
                    <a:pt x="1711" y="325"/>
                  </a:lnTo>
                  <a:lnTo>
                    <a:pt x="1688" y="332"/>
                  </a:lnTo>
                  <a:lnTo>
                    <a:pt x="1664" y="344"/>
                  </a:lnTo>
                  <a:lnTo>
                    <a:pt x="1643" y="358"/>
                  </a:lnTo>
                  <a:lnTo>
                    <a:pt x="1621" y="373"/>
                  </a:lnTo>
                  <a:lnTo>
                    <a:pt x="1604" y="389"/>
                  </a:lnTo>
                  <a:lnTo>
                    <a:pt x="1586" y="409"/>
                  </a:lnTo>
                  <a:lnTo>
                    <a:pt x="1570" y="430"/>
                  </a:lnTo>
                  <a:lnTo>
                    <a:pt x="1557" y="452"/>
                  </a:lnTo>
                  <a:lnTo>
                    <a:pt x="1545" y="475"/>
                  </a:lnTo>
                  <a:lnTo>
                    <a:pt x="1537" y="499"/>
                  </a:lnTo>
                  <a:lnTo>
                    <a:pt x="1531" y="524"/>
                  </a:lnTo>
                  <a:lnTo>
                    <a:pt x="1525" y="552"/>
                  </a:lnTo>
                  <a:lnTo>
                    <a:pt x="1525" y="577"/>
                  </a:lnTo>
                  <a:lnTo>
                    <a:pt x="1525" y="577"/>
                  </a:lnTo>
                  <a:lnTo>
                    <a:pt x="1525" y="602"/>
                  </a:lnTo>
                  <a:lnTo>
                    <a:pt x="1529" y="626"/>
                  </a:lnTo>
                  <a:lnTo>
                    <a:pt x="1535" y="647"/>
                  </a:lnTo>
                  <a:lnTo>
                    <a:pt x="1543" y="669"/>
                  </a:lnTo>
                  <a:lnTo>
                    <a:pt x="1212" y="798"/>
                  </a:lnTo>
                  <a:lnTo>
                    <a:pt x="1205" y="507"/>
                  </a:lnTo>
                  <a:lnTo>
                    <a:pt x="1205" y="507"/>
                  </a:lnTo>
                  <a:lnTo>
                    <a:pt x="1224" y="503"/>
                  </a:lnTo>
                  <a:lnTo>
                    <a:pt x="1242" y="497"/>
                  </a:lnTo>
                  <a:lnTo>
                    <a:pt x="1259" y="491"/>
                  </a:lnTo>
                  <a:lnTo>
                    <a:pt x="1275" y="481"/>
                  </a:lnTo>
                  <a:lnTo>
                    <a:pt x="1291" y="471"/>
                  </a:lnTo>
                  <a:lnTo>
                    <a:pt x="1306" y="462"/>
                  </a:lnTo>
                  <a:lnTo>
                    <a:pt x="1320" y="450"/>
                  </a:lnTo>
                  <a:lnTo>
                    <a:pt x="1332" y="436"/>
                  </a:lnTo>
                  <a:lnTo>
                    <a:pt x="1343" y="422"/>
                  </a:lnTo>
                  <a:lnTo>
                    <a:pt x="1353" y="407"/>
                  </a:lnTo>
                  <a:lnTo>
                    <a:pt x="1363" y="389"/>
                  </a:lnTo>
                  <a:lnTo>
                    <a:pt x="1371" y="373"/>
                  </a:lnTo>
                  <a:lnTo>
                    <a:pt x="1377" y="356"/>
                  </a:lnTo>
                  <a:lnTo>
                    <a:pt x="1381" y="336"/>
                  </a:lnTo>
                  <a:lnTo>
                    <a:pt x="1383" y="317"/>
                  </a:lnTo>
                  <a:lnTo>
                    <a:pt x="1385" y="297"/>
                  </a:lnTo>
                  <a:lnTo>
                    <a:pt x="1385" y="297"/>
                  </a:lnTo>
                  <a:lnTo>
                    <a:pt x="1383" y="276"/>
                  </a:lnTo>
                  <a:lnTo>
                    <a:pt x="1381" y="256"/>
                  </a:lnTo>
                  <a:lnTo>
                    <a:pt x="1375" y="235"/>
                  </a:lnTo>
                  <a:lnTo>
                    <a:pt x="1367" y="215"/>
                  </a:lnTo>
                  <a:lnTo>
                    <a:pt x="1359" y="197"/>
                  </a:lnTo>
                  <a:lnTo>
                    <a:pt x="1347" y="180"/>
                  </a:lnTo>
                  <a:lnTo>
                    <a:pt x="1336" y="164"/>
                  </a:lnTo>
                  <a:lnTo>
                    <a:pt x="1322" y="148"/>
                  </a:lnTo>
                  <a:lnTo>
                    <a:pt x="1308" y="135"/>
                  </a:lnTo>
                  <a:lnTo>
                    <a:pt x="1291" y="123"/>
                  </a:lnTo>
                  <a:lnTo>
                    <a:pt x="1273" y="111"/>
                  </a:lnTo>
                  <a:lnTo>
                    <a:pt x="1255" y="103"/>
                  </a:lnTo>
                  <a:lnTo>
                    <a:pt x="1236" y="96"/>
                  </a:lnTo>
                  <a:lnTo>
                    <a:pt x="1216" y="92"/>
                  </a:lnTo>
                  <a:lnTo>
                    <a:pt x="1195" y="88"/>
                  </a:lnTo>
                  <a:lnTo>
                    <a:pt x="1173" y="86"/>
                  </a:lnTo>
                  <a:lnTo>
                    <a:pt x="1173" y="86"/>
                  </a:lnTo>
                  <a:lnTo>
                    <a:pt x="1152" y="88"/>
                  </a:lnTo>
                  <a:lnTo>
                    <a:pt x="1130" y="92"/>
                  </a:lnTo>
                  <a:lnTo>
                    <a:pt x="1111" y="96"/>
                  </a:lnTo>
                  <a:lnTo>
                    <a:pt x="1091" y="103"/>
                  </a:lnTo>
                  <a:lnTo>
                    <a:pt x="1072" y="111"/>
                  </a:lnTo>
                  <a:lnTo>
                    <a:pt x="1054" y="123"/>
                  </a:lnTo>
                  <a:lnTo>
                    <a:pt x="1038" y="135"/>
                  </a:lnTo>
                  <a:lnTo>
                    <a:pt x="1023" y="148"/>
                  </a:lnTo>
                  <a:lnTo>
                    <a:pt x="1011" y="164"/>
                  </a:lnTo>
                  <a:lnTo>
                    <a:pt x="997" y="180"/>
                  </a:lnTo>
                  <a:lnTo>
                    <a:pt x="988" y="197"/>
                  </a:lnTo>
                  <a:lnTo>
                    <a:pt x="978" y="215"/>
                  </a:lnTo>
                  <a:lnTo>
                    <a:pt x="972" y="235"/>
                  </a:lnTo>
                  <a:lnTo>
                    <a:pt x="966" y="256"/>
                  </a:lnTo>
                  <a:lnTo>
                    <a:pt x="962" y="276"/>
                  </a:lnTo>
                  <a:lnTo>
                    <a:pt x="962" y="297"/>
                  </a:lnTo>
                  <a:lnTo>
                    <a:pt x="962" y="297"/>
                  </a:lnTo>
                  <a:lnTo>
                    <a:pt x="962" y="317"/>
                  </a:lnTo>
                  <a:lnTo>
                    <a:pt x="966" y="336"/>
                  </a:lnTo>
                  <a:lnTo>
                    <a:pt x="970" y="354"/>
                  </a:lnTo>
                  <a:lnTo>
                    <a:pt x="976" y="372"/>
                  </a:lnTo>
                  <a:lnTo>
                    <a:pt x="982" y="387"/>
                  </a:lnTo>
                  <a:lnTo>
                    <a:pt x="989" y="405"/>
                  </a:lnTo>
                  <a:lnTo>
                    <a:pt x="999" y="418"/>
                  </a:lnTo>
                  <a:lnTo>
                    <a:pt x="1011" y="432"/>
                  </a:lnTo>
                  <a:lnTo>
                    <a:pt x="1023" y="446"/>
                  </a:lnTo>
                  <a:lnTo>
                    <a:pt x="1036" y="458"/>
                  </a:lnTo>
                  <a:lnTo>
                    <a:pt x="1050" y="469"/>
                  </a:lnTo>
                  <a:lnTo>
                    <a:pt x="1066" y="479"/>
                  </a:lnTo>
                  <a:lnTo>
                    <a:pt x="1081" y="487"/>
                  </a:lnTo>
                  <a:lnTo>
                    <a:pt x="1097" y="495"/>
                  </a:lnTo>
                  <a:lnTo>
                    <a:pt x="1115" y="501"/>
                  </a:lnTo>
                  <a:lnTo>
                    <a:pt x="1132" y="505"/>
                  </a:lnTo>
                  <a:lnTo>
                    <a:pt x="1140" y="790"/>
                  </a:lnTo>
                  <a:lnTo>
                    <a:pt x="729" y="563"/>
                  </a:lnTo>
                  <a:lnTo>
                    <a:pt x="729" y="563"/>
                  </a:lnTo>
                  <a:lnTo>
                    <a:pt x="739" y="544"/>
                  </a:lnTo>
                  <a:lnTo>
                    <a:pt x="747" y="522"/>
                  </a:lnTo>
                  <a:lnTo>
                    <a:pt x="755" y="501"/>
                  </a:lnTo>
                  <a:lnTo>
                    <a:pt x="761" y="479"/>
                  </a:lnTo>
                  <a:lnTo>
                    <a:pt x="767" y="458"/>
                  </a:lnTo>
                  <a:lnTo>
                    <a:pt x="770" y="434"/>
                  </a:lnTo>
                  <a:lnTo>
                    <a:pt x="772" y="411"/>
                  </a:lnTo>
                  <a:lnTo>
                    <a:pt x="772" y="387"/>
                  </a:lnTo>
                  <a:lnTo>
                    <a:pt x="772" y="387"/>
                  </a:lnTo>
                  <a:lnTo>
                    <a:pt x="770" y="348"/>
                  </a:lnTo>
                  <a:lnTo>
                    <a:pt x="765" y="309"/>
                  </a:lnTo>
                  <a:lnTo>
                    <a:pt x="755" y="272"/>
                  </a:lnTo>
                  <a:lnTo>
                    <a:pt x="743" y="237"/>
                  </a:lnTo>
                  <a:lnTo>
                    <a:pt x="725" y="203"/>
                  </a:lnTo>
                  <a:lnTo>
                    <a:pt x="706" y="170"/>
                  </a:lnTo>
                  <a:lnTo>
                    <a:pt x="684" y="141"/>
                  </a:lnTo>
                  <a:lnTo>
                    <a:pt x="659" y="113"/>
                  </a:lnTo>
                  <a:lnTo>
                    <a:pt x="632" y="88"/>
                  </a:lnTo>
                  <a:lnTo>
                    <a:pt x="602" y="66"/>
                  </a:lnTo>
                  <a:lnTo>
                    <a:pt x="571" y="47"/>
                  </a:lnTo>
                  <a:lnTo>
                    <a:pt x="538" y="31"/>
                  </a:lnTo>
                  <a:lnTo>
                    <a:pt x="501" y="17"/>
                  </a:lnTo>
                  <a:lnTo>
                    <a:pt x="463" y="8"/>
                  </a:lnTo>
                  <a:lnTo>
                    <a:pt x="426" y="2"/>
                  </a:lnTo>
                  <a:lnTo>
                    <a:pt x="387" y="0"/>
                  </a:lnTo>
                  <a:lnTo>
                    <a:pt x="387" y="0"/>
                  </a:lnTo>
                  <a:lnTo>
                    <a:pt x="348" y="2"/>
                  </a:lnTo>
                  <a:lnTo>
                    <a:pt x="309" y="8"/>
                  </a:lnTo>
                  <a:lnTo>
                    <a:pt x="272" y="17"/>
                  </a:lnTo>
                  <a:lnTo>
                    <a:pt x="236" y="31"/>
                  </a:lnTo>
                  <a:lnTo>
                    <a:pt x="203" y="47"/>
                  </a:lnTo>
                  <a:lnTo>
                    <a:pt x="170" y="66"/>
                  </a:lnTo>
                  <a:lnTo>
                    <a:pt x="141" y="88"/>
                  </a:lnTo>
                  <a:lnTo>
                    <a:pt x="113" y="113"/>
                  </a:lnTo>
                  <a:lnTo>
                    <a:pt x="88" y="141"/>
                  </a:lnTo>
                  <a:lnTo>
                    <a:pt x="66" y="170"/>
                  </a:lnTo>
                  <a:lnTo>
                    <a:pt x="47" y="203"/>
                  </a:lnTo>
                  <a:lnTo>
                    <a:pt x="31" y="237"/>
                  </a:lnTo>
                  <a:lnTo>
                    <a:pt x="17" y="272"/>
                  </a:lnTo>
                  <a:lnTo>
                    <a:pt x="8" y="309"/>
                  </a:lnTo>
                  <a:lnTo>
                    <a:pt x="2" y="348"/>
                  </a:lnTo>
                  <a:lnTo>
                    <a:pt x="0" y="387"/>
                  </a:lnTo>
                  <a:lnTo>
                    <a:pt x="0" y="387"/>
                  </a:lnTo>
                  <a:lnTo>
                    <a:pt x="2" y="426"/>
                  </a:lnTo>
                  <a:lnTo>
                    <a:pt x="8" y="465"/>
                  </a:lnTo>
                  <a:lnTo>
                    <a:pt x="17" y="501"/>
                  </a:lnTo>
                  <a:lnTo>
                    <a:pt x="31" y="538"/>
                  </a:lnTo>
                  <a:lnTo>
                    <a:pt x="47" y="571"/>
                  </a:lnTo>
                  <a:lnTo>
                    <a:pt x="66" y="602"/>
                  </a:lnTo>
                  <a:lnTo>
                    <a:pt x="88" y="632"/>
                  </a:lnTo>
                  <a:lnTo>
                    <a:pt x="113" y="659"/>
                  </a:lnTo>
                  <a:lnTo>
                    <a:pt x="141" y="685"/>
                  </a:lnTo>
                  <a:lnTo>
                    <a:pt x="170" y="706"/>
                  </a:lnTo>
                  <a:lnTo>
                    <a:pt x="203" y="726"/>
                  </a:lnTo>
                  <a:lnTo>
                    <a:pt x="236" y="743"/>
                  </a:lnTo>
                  <a:lnTo>
                    <a:pt x="272" y="755"/>
                  </a:lnTo>
                  <a:lnTo>
                    <a:pt x="309" y="765"/>
                  </a:lnTo>
                  <a:lnTo>
                    <a:pt x="348" y="771"/>
                  </a:lnTo>
                  <a:lnTo>
                    <a:pt x="387" y="773"/>
                  </a:lnTo>
                  <a:lnTo>
                    <a:pt x="387" y="773"/>
                  </a:lnTo>
                  <a:lnTo>
                    <a:pt x="409" y="773"/>
                  </a:lnTo>
                  <a:lnTo>
                    <a:pt x="432" y="771"/>
                  </a:lnTo>
                  <a:lnTo>
                    <a:pt x="454" y="767"/>
                  </a:lnTo>
                  <a:lnTo>
                    <a:pt x="477" y="763"/>
                  </a:lnTo>
                  <a:lnTo>
                    <a:pt x="497" y="757"/>
                  </a:lnTo>
                  <a:lnTo>
                    <a:pt x="518" y="749"/>
                  </a:lnTo>
                  <a:lnTo>
                    <a:pt x="538" y="741"/>
                  </a:lnTo>
                  <a:lnTo>
                    <a:pt x="557" y="734"/>
                  </a:lnTo>
                  <a:lnTo>
                    <a:pt x="577" y="722"/>
                  </a:lnTo>
                  <a:lnTo>
                    <a:pt x="596" y="712"/>
                  </a:lnTo>
                  <a:lnTo>
                    <a:pt x="614" y="698"/>
                  </a:lnTo>
                  <a:lnTo>
                    <a:pt x="630" y="687"/>
                  </a:lnTo>
                  <a:lnTo>
                    <a:pt x="647" y="671"/>
                  </a:lnTo>
                  <a:lnTo>
                    <a:pt x="663" y="657"/>
                  </a:lnTo>
                  <a:lnTo>
                    <a:pt x="677" y="642"/>
                  </a:lnTo>
                  <a:lnTo>
                    <a:pt x="690" y="624"/>
                  </a:lnTo>
                  <a:lnTo>
                    <a:pt x="1097" y="849"/>
                  </a:lnTo>
                  <a:lnTo>
                    <a:pt x="896" y="939"/>
                  </a:lnTo>
                  <a:lnTo>
                    <a:pt x="896" y="939"/>
                  </a:lnTo>
                  <a:lnTo>
                    <a:pt x="886" y="927"/>
                  </a:lnTo>
                  <a:lnTo>
                    <a:pt x="874" y="916"/>
                  </a:lnTo>
                  <a:lnTo>
                    <a:pt x="860" y="906"/>
                  </a:lnTo>
                  <a:lnTo>
                    <a:pt x="847" y="898"/>
                  </a:lnTo>
                  <a:lnTo>
                    <a:pt x="833" y="890"/>
                  </a:lnTo>
                  <a:lnTo>
                    <a:pt x="817" y="886"/>
                  </a:lnTo>
                  <a:lnTo>
                    <a:pt x="800" y="882"/>
                  </a:lnTo>
                  <a:lnTo>
                    <a:pt x="782" y="882"/>
                  </a:lnTo>
                  <a:lnTo>
                    <a:pt x="782" y="882"/>
                  </a:lnTo>
                  <a:lnTo>
                    <a:pt x="768" y="882"/>
                  </a:lnTo>
                  <a:lnTo>
                    <a:pt x="755" y="884"/>
                  </a:lnTo>
                  <a:lnTo>
                    <a:pt x="741" y="888"/>
                  </a:lnTo>
                  <a:lnTo>
                    <a:pt x="727" y="892"/>
                  </a:lnTo>
                  <a:lnTo>
                    <a:pt x="716" y="898"/>
                  </a:lnTo>
                  <a:lnTo>
                    <a:pt x="704" y="906"/>
                  </a:lnTo>
                  <a:lnTo>
                    <a:pt x="694" y="914"/>
                  </a:lnTo>
                  <a:lnTo>
                    <a:pt x="682" y="923"/>
                  </a:lnTo>
                  <a:lnTo>
                    <a:pt x="675" y="933"/>
                  </a:lnTo>
                  <a:lnTo>
                    <a:pt x="667" y="943"/>
                  </a:lnTo>
                  <a:lnTo>
                    <a:pt x="659" y="955"/>
                  </a:lnTo>
                  <a:lnTo>
                    <a:pt x="653" y="968"/>
                  </a:lnTo>
                  <a:lnTo>
                    <a:pt x="649" y="980"/>
                  </a:lnTo>
                  <a:lnTo>
                    <a:pt x="645" y="994"/>
                  </a:lnTo>
                  <a:lnTo>
                    <a:pt x="643" y="1007"/>
                  </a:lnTo>
                  <a:lnTo>
                    <a:pt x="641" y="1023"/>
                  </a:lnTo>
                  <a:lnTo>
                    <a:pt x="641" y="1023"/>
                  </a:lnTo>
                  <a:lnTo>
                    <a:pt x="643" y="1037"/>
                  </a:lnTo>
                  <a:lnTo>
                    <a:pt x="645" y="1051"/>
                  </a:lnTo>
                  <a:lnTo>
                    <a:pt x="649" y="1064"/>
                  </a:lnTo>
                  <a:lnTo>
                    <a:pt x="653" y="1078"/>
                  </a:lnTo>
                  <a:lnTo>
                    <a:pt x="659" y="1090"/>
                  </a:lnTo>
                  <a:lnTo>
                    <a:pt x="667" y="1101"/>
                  </a:lnTo>
                  <a:lnTo>
                    <a:pt x="675" y="1111"/>
                  </a:lnTo>
                  <a:lnTo>
                    <a:pt x="682" y="1123"/>
                  </a:lnTo>
                  <a:lnTo>
                    <a:pt x="694" y="1131"/>
                  </a:lnTo>
                  <a:lnTo>
                    <a:pt x="704" y="1139"/>
                  </a:lnTo>
                  <a:lnTo>
                    <a:pt x="716" y="1146"/>
                  </a:lnTo>
                  <a:lnTo>
                    <a:pt x="727" y="1152"/>
                  </a:lnTo>
                  <a:lnTo>
                    <a:pt x="741" y="1156"/>
                  </a:lnTo>
                  <a:lnTo>
                    <a:pt x="755" y="1160"/>
                  </a:lnTo>
                  <a:lnTo>
                    <a:pt x="768" y="1162"/>
                  </a:lnTo>
                  <a:lnTo>
                    <a:pt x="782" y="1164"/>
                  </a:lnTo>
                  <a:lnTo>
                    <a:pt x="782" y="1164"/>
                  </a:lnTo>
                  <a:lnTo>
                    <a:pt x="798" y="1162"/>
                  </a:lnTo>
                  <a:lnTo>
                    <a:pt x="812" y="1160"/>
                  </a:lnTo>
                  <a:lnTo>
                    <a:pt x="825" y="1156"/>
                  </a:lnTo>
                  <a:lnTo>
                    <a:pt x="837" y="1152"/>
                  </a:lnTo>
                  <a:lnTo>
                    <a:pt x="851" y="1146"/>
                  </a:lnTo>
                  <a:lnTo>
                    <a:pt x="862" y="1139"/>
                  </a:lnTo>
                  <a:lnTo>
                    <a:pt x="872" y="1131"/>
                  </a:lnTo>
                  <a:lnTo>
                    <a:pt x="882" y="1123"/>
                  </a:lnTo>
                  <a:lnTo>
                    <a:pt x="892" y="1111"/>
                  </a:lnTo>
                  <a:lnTo>
                    <a:pt x="900" y="1101"/>
                  </a:lnTo>
                  <a:lnTo>
                    <a:pt x="907" y="1090"/>
                  </a:lnTo>
                  <a:lnTo>
                    <a:pt x="913" y="1078"/>
                  </a:lnTo>
                  <a:lnTo>
                    <a:pt x="917" y="1064"/>
                  </a:lnTo>
                  <a:lnTo>
                    <a:pt x="921" y="1051"/>
                  </a:lnTo>
                  <a:lnTo>
                    <a:pt x="923" y="1037"/>
                  </a:lnTo>
                  <a:lnTo>
                    <a:pt x="923" y="1023"/>
                  </a:lnTo>
                  <a:lnTo>
                    <a:pt x="923" y="1023"/>
                  </a:lnTo>
                  <a:lnTo>
                    <a:pt x="923" y="1007"/>
                  </a:lnTo>
                  <a:lnTo>
                    <a:pt x="1119" y="917"/>
                  </a:lnTo>
                  <a:lnTo>
                    <a:pt x="1007" y="1287"/>
                  </a:lnTo>
                  <a:lnTo>
                    <a:pt x="1007" y="1287"/>
                  </a:lnTo>
                  <a:lnTo>
                    <a:pt x="986" y="1279"/>
                  </a:lnTo>
                  <a:lnTo>
                    <a:pt x="962" y="1274"/>
                  </a:lnTo>
                  <a:lnTo>
                    <a:pt x="939" y="1272"/>
                  </a:lnTo>
                  <a:lnTo>
                    <a:pt x="915" y="1270"/>
                  </a:lnTo>
                  <a:lnTo>
                    <a:pt x="915" y="1270"/>
                  </a:lnTo>
                  <a:lnTo>
                    <a:pt x="888" y="1272"/>
                  </a:lnTo>
                  <a:lnTo>
                    <a:pt x="862" y="1276"/>
                  </a:lnTo>
                  <a:lnTo>
                    <a:pt x="837" y="1281"/>
                  </a:lnTo>
                  <a:lnTo>
                    <a:pt x="812" y="1291"/>
                  </a:lnTo>
                  <a:lnTo>
                    <a:pt x="788" y="1301"/>
                  </a:lnTo>
                  <a:lnTo>
                    <a:pt x="767" y="1315"/>
                  </a:lnTo>
                  <a:lnTo>
                    <a:pt x="747" y="1330"/>
                  </a:lnTo>
                  <a:lnTo>
                    <a:pt x="727" y="1348"/>
                  </a:lnTo>
                  <a:lnTo>
                    <a:pt x="710" y="1366"/>
                  </a:lnTo>
                  <a:lnTo>
                    <a:pt x="694" y="1387"/>
                  </a:lnTo>
                  <a:lnTo>
                    <a:pt x="682" y="1409"/>
                  </a:lnTo>
                  <a:lnTo>
                    <a:pt x="671" y="1432"/>
                  </a:lnTo>
                  <a:lnTo>
                    <a:pt x="661" y="1456"/>
                  </a:lnTo>
                  <a:lnTo>
                    <a:pt x="655" y="1481"/>
                  </a:lnTo>
                  <a:lnTo>
                    <a:pt x="651" y="1508"/>
                  </a:lnTo>
                  <a:lnTo>
                    <a:pt x="649" y="1536"/>
                  </a:lnTo>
                  <a:lnTo>
                    <a:pt x="649" y="1536"/>
                  </a:lnTo>
                  <a:lnTo>
                    <a:pt x="651" y="1563"/>
                  </a:lnTo>
                  <a:lnTo>
                    <a:pt x="655" y="1589"/>
                  </a:lnTo>
                  <a:lnTo>
                    <a:pt x="661" y="1614"/>
                  </a:lnTo>
                  <a:lnTo>
                    <a:pt x="671" y="1640"/>
                  </a:lnTo>
                  <a:lnTo>
                    <a:pt x="682" y="1661"/>
                  </a:lnTo>
                  <a:lnTo>
                    <a:pt x="694" y="1685"/>
                  </a:lnTo>
                  <a:lnTo>
                    <a:pt x="710" y="1704"/>
                  </a:lnTo>
                  <a:lnTo>
                    <a:pt x="727" y="1724"/>
                  </a:lnTo>
                  <a:lnTo>
                    <a:pt x="747" y="1739"/>
                  </a:lnTo>
                  <a:lnTo>
                    <a:pt x="767" y="1755"/>
                  </a:lnTo>
                  <a:lnTo>
                    <a:pt x="788" y="1769"/>
                  </a:lnTo>
                  <a:lnTo>
                    <a:pt x="812" y="1780"/>
                  </a:lnTo>
                  <a:lnTo>
                    <a:pt x="837" y="1788"/>
                  </a:lnTo>
                  <a:lnTo>
                    <a:pt x="862" y="1796"/>
                  </a:lnTo>
                  <a:lnTo>
                    <a:pt x="888" y="1800"/>
                  </a:lnTo>
                  <a:lnTo>
                    <a:pt x="915" y="1800"/>
                  </a:lnTo>
                  <a:lnTo>
                    <a:pt x="915" y="1800"/>
                  </a:lnTo>
                  <a:lnTo>
                    <a:pt x="943" y="1800"/>
                  </a:lnTo>
                  <a:lnTo>
                    <a:pt x="968" y="1796"/>
                  </a:lnTo>
                  <a:lnTo>
                    <a:pt x="993" y="1788"/>
                  </a:lnTo>
                  <a:lnTo>
                    <a:pt x="1019" y="1780"/>
                  </a:lnTo>
                  <a:lnTo>
                    <a:pt x="1042" y="1769"/>
                  </a:lnTo>
                  <a:lnTo>
                    <a:pt x="1064" y="1755"/>
                  </a:lnTo>
                  <a:lnTo>
                    <a:pt x="1083" y="1739"/>
                  </a:lnTo>
                  <a:lnTo>
                    <a:pt x="1103" y="1724"/>
                  </a:lnTo>
                  <a:lnTo>
                    <a:pt x="1121" y="1704"/>
                  </a:lnTo>
                  <a:lnTo>
                    <a:pt x="1134" y="1685"/>
                  </a:lnTo>
                  <a:lnTo>
                    <a:pt x="1148" y="1661"/>
                  </a:lnTo>
                  <a:lnTo>
                    <a:pt x="1160" y="1640"/>
                  </a:lnTo>
                  <a:lnTo>
                    <a:pt x="1169" y="1614"/>
                  </a:lnTo>
                  <a:lnTo>
                    <a:pt x="1175" y="1589"/>
                  </a:lnTo>
                  <a:lnTo>
                    <a:pt x="1179" y="1563"/>
                  </a:lnTo>
                  <a:lnTo>
                    <a:pt x="1181" y="1536"/>
                  </a:lnTo>
                  <a:lnTo>
                    <a:pt x="1181" y="1536"/>
                  </a:lnTo>
                  <a:lnTo>
                    <a:pt x="1179" y="1503"/>
                  </a:lnTo>
                  <a:lnTo>
                    <a:pt x="1173" y="1471"/>
                  </a:lnTo>
                  <a:lnTo>
                    <a:pt x="1164" y="1442"/>
                  </a:lnTo>
                  <a:lnTo>
                    <a:pt x="1150" y="1415"/>
                  </a:lnTo>
                  <a:lnTo>
                    <a:pt x="1134" y="1387"/>
                  </a:lnTo>
                  <a:lnTo>
                    <a:pt x="1117" y="1364"/>
                  </a:lnTo>
                  <a:lnTo>
                    <a:pt x="1095" y="1342"/>
                  </a:lnTo>
                  <a:lnTo>
                    <a:pt x="1072" y="1323"/>
                  </a:lnTo>
                  <a:lnTo>
                    <a:pt x="1195" y="916"/>
                  </a:lnTo>
                  <a:lnTo>
                    <a:pt x="1459" y="1143"/>
                  </a:lnTo>
                  <a:lnTo>
                    <a:pt x="1459" y="1143"/>
                  </a:lnTo>
                  <a:lnTo>
                    <a:pt x="1449" y="1158"/>
                  </a:lnTo>
                  <a:lnTo>
                    <a:pt x="1439" y="1176"/>
                  </a:lnTo>
                  <a:lnTo>
                    <a:pt x="1432" y="1195"/>
                  </a:lnTo>
                  <a:lnTo>
                    <a:pt x="1424" y="1213"/>
                  </a:lnTo>
                  <a:lnTo>
                    <a:pt x="1418" y="1233"/>
                  </a:lnTo>
                  <a:lnTo>
                    <a:pt x="1414" y="1252"/>
                  </a:lnTo>
                  <a:lnTo>
                    <a:pt x="1412" y="1274"/>
                  </a:lnTo>
                  <a:lnTo>
                    <a:pt x="1412" y="1293"/>
                  </a:lnTo>
                  <a:lnTo>
                    <a:pt x="1412" y="1293"/>
                  </a:lnTo>
                  <a:lnTo>
                    <a:pt x="1412" y="1321"/>
                  </a:lnTo>
                  <a:lnTo>
                    <a:pt x="1416" y="1348"/>
                  </a:lnTo>
                  <a:lnTo>
                    <a:pt x="1424" y="1373"/>
                  </a:lnTo>
                  <a:lnTo>
                    <a:pt x="1432" y="1397"/>
                  </a:lnTo>
                  <a:lnTo>
                    <a:pt x="1443" y="1420"/>
                  </a:lnTo>
                  <a:lnTo>
                    <a:pt x="1457" y="1442"/>
                  </a:lnTo>
                  <a:lnTo>
                    <a:pt x="1473" y="1463"/>
                  </a:lnTo>
                  <a:lnTo>
                    <a:pt x="1488" y="1481"/>
                  </a:lnTo>
                  <a:lnTo>
                    <a:pt x="1508" y="1499"/>
                  </a:lnTo>
                  <a:lnTo>
                    <a:pt x="1529" y="1514"/>
                  </a:lnTo>
                  <a:lnTo>
                    <a:pt x="1551" y="1528"/>
                  </a:lnTo>
                  <a:lnTo>
                    <a:pt x="1574" y="1538"/>
                  </a:lnTo>
                  <a:lnTo>
                    <a:pt x="1598" y="1548"/>
                  </a:lnTo>
                  <a:lnTo>
                    <a:pt x="1623" y="1553"/>
                  </a:lnTo>
                  <a:lnTo>
                    <a:pt x="1651" y="1557"/>
                  </a:lnTo>
                  <a:lnTo>
                    <a:pt x="1678" y="1559"/>
                  </a:lnTo>
                  <a:lnTo>
                    <a:pt x="1678" y="1559"/>
                  </a:lnTo>
                  <a:lnTo>
                    <a:pt x="1703" y="1557"/>
                  </a:lnTo>
                  <a:lnTo>
                    <a:pt x="1731" y="1553"/>
                  </a:lnTo>
                  <a:lnTo>
                    <a:pt x="1756" y="1548"/>
                  </a:lnTo>
                  <a:lnTo>
                    <a:pt x="1780" y="1538"/>
                  </a:lnTo>
                  <a:lnTo>
                    <a:pt x="1803" y="1528"/>
                  </a:lnTo>
                  <a:lnTo>
                    <a:pt x="1825" y="1514"/>
                  </a:lnTo>
                  <a:lnTo>
                    <a:pt x="1846" y="1499"/>
                  </a:lnTo>
                  <a:lnTo>
                    <a:pt x="1864" y="1481"/>
                  </a:lnTo>
                  <a:lnTo>
                    <a:pt x="1881" y="1463"/>
                  </a:lnTo>
                  <a:lnTo>
                    <a:pt x="1897" y="1442"/>
                  </a:lnTo>
                  <a:lnTo>
                    <a:pt x="1911" y="1420"/>
                  </a:lnTo>
                  <a:lnTo>
                    <a:pt x="1922" y="1397"/>
                  </a:lnTo>
                  <a:lnTo>
                    <a:pt x="1930" y="1373"/>
                  </a:lnTo>
                  <a:lnTo>
                    <a:pt x="1936" y="1348"/>
                  </a:lnTo>
                  <a:lnTo>
                    <a:pt x="1940" y="1321"/>
                  </a:lnTo>
                  <a:lnTo>
                    <a:pt x="1942" y="1293"/>
                  </a:lnTo>
                  <a:lnTo>
                    <a:pt x="1942" y="1293"/>
                  </a:lnTo>
                  <a:lnTo>
                    <a:pt x="1940" y="1266"/>
                  </a:lnTo>
                  <a:lnTo>
                    <a:pt x="1936" y="1240"/>
                  </a:lnTo>
                  <a:lnTo>
                    <a:pt x="1930" y="1215"/>
                  </a:lnTo>
                  <a:lnTo>
                    <a:pt x="1922" y="1191"/>
                  </a:lnTo>
                  <a:lnTo>
                    <a:pt x="1911" y="1168"/>
                  </a:lnTo>
                  <a:lnTo>
                    <a:pt x="1897" y="1144"/>
                  </a:lnTo>
                  <a:lnTo>
                    <a:pt x="1881" y="1125"/>
                  </a:lnTo>
                  <a:lnTo>
                    <a:pt x="1864" y="1105"/>
                  </a:lnTo>
                  <a:lnTo>
                    <a:pt x="1846" y="1090"/>
                  </a:lnTo>
                  <a:lnTo>
                    <a:pt x="1825" y="1074"/>
                  </a:lnTo>
                  <a:lnTo>
                    <a:pt x="1803" y="1060"/>
                  </a:lnTo>
                  <a:lnTo>
                    <a:pt x="1780" y="1049"/>
                  </a:lnTo>
                  <a:lnTo>
                    <a:pt x="1756" y="1041"/>
                  </a:lnTo>
                  <a:lnTo>
                    <a:pt x="1731" y="1033"/>
                  </a:lnTo>
                  <a:lnTo>
                    <a:pt x="1703" y="1029"/>
                  </a:lnTo>
                  <a:lnTo>
                    <a:pt x="1678" y="1029"/>
                  </a:lnTo>
                  <a:lnTo>
                    <a:pt x="1678" y="1029"/>
                  </a:lnTo>
                  <a:lnTo>
                    <a:pt x="1653" y="1029"/>
                  </a:lnTo>
                  <a:lnTo>
                    <a:pt x="1631" y="1033"/>
                  </a:lnTo>
                  <a:lnTo>
                    <a:pt x="1608" y="1037"/>
                  </a:lnTo>
                  <a:lnTo>
                    <a:pt x="1586" y="1045"/>
                  </a:lnTo>
                  <a:lnTo>
                    <a:pt x="1565" y="1054"/>
                  </a:lnTo>
                  <a:lnTo>
                    <a:pt x="1545" y="1064"/>
                  </a:lnTo>
                  <a:lnTo>
                    <a:pt x="1527" y="1076"/>
                  </a:lnTo>
                  <a:lnTo>
                    <a:pt x="1510" y="1090"/>
                  </a:lnTo>
                  <a:lnTo>
                    <a:pt x="1246" y="863"/>
                  </a:lnTo>
                  <a:lnTo>
                    <a:pt x="1576" y="734"/>
                  </a:lnTo>
                  <a:close/>
                  <a:moveTo>
                    <a:pt x="1791" y="385"/>
                  </a:moveTo>
                  <a:lnTo>
                    <a:pt x="1791" y="385"/>
                  </a:lnTo>
                  <a:lnTo>
                    <a:pt x="1811" y="385"/>
                  </a:lnTo>
                  <a:lnTo>
                    <a:pt x="1829" y="389"/>
                  </a:lnTo>
                  <a:lnTo>
                    <a:pt x="1848" y="393"/>
                  </a:lnTo>
                  <a:lnTo>
                    <a:pt x="1866" y="399"/>
                  </a:lnTo>
                  <a:lnTo>
                    <a:pt x="1883" y="409"/>
                  </a:lnTo>
                  <a:lnTo>
                    <a:pt x="1899" y="418"/>
                  </a:lnTo>
                  <a:lnTo>
                    <a:pt x="1913" y="428"/>
                  </a:lnTo>
                  <a:lnTo>
                    <a:pt x="1926" y="442"/>
                  </a:lnTo>
                  <a:lnTo>
                    <a:pt x="1940" y="456"/>
                  </a:lnTo>
                  <a:lnTo>
                    <a:pt x="1950" y="469"/>
                  </a:lnTo>
                  <a:lnTo>
                    <a:pt x="1960" y="485"/>
                  </a:lnTo>
                  <a:lnTo>
                    <a:pt x="1967" y="503"/>
                  </a:lnTo>
                  <a:lnTo>
                    <a:pt x="1975" y="520"/>
                  </a:lnTo>
                  <a:lnTo>
                    <a:pt x="1979" y="540"/>
                  </a:lnTo>
                  <a:lnTo>
                    <a:pt x="1983" y="557"/>
                  </a:lnTo>
                  <a:lnTo>
                    <a:pt x="1983" y="577"/>
                  </a:lnTo>
                  <a:lnTo>
                    <a:pt x="1983" y="577"/>
                  </a:lnTo>
                  <a:lnTo>
                    <a:pt x="1983" y="597"/>
                  </a:lnTo>
                  <a:lnTo>
                    <a:pt x="1979" y="616"/>
                  </a:lnTo>
                  <a:lnTo>
                    <a:pt x="1975" y="636"/>
                  </a:lnTo>
                  <a:lnTo>
                    <a:pt x="1967" y="653"/>
                  </a:lnTo>
                  <a:lnTo>
                    <a:pt x="1960" y="669"/>
                  </a:lnTo>
                  <a:lnTo>
                    <a:pt x="1950" y="687"/>
                  </a:lnTo>
                  <a:lnTo>
                    <a:pt x="1940" y="700"/>
                  </a:lnTo>
                  <a:lnTo>
                    <a:pt x="1926" y="714"/>
                  </a:lnTo>
                  <a:lnTo>
                    <a:pt x="1913" y="726"/>
                  </a:lnTo>
                  <a:lnTo>
                    <a:pt x="1899" y="737"/>
                  </a:lnTo>
                  <a:lnTo>
                    <a:pt x="1883" y="747"/>
                  </a:lnTo>
                  <a:lnTo>
                    <a:pt x="1866" y="755"/>
                  </a:lnTo>
                  <a:lnTo>
                    <a:pt x="1848" y="763"/>
                  </a:lnTo>
                  <a:lnTo>
                    <a:pt x="1829" y="767"/>
                  </a:lnTo>
                  <a:lnTo>
                    <a:pt x="1811" y="771"/>
                  </a:lnTo>
                  <a:lnTo>
                    <a:pt x="1791" y="771"/>
                  </a:lnTo>
                  <a:lnTo>
                    <a:pt x="1791" y="771"/>
                  </a:lnTo>
                  <a:lnTo>
                    <a:pt x="1770" y="771"/>
                  </a:lnTo>
                  <a:lnTo>
                    <a:pt x="1752" y="767"/>
                  </a:lnTo>
                  <a:lnTo>
                    <a:pt x="1733" y="763"/>
                  </a:lnTo>
                  <a:lnTo>
                    <a:pt x="1715" y="755"/>
                  </a:lnTo>
                  <a:lnTo>
                    <a:pt x="1699" y="747"/>
                  </a:lnTo>
                  <a:lnTo>
                    <a:pt x="1682" y="737"/>
                  </a:lnTo>
                  <a:lnTo>
                    <a:pt x="1668" y="726"/>
                  </a:lnTo>
                  <a:lnTo>
                    <a:pt x="1654" y="714"/>
                  </a:lnTo>
                  <a:lnTo>
                    <a:pt x="1641" y="700"/>
                  </a:lnTo>
                  <a:lnTo>
                    <a:pt x="1631" y="687"/>
                  </a:lnTo>
                  <a:lnTo>
                    <a:pt x="1621" y="669"/>
                  </a:lnTo>
                  <a:lnTo>
                    <a:pt x="1613" y="653"/>
                  </a:lnTo>
                  <a:lnTo>
                    <a:pt x="1606" y="636"/>
                  </a:lnTo>
                  <a:lnTo>
                    <a:pt x="1602" y="616"/>
                  </a:lnTo>
                  <a:lnTo>
                    <a:pt x="1598" y="597"/>
                  </a:lnTo>
                  <a:lnTo>
                    <a:pt x="1598" y="577"/>
                  </a:lnTo>
                  <a:lnTo>
                    <a:pt x="1598" y="577"/>
                  </a:lnTo>
                  <a:lnTo>
                    <a:pt x="1598" y="557"/>
                  </a:lnTo>
                  <a:lnTo>
                    <a:pt x="1602" y="540"/>
                  </a:lnTo>
                  <a:lnTo>
                    <a:pt x="1606" y="520"/>
                  </a:lnTo>
                  <a:lnTo>
                    <a:pt x="1613" y="503"/>
                  </a:lnTo>
                  <a:lnTo>
                    <a:pt x="1621" y="485"/>
                  </a:lnTo>
                  <a:lnTo>
                    <a:pt x="1631" y="469"/>
                  </a:lnTo>
                  <a:lnTo>
                    <a:pt x="1641" y="456"/>
                  </a:lnTo>
                  <a:lnTo>
                    <a:pt x="1654" y="442"/>
                  </a:lnTo>
                  <a:lnTo>
                    <a:pt x="1668" y="428"/>
                  </a:lnTo>
                  <a:lnTo>
                    <a:pt x="1682" y="418"/>
                  </a:lnTo>
                  <a:lnTo>
                    <a:pt x="1699" y="409"/>
                  </a:lnTo>
                  <a:lnTo>
                    <a:pt x="1715" y="399"/>
                  </a:lnTo>
                  <a:lnTo>
                    <a:pt x="1733" y="393"/>
                  </a:lnTo>
                  <a:lnTo>
                    <a:pt x="1752" y="389"/>
                  </a:lnTo>
                  <a:lnTo>
                    <a:pt x="1770" y="385"/>
                  </a:lnTo>
                  <a:lnTo>
                    <a:pt x="1791" y="385"/>
                  </a:lnTo>
                  <a:close/>
                  <a:moveTo>
                    <a:pt x="387" y="700"/>
                  </a:moveTo>
                  <a:lnTo>
                    <a:pt x="387" y="700"/>
                  </a:lnTo>
                  <a:lnTo>
                    <a:pt x="354" y="698"/>
                  </a:lnTo>
                  <a:lnTo>
                    <a:pt x="323" y="694"/>
                  </a:lnTo>
                  <a:lnTo>
                    <a:pt x="293" y="687"/>
                  </a:lnTo>
                  <a:lnTo>
                    <a:pt x="264" y="677"/>
                  </a:lnTo>
                  <a:lnTo>
                    <a:pt x="236" y="663"/>
                  </a:lnTo>
                  <a:lnTo>
                    <a:pt x="211" y="647"/>
                  </a:lnTo>
                  <a:lnTo>
                    <a:pt x="188" y="630"/>
                  </a:lnTo>
                  <a:lnTo>
                    <a:pt x="164" y="608"/>
                  </a:lnTo>
                  <a:lnTo>
                    <a:pt x="145" y="587"/>
                  </a:lnTo>
                  <a:lnTo>
                    <a:pt x="127" y="561"/>
                  </a:lnTo>
                  <a:lnTo>
                    <a:pt x="111" y="536"/>
                  </a:lnTo>
                  <a:lnTo>
                    <a:pt x="98" y="509"/>
                  </a:lnTo>
                  <a:lnTo>
                    <a:pt x="86" y="479"/>
                  </a:lnTo>
                  <a:lnTo>
                    <a:pt x="80" y="450"/>
                  </a:lnTo>
                  <a:lnTo>
                    <a:pt x="74" y="418"/>
                  </a:lnTo>
                  <a:lnTo>
                    <a:pt x="72" y="387"/>
                  </a:lnTo>
                  <a:lnTo>
                    <a:pt x="72" y="387"/>
                  </a:lnTo>
                  <a:lnTo>
                    <a:pt x="74" y="354"/>
                  </a:lnTo>
                  <a:lnTo>
                    <a:pt x="80" y="323"/>
                  </a:lnTo>
                  <a:lnTo>
                    <a:pt x="86" y="293"/>
                  </a:lnTo>
                  <a:lnTo>
                    <a:pt x="98" y="264"/>
                  </a:lnTo>
                  <a:lnTo>
                    <a:pt x="111" y="237"/>
                  </a:lnTo>
                  <a:lnTo>
                    <a:pt x="127" y="211"/>
                  </a:lnTo>
                  <a:lnTo>
                    <a:pt x="145" y="188"/>
                  </a:lnTo>
                  <a:lnTo>
                    <a:pt x="164" y="164"/>
                  </a:lnTo>
                  <a:lnTo>
                    <a:pt x="188" y="145"/>
                  </a:lnTo>
                  <a:lnTo>
                    <a:pt x="211" y="127"/>
                  </a:lnTo>
                  <a:lnTo>
                    <a:pt x="236" y="111"/>
                  </a:lnTo>
                  <a:lnTo>
                    <a:pt x="264" y="98"/>
                  </a:lnTo>
                  <a:lnTo>
                    <a:pt x="293" y="88"/>
                  </a:lnTo>
                  <a:lnTo>
                    <a:pt x="323" y="80"/>
                  </a:lnTo>
                  <a:lnTo>
                    <a:pt x="354" y="74"/>
                  </a:lnTo>
                  <a:lnTo>
                    <a:pt x="387" y="72"/>
                  </a:lnTo>
                  <a:lnTo>
                    <a:pt x="387" y="72"/>
                  </a:lnTo>
                  <a:lnTo>
                    <a:pt x="418" y="74"/>
                  </a:lnTo>
                  <a:lnTo>
                    <a:pt x="450" y="80"/>
                  </a:lnTo>
                  <a:lnTo>
                    <a:pt x="479" y="88"/>
                  </a:lnTo>
                  <a:lnTo>
                    <a:pt x="508" y="98"/>
                  </a:lnTo>
                  <a:lnTo>
                    <a:pt x="536" y="111"/>
                  </a:lnTo>
                  <a:lnTo>
                    <a:pt x="561" y="127"/>
                  </a:lnTo>
                  <a:lnTo>
                    <a:pt x="587" y="145"/>
                  </a:lnTo>
                  <a:lnTo>
                    <a:pt x="608" y="164"/>
                  </a:lnTo>
                  <a:lnTo>
                    <a:pt x="628" y="188"/>
                  </a:lnTo>
                  <a:lnTo>
                    <a:pt x="647" y="211"/>
                  </a:lnTo>
                  <a:lnTo>
                    <a:pt x="663" y="237"/>
                  </a:lnTo>
                  <a:lnTo>
                    <a:pt x="677" y="264"/>
                  </a:lnTo>
                  <a:lnTo>
                    <a:pt x="686" y="293"/>
                  </a:lnTo>
                  <a:lnTo>
                    <a:pt x="694" y="323"/>
                  </a:lnTo>
                  <a:lnTo>
                    <a:pt x="698" y="354"/>
                  </a:lnTo>
                  <a:lnTo>
                    <a:pt x="700" y="387"/>
                  </a:lnTo>
                  <a:lnTo>
                    <a:pt x="700" y="387"/>
                  </a:lnTo>
                  <a:lnTo>
                    <a:pt x="698" y="418"/>
                  </a:lnTo>
                  <a:lnTo>
                    <a:pt x="694" y="450"/>
                  </a:lnTo>
                  <a:lnTo>
                    <a:pt x="686" y="479"/>
                  </a:lnTo>
                  <a:lnTo>
                    <a:pt x="677" y="509"/>
                  </a:lnTo>
                  <a:lnTo>
                    <a:pt x="663" y="536"/>
                  </a:lnTo>
                  <a:lnTo>
                    <a:pt x="647" y="561"/>
                  </a:lnTo>
                  <a:lnTo>
                    <a:pt x="628" y="587"/>
                  </a:lnTo>
                  <a:lnTo>
                    <a:pt x="608" y="608"/>
                  </a:lnTo>
                  <a:lnTo>
                    <a:pt x="587" y="630"/>
                  </a:lnTo>
                  <a:lnTo>
                    <a:pt x="561" y="647"/>
                  </a:lnTo>
                  <a:lnTo>
                    <a:pt x="536" y="663"/>
                  </a:lnTo>
                  <a:lnTo>
                    <a:pt x="508" y="677"/>
                  </a:lnTo>
                  <a:lnTo>
                    <a:pt x="479" y="687"/>
                  </a:lnTo>
                  <a:lnTo>
                    <a:pt x="450" y="694"/>
                  </a:lnTo>
                  <a:lnTo>
                    <a:pt x="418" y="698"/>
                  </a:lnTo>
                  <a:lnTo>
                    <a:pt x="387" y="700"/>
                  </a:lnTo>
                  <a:close/>
                  <a:moveTo>
                    <a:pt x="1109" y="1536"/>
                  </a:moveTo>
                  <a:lnTo>
                    <a:pt x="1109" y="1536"/>
                  </a:lnTo>
                  <a:lnTo>
                    <a:pt x="1107" y="1555"/>
                  </a:lnTo>
                  <a:lnTo>
                    <a:pt x="1105" y="1575"/>
                  </a:lnTo>
                  <a:lnTo>
                    <a:pt x="1099" y="1593"/>
                  </a:lnTo>
                  <a:lnTo>
                    <a:pt x="1093" y="1610"/>
                  </a:lnTo>
                  <a:lnTo>
                    <a:pt x="1085" y="1628"/>
                  </a:lnTo>
                  <a:lnTo>
                    <a:pt x="1076" y="1643"/>
                  </a:lnTo>
                  <a:lnTo>
                    <a:pt x="1064" y="1657"/>
                  </a:lnTo>
                  <a:lnTo>
                    <a:pt x="1052" y="1671"/>
                  </a:lnTo>
                  <a:lnTo>
                    <a:pt x="1038" y="1685"/>
                  </a:lnTo>
                  <a:lnTo>
                    <a:pt x="1023" y="1696"/>
                  </a:lnTo>
                  <a:lnTo>
                    <a:pt x="1007" y="1704"/>
                  </a:lnTo>
                  <a:lnTo>
                    <a:pt x="989" y="1714"/>
                  </a:lnTo>
                  <a:lnTo>
                    <a:pt x="972" y="1720"/>
                  </a:lnTo>
                  <a:lnTo>
                    <a:pt x="954" y="1724"/>
                  </a:lnTo>
                  <a:lnTo>
                    <a:pt x="935" y="1728"/>
                  </a:lnTo>
                  <a:lnTo>
                    <a:pt x="915" y="1728"/>
                  </a:lnTo>
                  <a:lnTo>
                    <a:pt x="915" y="1728"/>
                  </a:lnTo>
                  <a:lnTo>
                    <a:pt x="896" y="1728"/>
                  </a:lnTo>
                  <a:lnTo>
                    <a:pt x="876" y="1724"/>
                  </a:lnTo>
                  <a:lnTo>
                    <a:pt x="858" y="1720"/>
                  </a:lnTo>
                  <a:lnTo>
                    <a:pt x="841" y="1714"/>
                  </a:lnTo>
                  <a:lnTo>
                    <a:pt x="823" y="1704"/>
                  </a:lnTo>
                  <a:lnTo>
                    <a:pt x="808" y="1696"/>
                  </a:lnTo>
                  <a:lnTo>
                    <a:pt x="792" y="1685"/>
                  </a:lnTo>
                  <a:lnTo>
                    <a:pt x="778" y="1671"/>
                  </a:lnTo>
                  <a:lnTo>
                    <a:pt x="767" y="1657"/>
                  </a:lnTo>
                  <a:lnTo>
                    <a:pt x="755" y="1643"/>
                  </a:lnTo>
                  <a:lnTo>
                    <a:pt x="745" y="1628"/>
                  </a:lnTo>
                  <a:lnTo>
                    <a:pt x="737" y="1610"/>
                  </a:lnTo>
                  <a:lnTo>
                    <a:pt x="731" y="1593"/>
                  </a:lnTo>
                  <a:lnTo>
                    <a:pt x="725" y="1575"/>
                  </a:lnTo>
                  <a:lnTo>
                    <a:pt x="723" y="1555"/>
                  </a:lnTo>
                  <a:lnTo>
                    <a:pt x="722" y="1536"/>
                  </a:lnTo>
                  <a:lnTo>
                    <a:pt x="722" y="1536"/>
                  </a:lnTo>
                  <a:lnTo>
                    <a:pt x="723" y="1516"/>
                  </a:lnTo>
                  <a:lnTo>
                    <a:pt x="725" y="1497"/>
                  </a:lnTo>
                  <a:lnTo>
                    <a:pt x="731" y="1477"/>
                  </a:lnTo>
                  <a:lnTo>
                    <a:pt x="737" y="1460"/>
                  </a:lnTo>
                  <a:lnTo>
                    <a:pt x="745" y="1444"/>
                  </a:lnTo>
                  <a:lnTo>
                    <a:pt x="755" y="1428"/>
                  </a:lnTo>
                  <a:lnTo>
                    <a:pt x="767" y="1413"/>
                  </a:lnTo>
                  <a:lnTo>
                    <a:pt x="778" y="1399"/>
                  </a:lnTo>
                  <a:lnTo>
                    <a:pt x="792" y="1387"/>
                  </a:lnTo>
                  <a:lnTo>
                    <a:pt x="808" y="1375"/>
                  </a:lnTo>
                  <a:lnTo>
                    <a:pt x="823" y="1366"/>
                  </a:lnTo>
                  <a:lnTo>
                    <a:pt x="841" y="1358"/>
                  </a:lnTo>
                  <a:lnTo>
                    <a:pt x="858" y="1350"/>
                  </a:lnTo>
                  <a:lnTo>
                    <a:pt x="876" y="1346"/>
                  </a:lnTo>
                  <a:lnTo>
                    <a:pt x="896" y="1344"/>
                  </a:lnTo>
                  <a:lnTo>
                    <a:pt x="915" y="1342"/>
                  </a:lnTo>
                  <a:lnTo>
                    <a:pt x="915" y="1342"/>
                  </a:lnTo>
                  <a:lnTo>
                    <a:pt x="935" y="1344"/>
                  </a:lnTo>
                  <a:lnTo>
                    <a:pt x="954" y="1346"/>
                  </a:lnTo>
                  <a:lnTo>
                    <a:pt x="972" y="1350"/>
                  </a:lnTo>
                  <a:lnTo>
                    <a:pt x="989" y="1358"/>
                  </a:lnTo>
                  <a:lnTo>
                    <a:pt x="1007" y="1366"/>
                  </a:lnTo>
                  <a:lnTo>
                    <a:pt x="1023" y="1375"/>
                  </a:lnTo>
                  <a:lnTo>
                    <a:pt x="1038" y="1387"/>
                  </a:lnTo>
                  <a:lnTo>
                    <a:pt x="1052" y="1399"/>
                  </a:lnTo>
                  <a:lnTo>
                    <a:pt x="1064" y="1413"/>
                  </a:lnTo>
                  <a:lnTo>
                    <a:pt x="1076" y="1428"/>
                  </a:lnTo>
                  <a:lnTo>
                    <a:pt x="1085" y="1444"/>
                  </a:lnTo>
                  <a:lnTo>
                    <a:pt x="1093" y="1460"/>
                  </a:lnTo>
                  <a:lnTo>
                    <a:pt x="1099" y="1477"/>
                  </a:lnTo>
                  <a:lnTo>
                    <a:pt x="1105" y="1497"/>
                  </a:lnTo>
                  <a:lnTo>
                    <a:pt x="1107" y="1516"/>
                  </a:lnTo>
                  <a:lnTo>
                    <a:pt x="1109" y="1536"/>
                  </a:lnTo>
                  <a:close/>
                  <a:moveTo>
                    <a:pt x="1678" y="1184"/>
                  </a:moveTo>
                  <a:lnTo>
                    <a:pt x="1678" y="1184"/>
                  </a:lnTo>
                  <a:lnTo>
                    <a:pt x="1699" y="1186"/>
                  </a:lnTo>
                  <a:lnTo>
                    <a:pt x="1719" y="1193"/>
                  </a:lnTo>
                  <a:lnTo>
                    <a:pt x="1739" y="1203"/>
                  </a:lnTo>
                  <a:lnTo>
                    <a:pt x="1754" y="1217"/>
                  </a:lnTo>
                  <a:lnTo>
                    <a:pt x="1768" y="1233"/>
                  </a:lnTo>
                  <a:lnTo>
                    <a:pt x="1778" y="1250"/>
                  </a:lnTo>
                  <a:lnTo>
                    <a:pt x="1784" y="1272"/>
                  </a:lnTo>
                  <a:lnTo>
                    <a:pt x="1787" y="1293"/>
                  </a:lnTo>
                  <a:lnTo>
                    <a:pt x="1787" y="1293"/>
                  </a:lnTo>
                  <a:lnTo>
                    <a:pt x="1784" y="1317"/>
                  </a:lnTo>
                  <a:lnTo>
                    <a:pt x="1778" y="1336"/>
                  </a:lnTo>
                  <a:lnTo>
                    <a:pt x="1768" y="1356"/>
                  </a:lnTo>
                  <a:lnTo>
                    <a:pt x="1754" y="1371"/>
                  </a:lnTo>
                  <a:lnTo>
                    <a:pt x="1739" y="1385"/>
                  </a:lnTo>
                  <a:lnTo>
                    <a:pt x="1719" y="1395"/>
                  </a:lnTo>
                  <a:lnTo>
                    <a:pt x="1699" y="1401"/>
                  </a:lnTo>
                  <a:lnTo>
                    <a:pt x="1678" y="1403"/>
                  </a:lnTo>
                  <a:lnTo>
                    <a:pt x="1678" y="1403"/>
                  </a:lnTo>
                  <a:lnTo>
                    <a:pt x="1654" y="1401"/>
                  </a:lnTo>
                  <a:lnTo>
                    <a:pt x="1635" y="1395"/>
                  </a:lnTo>
                  <a:lnTo>
                    <a:pt x="1615" y="1385"/>
                  </a:lnTo>
                  <a:lnTo>
                    <a:pt x="1600" y="1371"/>
                  </a:lnTo>
                  <a:lnTo>
                    <a:pt x="1586" y="1356"/>
                  </a:lnTo>
                  <a:lnTo>
                    <a:pt x="1576" y="1336"/>
                  </a:lnTo>
                  <a:lnTo>
                    <a:pt x="1568" y="1317"/>
                  </a:lnTo>
                  <a:lnTo>
                    <a:pt x="1566" y="1293"/>
                  </a:lnTo>
                  <a:lnTo>
                    <a:pt x="1566" y="1293"/>
                  </a:lnTo>
                  <a:lnTo>
                    <a:pt x="1568" y="1272"/>
                  </a:lnTo>
                  <a:lnTo>
                    <a:pt x="1576" y="1250"/>
                  </a:lnTo>
                  <a:lnTo>
                    <a:pt x="1586" y="1233"/>
                  </a:lnTo>
                  <a:lnTo>
                    <a:pt x="1600" y="1217"/>
                  </a:lnTo>
                  <a:lnTo>
                    <a:pt x="1615" y="1203"/>
                  </a:lnTo>
                  <a:lnTo>
                    <a:pt x="1635" y="1193"/>
                  </a:lnTo>
                  <a:lnTo>
                    <a:pt x="1654" y="1186"/>
                  </a:lnTo>
                  <a:lnTo>
                    <a:pt x="1678" y="1184"/>
                  </a:lnTo>
                  <a:close/>
                </a:path>
              </a:pathLst>
            </a:custGeom>
            <a:solidFill>
              <a:srgbClr val="00B0F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23" name="Group 54"/>
            <p:cNvGrpSpPr/>
            <p:nvPr/>
          </p:nvGrpSpPr>
          <p:grpSpPr>
            <a:xfrm>
              <a:off x="5706480" y="2764002"/>
              <a:ext cx="787044" cy="955256"/>
              <a:chOff x="5671793" y="2767014"/>
              <a:chExt cx="849802" cy="1031429"/>
            </a:xfrm>
            <a:solidFill>
              <a:srgbClr val="00B050"/>
            </a:solidFill>
          </p:grpSpPr>
          <p:sp>
            <p:nvSpPr>
              <p:cNvPr id="29" name="Freeform 26"/>
              <p:cNvSpPr>
                <a:spLocks noEditPoints="1"/>
              </p:cNvSpPr>
              <p:nvPr/>
            </p:nvSpPr>
            <p:spPr bwMode="auto">
              <a:xfrm>
                <a:off x="5671793" y="2767014"/>
                <a:ext cx="849802" cy="1031429"/>
              </a:xfrm>
              <a:custGeom>
                <a:avLst/>
                <a:gdLst/>
                <a:ahLst/>
                <a:cxnLst>
                  <a:cxn ang="0">
                    <a:pos x="90" y="188"/>
                  </a:cxn>
                  <a:cxn ang="0">
                    <a:pos x="370" y="121"/>
                  </a:cxn>
                  <a:cxn ang="0">
                    <a:pos x="530" y="62"/>
                  </a:cxn>
                  <a:cxn ang="0">
                    <a:pos x="620" y="15"/>
                  </a:cxn>
                  <a:cxn ang="0">
                    <a:pos x="663" y="15"/>
                  </a:cxn>
                  <a:cxn ang="0">
                    <a:pos x="751" y="62"/>
                  </a:cxn>
                  <a:cxn ang="0">
                    <a:pos x="913" y="121"/>
                  </a:cxn>
                  <a:cxn ang="0">
                    <a:pos x="1191" y="188"/>
                  </a:cxn>
                  <a:cxn ang="0">
                    <a:pos x="1281" y="311"/>
                  </a:cxn>
                  <a:cxn ang="0">
                    <a:pos x="1273" y="604"/>
                  </a:cxn>
                  <a:cxn ang="0">
                    <a:pos x="1258" y="736"/>
                  </a:cxn>
                  <a:cxn ang="0">
                    <a:pos x="1230" y="859"/>
                  </a:cxn>
                  <a:cxn ang="0">
                    <a:pos x="1187" y="976"/>
                  </a:cxn>
                  <a:cxn ang="0">
                    <a:pos x="1126" y="1092"/>
                  </a:cxn>
                  <a:cxn ang="0">
                    <a:pos x="1046" y="1203"/>
                  </a:cxn>
                  <a:cxn ang="0">
                    <a:pos x="939" y="1319"/>
                  </a:cxn>
                  <a:cxn ang="0">
                    <a:pos x="806" y="1434"/>
                  </a:cxn>
                  <a:cxn ang="0">
                    <a:pos x="641" y="1555"/>
                  </a:cxn>
                  <a:cxn ang="0">
                    <a:pos x="528" y="1473"/>
                  </a:cxn>
                  <a:cxn ang="0">
                    <a:pos x="383" y="1356"/>
                  </a:cxn>
                  <a:cxn ang="0">
                    <a:pos x="270" y="1242"/>
                  </a:cxn>
                  <a:cxn ang="0">
                    <a:pos x="180" y="1129"/>
                  </a:cxn>
                  <a:cxn ang="0">
                    <a:pos x="113" y="1015"/>
                  </a:cxn>
                  <a:cxn ang="0">
                    <a:pos x="64" y="898"/>
                  </a:cxn>
                  <a:cxn ang="0">
                    <a:pos x="33" y="777"/>
                  </a:cxn>
                  <a:cxn ang="0">
                    <a:pos x="14" y="649"/>
                  </a:cxn>
                  <a:cxn ang="0">
                    <a:pos x="2" y="415"/>
                  </a:cxn>
                  <a:cxn ang="0">
                    <a:pos x="0" y="201"/>
                  </a:cxn>
                  <a:cxn ang="0">
                    <a:pos x="653" y="1385"/>
                  </a:cxn>
                  <a:cxn ang="0">
                    <a:pos x="696" y="1352"/>
                  </a:cxn>
                  <a:cxn ang="0">
                    <a:pos x="814" y="1256"/>
                  </a:cxn>
                  <a:cxn ang="0">
                    <a:pos x="907" y="1160"/>
                  </a:cxn>
                  <a:cxn ang="0">
                    <a:pos x="982" y="1068"/>
                  </a:cxn>
                  <a:cxn ang="0">
                    <a:pos x="1040" y="974"/>
                  </a:cxn>
                  <a:cxn ang="0">
                    <a:pos x="1083" y="882"/>
                  </a:cxn>
                  <a:cxn ang="0">
                    <a:pos x="1095" y="849"/>
                  </a:cxn>
                  <a:cxn ang="0">
                    <a:pos x="1121" y="753"/>
                  </a:cxn>
                  <a:cxn ang="0">
                    <a:pos x="1148" y="552"/>
                  </a:cxn>
                  <a:cxn ang="0">
                    <a:pos x="1152" y="329"/>
                  </a:cxn>
                  <a:cxn ang="0">
                    <a:pos x="1136" y="309"/>
                  </a:cxn>
                  <a:cxn ang="0">
                    <a:pos x="980" y="274"/>
                  </a:cxn>
                  <a:cxn ang="0">
                    <a:pos x="778" y="211"/>
                  </a:cxn>
                  <a:cxn ang="0">
                    <a:pos x="651" y="154"/>
                  </a:cxn>
                  <a:cxn ang="0">
                    <a:pos x="632" y="154"/>
                  </a:cxn>
                  <a:cxn ang="0">
                    <a:pos x="569" y="184"/>
                  </a:cxn>
                  <a:cxn ang="0">
                    <a:pos x="368" y="256"/>
                  </a:cxn>
                  <a:cxn ang="0">
                    <a:pos x="147" y="309"/>
                  </a:cxn>
                  <a:cxn ang="0">
                    <a:pos x="131" y="329"/>
                  </a:cxn>
                  <a:cxn ang="0">
                    <a:pos x="133" y="479"/>
                  </a:cxn>
                  <a:cxn ang="0">
                    <a:pos x="149" y="689"/>
                  </a:cxn>
                  <a:cxn ang="0">
                    <a:pos x="178" y="818"/>
                  </a:cxn>
                  <a:cxn ang="0">
                    <a:pos x="199" y="882"/>
                  </a:cxn>
                  <a:cxn ang="0">
                    <a:pos x="225" y="945"/>
                  </a:cxn>
                  <a:cxn ang="0">
                    <a:pos x="280" y="1037"/>
                  </a:cxn>
                  <a:cxn ang="0">
                    <a:pos x="348" y="1129"/>
                  </a:cxn>
                  <a:cxn ang="0">
                    <a:pos x="436" y="1223"/>
                  </a:cxn>
                  <a:cxn ang="0">
                    <a:pos x="544" y="1319"/>
                  </a:cxn>
                  <a:cxn ang="0">
                    <a:pos x="630" y="1385"/>
                  </a:cxn>
                </a:cxnLst>
                <a:rect l="0" t="0" r="r" b="b"/>
                <a:pathLst>
                  <a:path w="1281" h="1555">
                    <a:moveTo>
                      <a:pt x="0" y="201"/>
                    </a:moveTo>
                    <a:lnTo>
                      <a:pt x="0" y="201"/>
                    </a:lnTo>
                    <a:lnTo>
                      <a:pt x="90" y="188"/>
                    </a:lnTo>
                    <a:lnTo>
                      <a:pt x="184" y="170"/>
                    </a:lnTo>
                    <a:lnTo>
                      <a:pt x="278" y="147"/>
                    </a:lnTo>
                    <a:lnTo>
                      <a:pt x="370" y="121"/>
                    </a:lnTo>
                    <a:lnTo>
                      <a:pt x="456" y="94"/>
                    </a:lnTo>
                    <a:lnTo>
                      <a:pt x="495" y="78"/>
                    </a:lnTo>
                    <a:lnTo>
                      <a:pt x="530" y="62"/>
                    </a:lnTo>
                    <a:lnTo>
                      <a:pt x="563" y="47"/>
                    </a:lnTo>
                    <a:lnTo>
                      <a:pt x="594" y="31"/>
                    </a:lnTo>
                    <a:lnTo>
                      <a:pt x="620" y="15"/>
                    </a:lnTo>
                    <a:lnTo>
                      <a:pt x="641" y="0"/>
                    </a:lnTo>
                    <a:lnTo>
                      <a:pt x="641" y="0"/>
                    </a:lnTo>
                    <a:lnTo>
                      <a:pt x="663" y="15"/>
                    </a:lnTo>
                    <a:lnTo>
                      <a:pt x="688" y="31"/>
                    </a:lnTo>
                    <a:lnTo>
                      <a:pt x="718" y="47"/>
                    </a:lnTo>
                    <a:lnTo>
                      <a:pt x="751" y="62"/>
                    </a:lnTo>
                    <a:lnTo>
                      <a:pt x="788" y="78"/>
                    </a:lnTo>
                    <a:lnTo>
                      <a:pt x="827" y="94"/>
                    </a:lnTo>
                    <a:lnTo>
                      <a:pt x="913" y="121"/>
                    </a:lnTo>
                    <a:lnTo>
                      <a:pt x="1003" y="147"/>
                    </a:lnTo>
                    <a:lnTo>
                      <a:pt x="1097" y="170"/>
                    </a:lnTo>
                    <a:lnTo>
                      <a:pt x="1191" y="188"/>
                    </a:lnTo>
                    <a:lnTo>
                      <a:pt x="1281" y="201"/>
                    </a:lnTo>
                    <a:lnTo>
                      <a:pt x="1281" y="201"/>
                    </a:lnTo>
                    <a:lnTo>
                      <a:pt x="1281" y="311"/>
                    </a:lnTo>
                    <a:lnTo>
                      <a:pt x="1281" y="415"/>
                    </a:lnTo>
                    <a:lnTo>
                      <a:pt x="1277" y="512"/>
                    </a:lnTo>
                    <a:lnTo>
                      <a:pt x="1273" y="604"/>
                    </a:lnTo>
                    <a:lnTo>
                      <a:pt x="1267" y="649"/>
                    </a:lnTo>
                    <a:lnTo>
                      <a:pt x="1263" y="693"/>
                    </a:lnTo>
                    <a:lnTo>
                      <a:pt x="1258" y="736"/>
                    </a:lnTo>
                    <a:lnTo>
                      <a:pt x="1250" y="777"/>
                    </a:lnTo>
                    <a:lnTo>
                      <a:pt x="1240" y="818"/>
                    </a:lnTo>
                    <a:lnTo>
                      <a:pt x="1230" y="859"/>
                    </a:lnTo>
                    <a:lnTo>
                      <a:pt x="1216" y="898"/>
                    </a:lnTo>
                    <a:lnTo>
                      <a:pt x="1203" y="937"/>
                    </a:lnTo>
                    <a:lnTo>
                      <a:pt x="1187" y="976"/>
                    </a:lnTo>
                    <a:lnTo>
                      <a:pt x="1170" y="1015"/>
                    </a:lnTo>
                    <a:lnTo>
                      <a:pt x="1150" y="1053"/>
                    </a:lnTo>
                    <a:lnTo>
                      <a:pt x="1126" y="1092"/>
                    </a:lnTo>
                    <a:lnTo>
                      <a:pt x="1103" y="1129"/>
                    </a:lnTo>
                    <a:lnTo>
                      <a:pt x="1076" y="1166"/>
                    </a:lnTo>
                    <a:lnTo>
                      <a:pt x="1046" y="1203"/>
                    </a:lnTo>
                    <a:lnTo>
                      <a:pt x="1013" y="1242"/>
                    </a:lnTo>
                    <a:lnTo>
                      <a:pt x="978" y="1280"/>
                    </a:lnTo>
                    <a:lnTo>
                      <a:pt x="939" y="1319"/>
                    </a:lnTo>
                    <a:lnTo>
                      <a:pt x="898" y="1356"/>
                    </a:lnTo>
                    <a:lnTo>
                      <a:pt x="853" y="1395"/>
                    </a:lnTo>
                    <a:lnTo>
                      <a:pt x="806" y="1434"/>
                    </a:lnTo>
                    <a:lnTo>
                      <a:pt x="755" y="1473"/>
                    </a:lnTo>
                    <a:lnTo>
                      <a:pt x="700" y="1514"/>
                    </a:lnTo>
                    <a:lnTo>
                      <a:pt x="641" y="1555"/>
                    </a:lnTo>
                    <a:lnTo>
                      <a:pt x="641" y="1555"/>
                    </a:lnTo>
                    <a:lnTo>
                      <a:pt x="583" y="1514"/>
                    </a:lnTo>
                    <a:lnTo>
                      <a:pt x="528" y="1473"/>
                    </a:lnTo>
                    <a:lnTo>
                      <a:pt x="477" y="1434"/>
                    </a:lnTo>
                    <a:lnTo>
                      <a:pt x="428" y="1395"/>
                    </a:lnTo>
                    <a:lnTo>
                      <a:pt x="383" y="1356"/>
                    </a:lnTo>
                    <a:lnTo>
                      <a:pt x="342" y="1319"/>
                    </a:lnTo>
                    <a:lnTo>
                      <a:pt x="305" y="1280"/>
                    </a:lnTo>
                    <a:lnTo>
                      <a:pt x="270" y="1242"/>
                    </a:lnTo>
                    <a:lnTo>
                      <a:pt x="237" y="1203"/>
                    </a:lnTo>
                    <a:lnTo>
                      <a:pt x="207" y="1166"/>
                    </a:lnTo>
                    <a:lnTo>
                      <a:pt x="180" y="1129"/>
                    </a:lnTo>
                    <a:lnTo>
                      <a:pt x="156" y="1092"/>
                    </a:lnTo>
                    <a:lnTo>
                      <a:pt x="133" y="1053"/>
                    </a:lnTo>
                    <a:lnTo>
                      <a:pt x="113" y="1015"/>
                    </a:lnTo>
                    <a:lnTo>
                      <a:pt x="96" y="976"/>
                    </a:lnTo>
                    <a:lnTo>
                      <a:pt x="80" y="937"/>
                    </a:lnTo>
                    <a:lnTo>
                      <a:pt x="64" y="898"/>
                    </a:lnTo>
                    <a:lnTo>
                      <a:pt x="53" y="859"/>
                    </a:lnTo>
                    <a:lnTo>
                      <a:pt x="43" y="818"/>
                    </a:lnTo>
                    <a:lnTo>
                      <a:pt x="33" y="777"/>
                    </a:lnTo>
                    <a:lnTo>
                      <a:pt x="25" y="736"/>
                    </a:lnTo>
                    <a:lnTo>
                      <a:pt x="19" y="693"/>
                    </a:lnTo>
                    <a:lnTo>
                      <a:pt x="14" y="649"/>
                    </a:lnTo>
                    <a:lnTo>
                      <a:pt x="10" y="604"/>
                    </a:lnTo>
                    <a:lnTo>
                      <a:pt x="4" y="512"/>
                    </a:lnTo>
                    <a:lnTo>
                      <a:pt x="2" y="415"/>
                    </a:lnTo>
                    <a:lnTo>
                      <a:pt x="0" y="311"/>
                    </a:lnTo>
                    <a:lnTo>
                      <a:pt x="0" y="201"/>
                    </a:lnTo>
                    <a:lnTo>
                      <a:pt x="0" y="201"/>
                    </a:lnTo>
                    <a:close/>
                    <a:moveTo>
                      <a:pt x="630" y="1385"/>
                    </a:moveTo>
                    <a:lnTo>
                      <a:pt x="641" y="1395"/>
                    </a:lnTo>
                    <a:lnTo>
                      <a:pt x="653" y="1385"/>
                    </a:lnTo>
                    <a:lnTo>
                      <a:pt x="653" y="1385"/>
                    </a:lnTo>
                    <a:lnTo>
                      <a:pt x="653" y="1385"/>
                    </a:lnTo>
                    <a:lnTo>
                      <a:pt x="696" y="1352"/>
                    </a:lnTo>
                    <a:lnTo>
                      <a:pt x="737" y="1319"/>
                    </a:lnTo>
                    <a:lnTo>
                      <a:pt x="776" y="1287"/>
                    </a:lnTo>
                    <a:lnTo>
                      <a:pt x="814" y="1256"/>
                    </a:lnTo>
                    <a:lnTo>
                      <a:pt x="847" y="1223"/>
                    </a:lnTo>
                    <a:lnTo>
                      <a:pt x="878" y="1192"/>
                    </a:lnTo>
                    <a:lnTo>
                      <a:pt x="907" y="1160"/>
                    </a:lnTo>
                    <a:lnTo>
                      <a:pt x="935" y="1129"/>
                    </a:lnTo>
                    <a:lnTo>
                      <a:pt x="960" y="1100"/>
                    </a:lnTo>
                    <a:lnTo>
                      <a:pt x="982" y="1068"/>
                    </a:lnTo>
                    <a:lnTo>
                      <a:pt x="1003" y="1037"/>
                    </a:lnTo>
                    <a:lnTo>
                      <a:pt x="1023" y="1006"/>
                    </a:lnTo>
                    <a:lnTo>
                      <a:pt x="1040" y="974"/>
                    </a:lnTo>
                    <a:lnTo>
                      <a:pt x="1056" y="945"/>
                    </a:lnTo>
                    <a:lnTo>
                      <a:pt x="1072" y="914"/>
                    </a:lnTo>
                    <a:lnTo>
                      <a:pt x="1083" y="882"/>
                    </a:lnTo>
                    <a:lnTo>
                      <a:pt x="1083" y="882"/>
                    </a:lnTo>
                    <a:lnTo>
                      <a:pt x="1083" y="882"/>
                    </a:lnTo>
                    <a:lnTo>
                      <a:pt x="1095" y="849"/>
                    </a:lnTo>
                    <a:lnTo>
                      <a:pt x="1105" y="818"/>
                    </a:lnTo>
                    <a:lnTo>
                      <a:pt x="1115" y="786"/>
                    </a:lnTo>
                    <a:lnTo>
                      <a:pt x="1121" y="753"/>
                    </a:lnTo>
                    <a:lnTo>
                      <a:pt x="1134" y="689"/>
                    </a:lnTo>
                    <a:lnTo>
                      <a:pt x="1142" y="622"/>
                    </a:lnTo>
                    <a:lnTo>
                      <a:pt x="1148" y="552"/>
                    </a:lnTo>
                    <a:lnTo>
                      <a:pt x="1150" y="479"/>
                    </a:lnTo>
                    <a:lnTo>
                      <a:pt x="1152" y="405"/>
                    </a:lnTo>
                    <a:lnTo>
                      <a:pt x="1152" y="329"/>
                    </a:lnTo>
                    <a:lnTo>
                      <a:pt x="1152" y="311"/>
                    </a:lnTo>
                    <a:lnTo>
                      <a:pt x="1136" y="309"/>
                    </a:lnTo>
                    <a:lnTo>
                      <a:pt x="1136" y="309"/>
                    </a:lnTo>
                    <a:lnTo>
                      <a:pt x="1136" y="309"/>
                    </a:lnTo>
                    <a:lnTo>
                      <a:pt x="1038" y="287"/>
                    </a:lnTo>
                    <a:lnTo>
                      <a:pt x="980" y="274"/>
                    </a:lnTo>
                    <a:lnTo>
                      <a:pt x="913" y="256"/>
                    </a:lnTo>
                    <a:lnTo>
                      <a:pt x="847" y="235"/>
                    </a:lnTo>
                    <a:lnTo>
                      <a:pt x="778" y="211"/>
                    </a:lnTo>
                    <a:lnTo>
                      <a:pt x="712" y="184"/>
                    </a:lnTo>
                    <a:lnTo>
                      <a:pt x="681" y="170"/>
                    </a:lnTo>
                    <a:lnTo>
                      <a:pt x="651" y="154"/>
                    </a:lnTo>
                    <a:lnTo>
                      <a:pt x="641" y="150"/>
                    </a:lnTo>
                    <a:lnTo>
                      <a:pt x="632" y="154"/>
                    </a:lnTo>
                    <a:lnTo>
                      <a:pt x="632" y="154"/>
                    </a:lnTo>
                    <a:lnTo>
                      <a:pt x="632" y="154"/>
                    </a:lnTo>
                    <a:lnTo>
                      <a:pt x="602" y="170"/>
                    </a:lnTo>
                    <a:lnTo>
                      <a:pt x="569" y="184"/>
                    </a:lnTo>
                    <a:lnTo>
                      <a:pt x="505" y="211"/>
                    </a:lnTo>
                    <a:lnTo>
                      <a:pt x="436" y="235"/>
                    </a:lnTo>
                    <a:lnTo>
                      <a:pt x="368" y="256"/>
                    </a:lnTo>
                    <a:lnTo>
                      <a:pt x="303" y="274"/>
                    </a:lnTo>
                    <a:lnTo>
                      <a:pt x="242" y="287"/>
                    </a:lnTo>
                    <a:lnTo>
                      <a:pt x="147" y="309"/>
                    </a:lnTo>
                    <a:lnTo>
                      <a:pt x="131" y="311"/>
                    </a:lnTo>
                    <a:lnTo>
                      <a:pt x="131" y="329"/>
                    </a:lnTo>
                    <a:lnTo>
                      <a:pt x="131" y="329"/>
                    </a:lnTo>
                    <a:lnTo>
                      <a:pt x="131" y="329"/>
                    </a:lnTo>
                    <a:lnTo>
                      <a:pt x="131" y="405"/>
                    </a:lnTo>
                    <a:lnTo>
                      <a:pt x="133" y="479"/>
                    </a:lnTo>
                    <a:lnTo>
                      <a:pt x="135" y="552"/>
                    </a:lnTo>
                    <a:lnTo>
                      <a:pt x="141" y="622"/>
                    </a:lnTo>
                    <a:lnTo>
                      <a:pt x="149" y="689"/>
                    </a:lnTo>
                    <a:lnTo>
                      <a:pt x="160" y="753"/>
                    </a:lnTo>
                    <a:lnTo>
                      <a:pt x="168" y="786"/>
                    </a:lnTo>
                    <a:lnTo>
                      <a:pt x="178" y="818"/>
                    </a:lnTo>
                    <a:lnTo>
                      <a:pt x="188" y="849"/>
                    </a:lnTo>
                    <a:lnTo>
                      <a:pt x="199" y="882"/>
                    </a:lnTo>
                    <a:lnTo>
                      <a:pt x="199" y="882"/>
                    </a:lnTo>
                    <a:lnTo>
                      <a:pt x="199" y="882"/>
                    </a:lnTo>
                    <a:lnTo>
                      <a:pt x="211" y="914"/>
                    </a:lnTo>
                    <a:lnTo>
                      <a:pt x="225" y="945"/>
                    </a:lnTo>
                    <a:lnTo>
                      <a:pt x="242" y="974"/>
                    </a:lnTo>
                    <a:lnTo>
                      <a:pt x="260" y="1006"/>
                    </a:lnTo>
                    <a:lnTo>
                      <a:pt x="280" y="1037"/>
                    </a:lnTo>
                    <a:lnTo>
                      <a:pt x="299" y="1068"/>
                    </a:lnTo>
                    <a:lnTo>
                      <a:pt x="323" y="1100"/>
                    </a:lnTo>
                    <a:lnTo>
                      <a:pt x="348" y="1129"/>
                    </a:lnTo>
                    <a:lnTo>
                      <a:pt x="375" y="1160"/>
                    </a:lnTo>
                    <a:lnTo>
                      <a:pt x="405" y="1192"/>
                    </a:lnTo>
                    <a:lnTo>
                      <a:pt x="436" y="1223"/>
                    </a:lnTo>
                    <a:lnTo>
                      <a:pt x="469" y="1256"/>
                    </a:lnTo>
                    <a:lnTo>
                      <a:pt x="506" y="1287"/>
                    </a:lnTo>
                    <a:lnTo>
                      <a:pt x="544" y="1319"/>
                    </a:lnTo>
                    <a:lnTo>
                      <a:pt x="585" y="1352"/>
                    </a:lnTo>
                    <a:lnTo>
                      <a:pt x="630" y="1385"/>
                    </a:lnTo>
                    <a:lnTo>
                      <a:pt x="630" y="138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27"/>
              <p:cNvSpPr>
                <a:spLocks/>
              </p:cNvSpPr>
              <p:nvPr/>
            </p:nvSpPr>
            <p:spPr bwMode="auto">
              <a:xfrm>
                <a:off x="5984669" y="3018904"/>
                <a:ext cx="224051" cy="489199"/>
              </a:xfrm>
              <a:custGeom>
                <a:avLst/>
                <a:gdLst/>
                <a:ahLst/>
                <a:cxnLst>
                  <a:cxn ang="0">
                    <a:pos x="339" y="171"/>
                  </a:cxn>
                  <a:cxn ang="0">
                    <a:pos x="335" y="135"/>
                  </a:cxn>
                  <a:cxn ang="0">
                    <a:pos x="325" y="104"/>
                  </a:cxn>
                  <a:cxn ang="0">
                    <a:pos x="309" y="75"/>
                  </a:cxn>
                  <a:cxn ang="0">
                    <a:pos x="290" y="51"/>
                  </a:cxn>
                  <a:cxn ang="0">
                    <a:pos x="264" y="30"/>
                  </a:cxn>
                  <a:cxn ang="0">
                    <a:pos x="235" y="14"/>
                  </a:cxn>
                  <a:cxn ang="0">
                    <a:pos x="204" y="4"/>
                  </a:cxn>
                  <a:cxn ang="0">
                    <a:pos x="170" y="0"/>
                  </a:cxn>
                  <a:cxn ang="0">
                    <a:pos x="153" y="2"/>
                  </a:cxn>
                  <a:cxn ang="0">
                    <a:pos x="120" y="8"/>
                  </a:cxn>
                  <a:cxn ang="0">
                    <a:pos x="90" y="22"/>
                  </a:cxn>
                  <a:cxn ang="0">
                    <a:pos x="63" y="40"/>
                  </a:cxn>
                  <a:cxn ang="0">
                    <a:pos x="39" y="63"/>
                  </a:cxn>
                  <a:cxn ang="0">
                    <a:pos x="22" y="88"/>
                  </a:cxn>
                  <a:cxn ang="0">
                    <a:pos x="8" y="120"/>
                  </a:cxn>
                  <a:cxn ang="0">
                    <a:pos x="2" y="153"/>
                  </a:cxn>
                  <a:cxn ang="0">
                    <a:pos x="0" y="171"/>
                  </a:cxn>
                  <a:cxn ang="0">
                    <a:pos x="6" y="210"/>
                  </a:cxn>
                  <a:cxn ang="0">
                    <a:pos x="20" y="245"/>
                  </a:cxn>
                  <a:cxn ang="0">
                    <a:pos x="39" y="278"/>
                  </a:cxn>
                  <a:cxn ang="0">
                    <a:pos x="67" y="304"/>
                  </a:cxn>
                  <a:cxn ang="0">
                    <a:pos x="67" y="634"/>
                  </a:cxn>
                  <a:cxn ang="0">
                    <a:pos x="77" y="676"/>
                  </a:cxn>
                  <a:cxn ang="0">
                    <a:pos x="98" y="707"/>
                  </a:cxn>
                  <a:cxn ang="0">
                    <a:pos x="129" y="730"/>
                  </a:cxn>
                  <a:cxn ang="0">
                    <a:pos x="170" y="738"/>
                  </a:cxn>
                  <a:cxn ang="0">
                    <a:pos x="190" y="736"/>
                  </a:cxn>
                  <a:cxn ang="0">
                    <a:pos x="227" y="721"/>
                  </a:cxn>
                  <a:cxn ang="0">
                    <a:pos x="255" y="693"/>
                  </a:cxn>
                  <a:cxn ang="0">
                    <a:pos x="270" y="656"/>
                  </a:cxn>
                  <a:cxn ang="0">
                    <a:pos x="272" y="304"/>
                  </a:cxn>
                  <a:cxn ang="0">
                    <a:pos x="288" y="292"/>
                  </a:cxn>
                  <a:cxn ang="0">
                    <a:pos x="311" y="263"/>
                  </a:cxn>
                  <a:cxn ang="0">
                    <a:pos x="329" y="227"/>
                  </a:cxn>
                  <a:cxn ang="0">
                    <a:pos x="339" y="190"/>
                  </a:cxn>
                  <a:cxn ang="0">
                    <a:pos x="339" y="171"/>
                  </a:cxn>
                </a:cxnLst>
                <a:rect l="0" t="0" r="r" b="b"/>
                <a:pathLst>
                  <a:path w="339" h="738">
                    <a:moveTo>
                      <a:pt x="339" y="171"/>
                    </a:moveTo>
                    <a:lnTo>
                      <a:pt x="339" y="171"/>
                    </a:lnTo>
                    <a:lnTo>
                      <a:pt x="339" y="153"/>
                    </a:lnTo>
                    <a:lnTo>
                      <a:pt x="335" y="135"/>
                    </a:lnTo>
                    <a:lnTo>
                      <a:pt x="331" y="120"/>
                    </a:lnTo>
                    <a:lnTo>
                      <a:pt x="325" y="104"/>
                    </a:lnTo>
                    <a:lnTo>
                      <a:pt x="319" y="88"/>
                    </a:lnTo>
                    <a:lnTo>
                      <a:pt x="309" y="75"/>
                    </a:lnTo>
                    <a:lnTo>
                      <a:pt x="301" y="63"/>
                    </a:lnTo>
                    <a:lnTo>
                      <a:pt x="290" y="51"/>
                    </a:lnTo>
                    <a:lnTo>
                      <a:pt x="278" y="40"/>
                    </a:lnTo>
                    <a:lnTo>
                      <a:pt x="264" y="30"/>
                    </a:lnTo>
                    <a:lnTo>
                      <a:pt x="251" y="22"/>
                    </a:lnTo>
                    <a:lnTo>
                      <a:pt x="235" y="14"/>
                    </a:lnTo>
                    <a:lnTo>
                      <a:pt x="221" y="8"/>
                    </a:lnTo>
                    <a:lnTo>
                      <a:pt x="204" y="4"/>
                    </a:lnTo>
                    <a:lnTo>
                      <a:pt x="188" y="2"/>
                    </a:lnTo>
                    <a:lnTo>
                      <a:pt x="170" y="0"/>
                    </a:lnTo>
                    <a:lnTo>
                      <a:pt x="170" y="0"/>
                    </a:lnTo>
                    <a:lnTo>
                      <a:pt x="153" y="2"/>
                    </a:lnTo>
                    <a:lnTo>
                      <a:pt x="135" y="4"/>
                    </a:lnTo>
                    <a:lnTo>
                      <a:pt x="120" y="8"/>
                    </a:lnTo>
                    <a:lnTo>
                      <a:pt x="104" y="14"/>
                    </a:lnTo>
                    <a:lnTo>
                      <a:pt x="90" y="22"/>
                    </a:lnTo>
                    <a:lnTo>
                      <a:pt x="77" y="30"/>
                    </a:lnTo>
                    <a:lnTo>
                      <a:pt x="63" y="40"/>
                    </a:lnTo>
                    <a:lnTo>
                      <a:pt x="51" y="51"/>
                    </a:lnTo>
                    <a:lnTo>
                      <a:pt x="39" y="63"/>
                    </a:lnTo>
                    <a:lnTo>
                      <a:pt x="30" y="75"/>
                    </a:lnTo>
                    <a:lnTo>
                      <a:pt x="22" y="88"/>
                    </a:lnTo>
                    <a:lnTo>
                      <a:pt x="14" y="104"/>
                    </a:lnTo>
                    <a:lnTo>
                      <a:pt x="8" y="120"/>
                    </a:lnTo>
                    <a:lnTo>
                      <a:pt x="4" y="135"/>
                    </a:lnTo>
                    <a:lnTo>
                      <a:pt x="2" y="153"/>
                    </a:lnTo>
                    <a:lnTo>
                      <a:pt x="0" y="171"/>
                    </a:lnTo>
                    <a:lnTo>
                      <a:pt x="0" y="171"/>
                    </a:lnTo>
                    <a:lnTo>
                      <a:pt x="2" y="190"/>
                    </a:lnTo>
                    <a:lnTo>
                      <a:pt x="6" y="210"/>
                    </a:lnTo>
                    <a:lnTo>
                      <a:pt x="12" y="227"/>
                    </a:lnTo>
                    <a:lnTo>
                      <a:pt x="20" y="245"/>
                    </a:lnTo>
                    <a:lnTo>
                      <a:pt x="30" y="263"/>
                    </a:lnTo>
                    <a:lnTo>
                      <a:pt x="39" y="278"/>
                    </a:lnTo>
                    <a:lnTo>
                      <a:pt x="53" y="292"/>
                    </a:lnTo>
                    <a:lnTo>
                      <a:pt x="67" y="304"/>
                    </a:lnTo>
                    <a:lnTo>
                      <a:pt x="67" y="634"/>
                    </a:lnTo>
                    <a:lnTo>
                      <a:pt x="67" y="634"/>
                    </a:lnTo>
                    <a:lnTo>
                      <a:pt x="69" y="656"/>
                    </a:lnTo>
                    <a:lnTo>
                      <a:pt x="77" y="676"/>
                    </a:lnTo>
                    <a:lnTo>
                      <a:pt x="84" y="693"/>
                    </a:lnTo>
                    <a:lnTo>
                      <a:pt x="98" y="707"/>
                    </a:lnTo>
                    <a:lnTo>
                      <a:pt x="114" y="721"/>
                    </a:lnTo>
                    <a:lnTo>
                      <a:pt x="129" y="730"/>
                    </a:lnTo>
                    <a:lnTo>
                      <a:pt x="149" y="736"/>
                    </a:lnTo>
                    <a:lnTo>
                      <a:pt x="170" y="738"/>
                    </a:lnTo>
                    <a:lnTo>
                      <a:pt x="170" y="738"/>
                    </a:lnTo>
                    <a:lnTo>
                      <a:pt x="190" y="736"/>
                    </a:lnTo>
                    <a:lnTo>
                      <a:pt x="210" y="730"/>
                    </a:lnTo>
                    <a:lnTo>
                      <a:pt x="227" y="721"/>
                    </a:lnTo>
                    <a:lnTo>
                      <a:pt x="243" y="707"/>
                    </a:lnTo>
                    <a:lnTo>
                      <a:pt x="255" y="693"/>
                    </a:lnTo>
                    <a:lnTo>
                      <a:pt x="264" y="676"/>
                    </a:lnTo>
                    <a:lnTo>
                      <a:pt x="270" y="656"/>
                    </a:lnTo>
                    <a:lnTo>
                      <a:pt x="272" y="634"/>
                    </a:lnTo>
                    <a:lnTo>
                      <a:pt x="272" y="304"/>
                    </a:lnTo>
                    <a:lnTo>
                      <a:pt x="272" y="304"/>
                    </a:lnTo>
                    <a:lnTo>
                      <a:pt x="288" y="292"/>
                    </a:lnTo>
                    <a:lnTo>
                      <a:pt x="300" y="278"/>
                    </a:lnTo>
                    <a:lnTo>
                      <a:pt x="311" y="263"/>
                    </a:lnTo>
                    <a:lnTo>
                      <a:pt x="321" y="245"/>
                    </a:lnTo>
                    <a:lnTo>
                      <a:pt x="329" y="227"/>
                    </a:lnTo>
                    <a:lnTo>
                      <a:pt x="335" y="210"/>
                    </a:lnTo>
                    <a:lnTo>
                      <a:pt x="339" y="190"/>
                    </a:lnTo>
                    <a:lnTo>
                      <a:pt x="339" y="171"/>
                    </a:lnTo>
                    <a:lnTo>
                      <a:pt x="339" y="17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4" name="Group 52"/>
            <p:cNvGrpSpPr/>
            <p:nvPr/>
          </p:nvGrpSpPr>
          <p:grpSpPr>
            <a:xfrm>
              <a:off x="2426051" y="2670897"/>
              <a:ext cx="1006241" cy="1141466"/>
              <a:chOff x="2363230" y="2688795"/>
              <a:chExt cx="1006241" cy="1141466"/>
            </a:xfrm>
            <a:solidFill>
              <a:srgbClr val="F79747"/>
            </a:solidFill>
          </p:grpSpPr>
          <p:sp>
            <p:nvSpPr>
              <p:cNvPr id="25" name="Freeform 22"/>
              <p:cNvSpPr>
                <a:spLocks/>
              </p:cNvSpPr>
              <p:nvPr/>
            </p:nvSpPr>
            <p:spPr bwMode="auto">
              <a:xfrm>
                <a:off x="2823263" y="2688795"/>
                <a:ext cx="86174" cy="267800"/>
              </a:xfrm>
              <a:custGeom>
                <a:avLst/>
                <a:gdLst/>
                <a:ahLst/>
                <a:cxnLst>
                  <a:cxn ang="0">
                    <a:pos x="129" y="347"/>
                  </a:cxn>
                  <a:cxn ang="0">
                    <a:pos x="129" y="347"/>
                  </a:cxn>
                  <a:cxn ang="0">
                    <a:pos x="127" y="357"/>
                  </a:cxn>
                  <a:cxn ang="0">
                    <a:pos x="123" y="368"/>
                  </a:cxn>
                  <a:cxn ang="0">
                    <a:pos x="117" y="378"/>
                  </a:cxn>
                  <a:cxn ang="0">
                    <a:pos x="109" y="386"/>
                  </a:cxn>
                  <a:cxn ang="0">
                    <a:pos x="99" y="394"/>
                  </a:cxn>
                  <a:cxn ang="0">
                    <a:pos x="90" y="398"/>
                  </a:cxn>
                  <a:cxn ang="0">
                    <a:pos x="76" y="402"/>
                  </a:cxn>
                  <a:cxn ang="0">
                    <a:pos x="64" y="404"/>
                  </a:cxn>
                  <a:cxn ang="0">
                    <a:pos x="64" y="404"/>
                  </a:cxn>
                  <a:cxn ang="0">
                    <a:pos x="64" y="404"/>
                  </a:cxn>
                  <a:cxn ang="0">
                    <a:pos x="50" y="402"/>
                  </a:cxn>
                  <a:cxn ang="0">
                    <a:pos x="39" y="398"/>
                  </a:cxn>
                  <a:cxn ang="0">
                    <a:pos x="27" y="394"/>
                  </a:cxn>
                  <a:cxn ang="0">
                    <a:pos x="17" y="386"/>
                  </a:cxn>
                  <a:cxn ang="0">
                    <a:pos x="9" y="378"/>
                  </a:cxn>
                  <a:cxn ang="0">
                    <a:pos x="3" y="368"/>
                  </a:cxn>
                  <a:cxn ang="0">
                    <a:pos x="0" y="357"/>
                  </a:cxn>
                  <a:cxn ang="0">
                    <a:pos x="0" y="347"/>
                  </a:cxn>
                  <a:cxn ang="0">
                    <a:pos x="0" y="55"/>
                  </a:cxn>
                  <a:cxn ang="0">
                    <a:pos x="0" y="55"/>
                  </a:cxn>
                  <a:cxn ang="0">
                    <a:pos x="0" y="45"/>
                  </a:cxn>
                  <a:cxn ang="0">
                    <a:pos x="3" y="34"/>
                  </a:cxn>
                  <a:cxn ang="0">
                    <a:pos x="9" y="24"/>
                  </a:cxn>
                  <a:cxn ang="0">
                    <a:pos x="17" y="16"/>
                  </a:cxn>
                  <a:cxn ang="0">
                    <a:pos x="27" y="10"/>
                  </a:cxn>
                  <a:cxn ang="0">
                    <a:pos x="39" y="4"/>
                  </a:cxn>
                  <a:cxn ang="0">
                    <a:pos x="50" y="0"/>
                  </a:cxn>
                  <a:cxn ang="0">
                    <a:pos x="64" y="0"/>
                  </a:cxn>
                  <a:cxn ang="0">
                    <a:pos x="64" y="0"/>
                  </a:cxn>
                  <a:cxn ang="0">
                    <a:pos x="64" y="0"/>
                  </a:cxn>
                  <a:cxn ang="0">
                    <a:pos x="76" y="0"/>
                  </a:cxn>
                  <a:cxn ang="0">
                    <a:pos x="90" y="4"/>
                  </a:cxn>
                  <a:cxn ang="0">
                    <a:pos x="99" y="10"/>
                  </a:cxn>
                  <a:cxn ang="0">
                    <a:pos x="109" y="16"/>
                  </a:cxn>
                  <a:cxn ang="0">
                    <a:pos x="117" y="24"/>
                  </a:cxn>
                  <a:cxn ang="0">
                    <a:pos x="123" y="34"/>
                  </a:cxn>
                  <a:cxn ang="0">
                    <a:pos x="127" y="45"/>
                  </a:cxn>
                  <a:cxn ang="0">
                    <a:pos x="129" y="55"/>
                  </a:cxn>
                  <a:cxn ang="0">
                    <a:pos x="129" y="347"/>
                  </a:cxn>
                </a:cxnLst>
                <a:rect l="0" t="0" r="r" b="b"/>
                <a:pathLst>
                  <a:path w="129" h="404">
                    <a:moveTo>
                      <a:pt x="129" y="347"/>
                    </a:moveTo>
                    <a:lnTo>
                      <a:pt x="129" y="347"/>
                    </a:lnTo>
                    <a:lnTo>
                      <a:pt x="127" y="357"/>
                    </a:lnTo>
                    <a:lnTo>
                      <a:pt x="123" y="368"/>
                    </a:lnTo>
                    <a:lnTo>
                      <a:pt x="117" y="378"/>
                    </a:lnTo>
                    <a:lnTo>
                      <a:pt x="109" y="386"/>
                    </a:lnTo>
                    <a:lnTo>
                      <a:pt x="99" y="394"/>
                    </a:lnTo>
                    <a:lnTo>
                      <a:pt x="90" y="398"/>
                    </a:lnTo>
                    <a:lnTo>
                      <a:pt x="76" y="402"/>
                    </a:lnTo>
                    <a:lnTo>
                      <a:pt x="64" y="404"/>
                    </a:lnTo>
                    <a:lnTo>
                      <a:pt x="64" y="404"/>
                    </a:lnTo>
                    <a:lnTo>
                      <a:pt x="64" y="404"/>
                    </a:lnTo>
                    <a:lnTo>
                      <a:pt x="50" y="402"/>
                    </a:lnTo>
                    <a:lnTo>
                      <a:pt x="39" y="398"/>
                    </a:lnTo>
                    <a:lnTo>
                      <a:pt x="27" y="394"/>
                    </a:lnTo>
                    <a:lnTo>
                      <a:pt x="17" y="386"/>
                    </a:lnTo>
                    <a:lnTo>
                      <a:pt x="9" y="378"/>
                    </a:lnTo>
                    <a:lnTo>
                      <a:pt x="3" y="368"/>
                    </a:lnTo>
                    <a:lnTo>
                      <a:pt x="0" y="357"/>
                    </a:lnTo>
                    <a:lnTo>
                      <a:pt x="0" y="347"/>
                    </a:lnTo>
                    <a:lnTo>
                      <a:pt x="0" y="55"/>
                    </a:lnTo>
                    <a:lnTo>
                      <a:pt x="0" y="55"/>
                    </a:lnTo>
                    <a:lnTo>
                      <a:pt x="0" y="45"/>
                    </a:lnTo>
                    <a:lnTo>
                      <a:pt x="3" y="34"/>
                    </a:lnTo>
                    <a:lnTo>
                      <a:pt x="9" y="24"/>
                    </a:lnTo>
                    <a:lnTo>
                      <a:pt x="17" y="16"/>
                    </a:lnTo>
                    <a:lnTo>
                      <a:pt x="27" y="10"/>
                    </a:lnTo>
                    <a:lnTo>
                      <a:pt x="39" y="4"/>
                    </a:lnTo>
                    <a:lnTo>
                      <a:pt x="50" y="0"/>
                    </a:lnTo>
                    <a:lnTo>
                      <a:pt x="64" y="0"/>
                    </a:lnTo>
                    <a:lnTo>
                      <a:pt x="64" y="0"/>
                    </a:lnTo>
                    <a:lnTo>
                      <a:pt x="64" y="0"/>
                    </a:lnTo>
                    <a:lnTo>
                      <a:pt x="76" y="0"/>
                    </a:lnTo>
                    <a:lnTo>
                      <a:pt x="90" y="4"/>
                    </a:lnTo>
                    <a:lnTo>
                      <a:pt x="99" y="10"/>
                    </a:lnTo>
                    <a:lnTo>
                      <a:pt x="109" y="16"/>
                    </a:lnTo>
                    <a:lnTo>
                      <a:pt x="117" y="24"/>
                    </a:lnTo>
                    <a:lnTo>
                      <a:pt x="123" y="34"/>
                    </a:lnTo>
                    <a:lnTo>
                      <a:pt x="127" y="45"/>
                    </a:lnTo>
                    <a:lnTo>
                      <a:pt x="129" y="55"/>
                    </a:lnTo>
                    <a:lnTo>
                      <a:pt x="129" y="34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23"/>
              <p:cNvSpPr>
                <a:spLocks/>
              </p:cNvSpPr>
              <p:nvPr/>
            </p:nvSpPr>
            <p:spPr bwMode="auto">
              <a:xfrm>
                <a:off x="3126859" y="2943338"/>
                <a:ext cx="242612" cy="182953"/>
              </a:xfrm>
              <a:custGeom>
                <a:avLst/>
                <a:gdLst/>
                <a:ahLst/>
                <a:cxnLst>
                  <a:cxn ang="0">
                    <a:pos x="94" y="270"/>
                  </a:cxn>
                  <a:cxn ang="0">
                    <a:pos x="94" y="270"/>
                  </a:cxn>
                  <a:cxn ang="0">
                    <a:pos x="84" y="274"/>
                  </a:cxn>
                  <a:cxn ang="0">
                    <a:pos x="73" y="276"/>
                  </a:cxn>
                  <a:cxn ang="0">
                    <a:pos x="61" y="276"/>
                  </a:cxn>
                  <a:cxn ang="0">
                    <a:pos x="49" y="274"/>
                  </a:cxn>
                  <a:cxn ang="0">
                    <a:pos x="39" y="270"/>
                  </a:cxn>
                  <a:cxn ang="0">
                    <a:pos x="30" y="262"/>
                  </a:cxn>
                  <a:cxn ang="0">
                    <a:pos x="20" y="254"/>
                  </a:cxn>
                  <a:cxn ang="0">
                    <a:pos x="12" y="245"/>
                  </a:cxn>
                  <a:cxn ang="0">
                    <a:pos x="12" y="245"/>
                  </a:cxn>
                  <a:cxn ang="0">
                    <a:pos x="12" y="245"/>
                  </a:cxn>
                  <a:cxn ang="0">
                    <a:pos x="6" y="233"/>
                  </a:cxn>
                  <a:cxn ang="0">
                    <a:pos x="2" y="221"/>
                  </a:cxn>
                  <a:cxn ang="0">
                    <a:pos x="0" y="207"/>
                  </a:cxn>
                  <a:cxn ang="0">
                    <a:pos x="2" y="196"/>
                  </a:cxn>
                  <a:cxn ang="0">
                    <a:pos x="4" y="186"/>
                  </a:cxn>
                  <a:cxn ang="0">
                    <a:pos x="10" y="176"/>
                  </a:cxn>
                  <a:cxn ang="0">
                    <a:pos x="18" y="166"/>
                  </a:cxn>
                  <a:cxn ang="0">
                    <a:pos x="26" y="158"/>
                  </a:cxn>
                  <a:cxn ang="0">
                    <a:pos x="272" y="6"/>
                  </a:cxn>
                  <a:cxn ang="0">
                    <a:pos x="272" y="6"/>
                  </a:cxn>
                  <a:cxn ang="0">
                    <a:pos x="282" y="2"/>
                  </a:cxn>
                  <a:cxn ang="0">
                    <a:pos x="294" y="0"/>
                  </a:cxn>
                  <a:cxn ang="0">
                    <a:pos x="305" y="0"/>
                  </a:cxn>
                  <a:cxn ang="0">
                    <a:pos x="317" y="2"/>
                  </a:cxn>
                  <a:cxn ang="0">
                    <a:pos x="327" y="6"/>
                  </a:cxn>
                  <a:cxn ang="0">
                    <a:pos x="337" y="14"/>
                  </a:cxn>
                  <a:cxn ang="0">
                    <a:pos x="346" y="21"/>
                  </a:cxn>
                  <a:cxn ang="0">
                    <a:pos x="354" y="31"/>
                  </a:cxn>
                  <a:cxn ang="0">
                    <a:pos x="354" y="31"/>
                  </a:cxn>
                  <a:cxn ang="0">
                    <a:pos x="354" y="31"/>
                  </a:cxn>
                  <a:cxn ang="0">
                    <a:pos x="360" y="43"/>
                  </a:cxn>
                  <a:cxn ang="0">
                    <a:pos x="364" y="55"/>
                  </a:cxn>
                  <a:cxn ang="0">
                    <a:pos x="366" y="68"/>
                  </a:cxn>
                  <a:cxn ang="0">
                    <a:pos x="364" y="80"/>
                  </a:cxn>
                  <a:cxn ang="0">
                    <a:pos x="362" y="90"/>
                  </a:cxn>
                  <a:cxn ang="0">
                    <a:pos x="356" y="102"/>
                  </a:cxn>
                  <a:cxn ang="0">
                    <a:pos x="350" y="110"/>
                  </a:cxn>
                  <a:cxn ang="0">
                    <a:pos x="341" y="117"/>
                  </a:cxn>
                  <a:cxn ang="0">
                    <a:pos x="94" y="270"/>
                  </a:cxn>
                </a:cxnLst>
                <a:rect l="0" t="0" r="r" b="b"/>
                <a:pathLst>
                  <a:path w="366" h="276">
                    <a:moveTo>
                      <a:pt x="94" y="270"/>
                    </a:moveTo>
                    <a:lnTo>
                      <a:pt x="94" y="270"/>
                    </a:lnTo>
                    <a:lnTo>
                      <a:pt x="84" y="274"/>
                    </a:lnTo>
                    <a:lnTo>
                      <a:pt x="73" y="276"/>
                    </a:lnTo>
                    <a:lnTo>
                      <a:pt x="61" y="276"/>
                    </a:lnTo>
                    <a:lnTo>
                      <a:pt x="49" y="274"/>
                    </a:lnTo>
                    <a:lnTo>
                      <a:pt x="39" y="270"/>
                    </a:lnTo>
                    <a:lnTo>
                      <a:pt x="30" y="262"/>
                    </a:lnTo>
                    <a:lnTo>
                      <a:pt x="20" y="254"/>
                    </a:lnTo>
                    <a:lnTo>
                      <a:pt x="12" y="245"/>
                    </a:lnTo>
                    <a:lnTo>
                      <a:pt x="12" y="245"/>
                    </a:lnTo>
                    <a:lnTo>
                      <a:pt x="12" y="245"/>
                    </a:lnTo>
                    <a:lnTo>
                      <a:pt x="6" y="233"/>
                    </a:lnTo>
                    <a:lnTo>
                      <a:pt x="2" y="221"/>
                    </a:lnTo>
                    <a:lnTo>
                      <a:pt x="0" y="207"/>
                    </a:lnTo>
                    <a:lnTo>
                      <a:pt x="2" y="196"/>
                    </a:lnTo>
                    <a:lnTo>
                      <a:pt x="4" y="186"/>
                    </a:lnTo>
                    <a:lnTo>
                      <a:pt x="10" y="176"/>
                    </a:lnTo>
                    <a:lnTo>
                      <a:pt x="18" y="166"/>
                    </a:lnTo>
                    <a:lnTo>
                      <a:pt x="26" y="158"/>
                    </a:lnTo>
                    <a:lnTo>
                      <a:pt x="272" y="6"/>
                    </a:lnTo>
                    <a:lnTo>
                      <a:pt x="272" y="6"/>
                    </a:lnTo>
                    <a:lnTo>
                      <a:pt x="282" y="2"/>
                    </a:lnTo>
                    <a:lnTo>
                      <a:pt x="294" y="0"/>
                    </a:lnTo>
                    <a:lnTo>
                      <a:pt x="305" y="0"/>
                    </a:lnTo>
                    <a:lnTo>
                      <a:pt x="317" y="2"/>
                    </a:lnTo>
                    <a:lnTo>
                      <a:pt x="327" y="6"/>
                    </a:lnTo>
                    <a:lnTo>
                      <a:pt x="337" y="14"/>
                    </a:lnTo>
                    <a:lnTo>
                      <a:pt x="346" y="21"/>
                    </a:lnTo>
                    <a:lnTo>
                      <a:pt x="354" y="31"/>
                    </a:lnTo>
                    <a:lnTo>
                      <a:pt x="354" y="31"/>
                    </a:lnTo>
                    <a:lnTo>
                      <a:pt x="354" y="31"/>
                    </a:lnTo>
                    <a:lnTo>
                      <a:pt x="360" y="43"/>
                    </a:lnTo>
                    <a:lnTo>
                      <a:pt x="364" y="55"/>
                    </a:lnTo>
                    <a:lnTo>
                      <a:pt x="366" y="68"/>
                    </a:lnTo>
                    <a:lnTo>
                      <a:pt x="364" y="80"/>
                    </a:lnTo>
                    <a:lnTo>
                      <a:pt x="362" y="90"/>
                    </a:lnTo>
                    <a:lnTo>
                      <a:pt x="356" y="102"/>
                    </a:lnTo>
                    <a:lnTo>
                      <a:pt x="350" y="110"/>
                    </a:lnTo>
                    <a:lnTo>
                      <a:pt x="341" y="117"/>
                    </a:lnTo>
                    <a:lnTo>
                      <a:pt x="94" y="27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4"/>
              <p:cNvSpPr>
                <a:spLocks/>
              </p:cNvSpPr>
              <p:nvPr/>
            </p:nvSpPr>
            <p:spPr bwMode="auto">
              <a:xfrm>
                <a:off x="2363230" y="2943338"/>
                <a:ext cx="241285" cy="182953"/>
              </a:xfrm>
              <a:custGeom>
                <a:avLst/>
                <a:gdLst/>
                <a:ahLst/>
                <a:cxnLst>
                  <a:cxn ang="0">
                    <a:pos x="272" y="270"/>
                  </a:cxn>
                  <a:cxn ang="0">
                    <a:pos x="272" y="270"/>
                  </a:cxn>
                  <a:cxn ang="0">
                    <a:pos x="282" y="274"/>
                  </a:cxn>
                  <a:cxn ang="0">
                    <a:pos x="294" y="276"/>
                  </a:cxn>
                  <a:cxn ang="0">
                    <a:pos x="303" y="276"/>
                  </a:cxn>
                  <a:cxn ang="0">
                    <a:pos x="315" y="274"/>
                  </a:cxn>
                  <a:cxn ang="0">
                    <a:pos x="327" y="270"/>
                  </a:cxn>
                  <a:cxn ang="0">
                    <a:pos x="337" y="262"/>
                  </a:cxn>
                  <a:cxn ang="0">
                    <a:pos x="346" y="254"/>
                  </a:cxn>
                  <a:cxn ang="0">
                    <a:pos x="354" y="245"/>
                  </a:cxn>
                  <a:cxn ang="0">
                    <a:pos x="354" y="245"/>
                  </a:cxn>
                  <a:cxn ang="0">
                    <a:pos x="354" y="245"/>
                  </a:cxn>
                  <a:cxn ang="0">
                    <a:pos x="360" y="233"/>
                  </a:cxn>
                  <a:cxn ang="0">
                    <a:pos x="362" y="221"/>
                  </a:cxn>
                  <a:cxn ang="0">
                    <a:pos x="364" y="207"/>
                  </a:cxn>
                  <a:cxn ang="0">
                    <a:pos x="364" y="196"/>
                  </a:cxn>
                  <a:cxn ang="0">
                    <a:pos x="360" y="186"/>
                  </a:cxn>
                  <a:cxn ang="0">
                    <a:pos x="356" y="176"/>
                  </a:cxn>
                  <a:cxn ang="0">
                    <a:pos x="348" y="166"/>
                  </a:cxn>
                  <a:cxn ang="0">
                    <a:pos x="339" y="158"/>
                  </a:cxn>
                  <a:cxn ang="0">
                    <a:pos x="92" y="6"/>
                  </a:cxn>
                  <a:cxn ang="0">
                    <a:pos x="92" y="6"/>
                  </a:cxn>
                  <a:cxn ang="0">
                    <a:pos x="82" y="2"/>
                  </a:cxn>
                  <a:cxn ang="0">
                    <a:pos x="71" y="0"/>
                  </a:cxn>
                  <a:cxn ang="0">
                    <a:pos x="61" y="0"/>
                  </a:cxn>
                  <a:cxn ang="0">
                    <a:pos x="49" y="2"/>
                  </a:cxn>
                  <a:cxn ang="0">
                    <a:pos x="37" y="6"/>
                  </a:cxn>
                  <a:cxn ang="0">
                    <a:pos x="28" y="14"/>
                  </a:cxn>
                  <a:cxn ang="0">
                    <a:pos x="18" y="21"/>
                  </a:cxn>
                  <a:cxn ang="0">
                    <a:pos x="10" y="31"/>
                  </a:cxn>
                  <a:cxn ang="0">
                    <a:pos x="10" y="31"/>
                  </a:cxn>
                  <a:cxn ang="0">
                    <a:pos x="10" y="31"/>
                  </a:cxn>
                  <a:cxn ang="0">
                    <a:pos x="4" y="43"/>
                  </a:cxn>
                  <a:cxn ang="0">
                    <a:pos x="2" y="55"/>
                  </a:cxn>
                  <a:cxn ang="0">
                    <a:pos x="0" y="68"/>
                  </a:cxn>
                  <a:cxn ang="0">
                    <a:pos x="0" y="80"/>
                  </a:cxn>
                  <a:cxn ang="0">
                    <a:pos x="4" y="90"/>
                  </a:cxn>
                  <a:cxn ang="0">
                    <a:pos x="8" y="102"/>
                  </a:cxn>
                  <a:cxn ang="0">
                    <a:pos x="16" y="110"/>
                  </a:cxn>
                  <a:cxn ang="0">
                    <a:pos x="26" y="117"/>
                  </a:cxn>
                  <a:cxn ang="0">
                    <a:pos x="272" y="270"/>
                  </a:cxn>
                </a:cxnLst>
                <a:rect l="0" t="0" r="r" b="b"/>
                <a:pathLst>
                  <a:path w="364" h="276">
                    <a:moveTo>
                      <a:pt x="272" y="270"/>
                    </a:moveTo>
                    <a:lnTo>
                      <a:pt x="272" y="270"/>
                    </a:lnTo>
                    <a:lnTo>
                      <a:pt x="282" y="274"/>
                    </a:lnTo>
                    <a:lnTo>
                      <a:pt x="294" y="276"/>
                    </a:lnTo>
                    <a:lnTo>
                      <a:pt x="303" y="276"/>
                    </a:lnTo>
                    <a:lnTo>
                      <a:pt x="315" y="274"/>
                    </a:lnTo>
                    <a:lnTo>
                      <a:pt x="327" y="270"/>
                    </a:lnTo>
                    <a:lnTo>
                      <a:pt x="337" y="262"/>
                    </a:lnTo>
                    <a:lnTo>
                      <a:pt x="346" y="254"/>
                    </a:lnTo>
                    <a:lnTo>
                      <a:pt x="354" y="245"/>
                    </a:lnTo>
                    <a:lnTo>
                      <a:pt x="354" y="245"/>
                    </a:lnTo>
                    <a:lnTo>
                      <a:pt x="354" y="245"/>
                    </a:lnTo>
                    <a:lnTo>
                      <a:pt x="360" y="233"/>
                    </a:lnTo>
                    <a:lnTo>
                      <a:pt x="362" y="221"/>
                    </a:lnTo>
                    <a:lnTo>
                      <a:pt x="364" y="207"/>
                    </a:lnTo>
                    <a:lnTo>
                      <a:pt x="364" y="196"/>
                    </a:lnTo>
                    <a:lnTo>
                      <a:pt x="360" y="186"/>
                    </a:lnTo>
                    <a:lnTo>
                      <a:pt x="356" y="176"/>
                    </a:lnTo>
                    <a:lnTo>
                      <a:pt x="348" y="166"/>
                    </a:lnTo>
                    <a:lnTo>
                      <a:pt x="339" y="158"/>
                    </a:lnTo>
                    <a:lnTo>
                      <a:pt x="92" y="6"/>
                    </a:lnTo>
                    <a:lnTo>
                      <a:pt x="92" y="6"/>
                    </a:lnTo>
                    <a:lnTo>
                      <a:pt x="82" y="2"/>
                    </a:lnTo>
                    <a:lnTo>
                      <a:pt x="71" y="0"/>
                    </a:lnTo>
                    <a:lnTo>
                      <a:pt x="61" y="0"/>
                    </a:lnTo>
                    <a:lnTo>
                      <a:pt x="49" y="2"/>
                    </a:lnTo>
                    <a:lnTo>
                      <a:pt x="37" y="6"/>
                    </a:lnTo>
                    <a:lnTo>
                      <a:pt x="28" y="14"/>
                    </a:lnTo>
                    <a:lnTo>
                      <a:pt x="18" y="21"/>
                    </a:lnTo>
                    <a:lnTo>
                      <a:pt x="10" y="31"/>
                    </a:lnTo>
                    <a:lnTo>
                      <a:pt x="10" y="31"/>
                    </a:lnTo>
                    <a:lnTo>
                      <a:pt x="10" y="31"/>
                    </a:lnTo>
                    <a:lnTo>
                      <a:pt x="4" y="43"/>
                    </a:lnTo>
                    <a:lnTo>
                      <a:pt x="2" y="55"/>
                    </a:lnTo>
                    <a:lnTo>
                      <a:pt x="0" y="68"/>
                    </a:lnTo>
                    <a:lnTo>
                      <a:pt x="0" y="80"/>
                    </a:lnTo>
                    <a:lnTo>
                      <a:pt x="4" y="90"/>
                    </a:lnTo>
                    <a:lnTo>
                      <a:pt x="8" y="102"/>
                    </a:lnTo>
                    <a:lnTo>
                      <a:pt x="16" y="110"/>
                    </a:lnTo>
                    <a:lnTo>
                      <a:pt x="26" y="117"/>
                    </a:lnTo>
                    <a:lnTo>
                      <a:pt x="272" y="27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5"/>
              <p:cNvSpPr>
                <a:spLocks noEditPoints="1"/>
              </p:cNvSpPr>
              <p:nvPr/>
            </p:nvSpPr>
            <p:spPr bwMode="auto">
              <a:xfrm>
                <a:off x="2646940" y="3030837"/>
                <a:ext cx="437496" cy="799424"/>
              </a:xfrm>
              <a:custGeom>
                <a:avLst/>
                <a:gdLst/>
                <a:ahLst/>
                <a:cxnLst>
                  <a:cxn ang="0">
                    <a:pos x="657" y="910"/>
                  </a:cxn>
                  <a:cxn ang="0">
                    <a:pos x="633" y="1006"/>
                  </a:cxn>
                  <a:cxn ang="0">
                    <a:pos x="584" y="1086"/>
                  </a:cxn>
                  <a:cxn ang="0">
                    <a:pos x="514" y="1151"/>
                  </a:cxn>
                  <a:cxn ang="0">
                    <a:pos x="428" y="1192"/>
                  </a:cxn>
                  <a:cxn ang="0">
                    <a:pos x="330" y="1207"/>
                  </a:cxn>
                  <a:cxn ang="0">
                    <a:pos x="297" y="1205"/>
                  </a:cxn>
                  <a:cxn ang="0">
                    <a:pos x="201" y="1180"/>
                  </a:cxn>
                  <a:cxn ang="0">
                    <a:pos x="121" y="1131"/>
                  </a:cxn>
                  <a:cxn ang="0">
                    <a:pos x="56" y="1061"/>
                  </a:cxn>
                  <a:cxn ang="0">
                    <a:pos x="15" y="975"/>
                  </a:cxn>
                  <a:cxn ang="0">
                    <a:pos x="0" y="877"/>
                  </a:cxn>
                  <a:cxn ang="0">
                    <a:pos x="2" y="296"/>
                  </a:cxn>
                  <a:cxn ang="0">
                    <a:pos x="25" y="202"/>
                  </a:cxn>
                  <a:cxn ang="0">
                    <a:pos x="76" y="119"/>
                  </a:cxn>
                  <a:cxn ang="0">
                    <a:pos x="144" y="55"/>
                  </a:cxn>
                  <a:cxn ang="0">
                    <a:pos x="232" y="14"/>
                  </a:cxn>
                  <a:cxn ang="0">
                    <a:pos x="330" y="0"/>
                  </a:cxn>
                  <a:cxn ang="0">
                    <a:pos x="363" y="0"/>
                  </a:cxn>
                  <a:cxn ang="0">
                    <a:pos x="457" y="25"/>
                  </a:cxn>
                  <a:cxn ang="0">
                    <a:pos x="539" y="74"/>
                  </a:cxn>
                  <a:cxn ang="0">
                    <a:pos x="604" y="145"/>
                  </a:cxn>
                  <a:cxn ang="0">
                    <a:pos x="645" y="231"/>
                  </a:cxn>
                  <a:cxn ang="0">
                    <a:pos x="659" y="329"/>
                  </a:cxn>
                  <a:cxn ang="0">
                    <a:pos x="330" y="554"/>
                  </a:cxn>
                  <a:cxn ang="0">
                    <a:pos x="387" y="544"/>
                  </a:cxn>
                  <a:cxn ang="0">
                    <a:pos x="440" y="521"/>
                  </a:cxn>
                  <a:cxn ang="0">
                    <a:pos x="481" y="481"/>
                  </a:cxn>
                  <a:cxn ang="0">
                    <a:pos x="510" y="434"/>
                  </a:cxn>
                  <a:cxn ang="0">
                    <a:pos x="524" y="378"/>
                  </a:cxn>
                  <a:cxn ang="0">
                    <a:pos x="524" y="339"/>
                  </a:cxn>
                  <a:cxn ang="0">
                    <a:pos x="510" y="282"/>
                  </a:cxn>
                  <a:cxn ang="0">
                    <a:pos x="481" y="233"/>
                  </a:cxn>
                  <a:cxn ang="0">
                    <a:pos x="440" y="196"/>
                  </a:cxn>
                  <a:cxn ang="0">
                    <a:pos x="387" y="170"/>
                  </a:cxn>
                  <a:cxn ang="0">
                    <a:pos x="330" y="162"/>
                  </a:cxn>
                  <a:cxn ang="0">
                    <a:pos x="291" y="166"/>
                  </a:cxn>
                  <a:cxn ang="0">
                    <a:pos x="236" y="186"/>
                  </a:cxn>
                  <a:cxn ang="0">
                    <a:pos x="191" y="219"/>
                  </a:cxn>
                  <a:cxn ang="0">
                    <a:pos x="158" y="264"/>
                  </a:cxn>
                  <a:cxn ang="0">
                    <a:pos x="138" y="319"/>
                  </a:cxn>
                  <a:cxn ang="0">
                    <a:pos x="135" y="358"/>
                  </a:cxn>
                  <a:cxn ang="0">
                    <a:pos x="142" y="415"/>
                  </a:cxn>
                  <a:cxn ang="0">
                    <a:pos x="168" y="468"/>
                  </a:cxn>
                  <a:cxn ang="0">
                    <a:pos x="205" y="509"/>
                  </a:cxn>
                  <a:cxn ang="0">
                    <a:pos x="254" y="538"/>
                  </a:cxn>
                  <a:cxn ang="0">
                    <a:pos x="311" y="552"/>
                  </a:cxn>
                </a:cxnLst>
                <a:rect l="0" t="0" r="r" b="b"/>
                <a:pathLst>
                  <a:path w="659" h="1207">
                    <a:moveTo>
                      <a:pt x="659" y="877"/>
                    </a:moveTo>
                    <a:lnTo>
                      <a:pt x="659" y="877"/>
                    </a:lnTo>
                    <a:lnTo>
                      <a:pt x="657" y="910"/>
                    </a:lnTo>
                    <a:lnTo>
                      <a:pt x="653" y="943"/>
                    </a:lnTo>
                    <a:lnTo>
                      <a:pt x="645" y="975"/>
                    </a:lnTo>
                    <a:lnTo>
                      <a:pt x="633" y="1006"/>
                    </a:lnTo>
                    <a:lnTo>
                      <a:pt x="620" y="1033"/>
                    </a:lnTo>
                    <a:lnTo>
                      <a:pt x="604" y="1061"/>
                    </a:lnTo>
                    <a:lnTo>
                      <a:pt x="584" y="1086"/>
                    </a:lnTo>
                    <a:lnTo>
                      <a:pt x="563" y="1110"/>
                    </a:lnTo>
                    <a:lnTo>
                      <a:pt x="539" y="1131"/>
                    </a:lnTo>
                    <a:lnTo>
                      <a:pt x="514" y="1151"/>
                    </a:lnTo>
                    <a:lnTo>
                      <a:pt x="487" y="1166"/>
                    </a:lnTo>
                    <a:lnTo>
                      <a:pt x="457" y="1180"/>
                    </a:lnTo>
                    <a:lnTo>
                      <a:pt x="428" y="1192"/>
                    </a:lnTo>
                    <a:lnTo>
                      <a:pt x="397" y="1200"/>
                    </a:lnTo>
                    <a:lnTo>
                      <a:pt x="363" y="1205"/>
                    </a:lnTo>
                    <a:lnTo>
                      <a:pt x="330" y="1207"/>
                    </a:lnTo>
                    <a:lnTo>
                      <a:pt x="330" y="1207"/>
                    </a:lnTo>
                    <a:lnTo>
                      <a:pt x="330" y="1207"/>
                    </a:lnTo>
                    <a:lnTo>
                      <a:pt x="297" y="1205"/>
                    </a:lnTo>
                    <a:lnTo>
                      <a:pt x="264" y="1200"/>
                    </a:lnTo>
                    <a:lnTo>
                      <a:pt x="232" y="1192"/>
                    </a:lnTo>
                    <a:lnTo>
                      <a:pt x="201" y="1180"/>
                    </a:lnTo>
                    <a:lnTo>
                      <a:pt x="172" y="1166"/>
                    </a:lnTo>
                    <a:lnTo>
                      <a:pt x="144" y="1151"/>
                    </a:lnTo>
                    <a:lnTo>
                      <a:pt x="121" y="1131"/>
                    </a:lnTo>
                    <a:lnTo>
                      <a:pt x="97" y="1110"/>
                    </a:lnTo>
                    <a:lnTo>
                      <a:pt x="76" y="1086"/>
                    </a:lnTo>
                    <a:lnTo>
                      <a:pt x="56" y="1061"/>
                    </a:lnTo>
                    <a:lnTo>
                      <a:pt x="41" y="1033"/>
                    </a:lnTo>
                    <a:lnTo>
                      <a:pt x="25" y="1006"/>
                    </a:lnTo>
                    <a:lnTo>
                      <a:pt x="15" y="975"/>
                    </a:lnTo>
                    <a:lnTo>
                      <a:pt x="7" y="943"/>
                    </a:lnTo>
                    <a:lnTo>
                      <a:pt x="2" y="910"/>
                    </a:lnTo>
                    <a:lnTo>
                      <a:pt x="0" y="877"/>
                    </a:lnTo>
                    <a:lnTo>
                      <a:pt x="0" y="329"/>
                    </a:lnTo>
                    <a:lnTo>
                      <a:pt x="0" y="329"/>
                    </a:lnTo>
                    <a:lnTo>
                      <a:pt x="2" y="296"/>
                    </a:lnTo>
                    <a:lnTo>
                      <a:pt x="7" y="262"/>
                    </a:lnTo>
                    <a:lnTo>
                      <a:pt x="15" y="231"/>
                    </a:lnTo>
                    <a:lnTo>
                      <a:pt x="25" y="202"/>
                    </a:lnTo>
                    <a:lnTo>
                      <a:pt x="41" y="172"/>
                    </a:lnTo>
                    <a:lnTo>
                      <a:pt x="56" y="145"/>
                    </a:lnTo>
                    <a:lnTo>
                      <a:pt x="76" y="119"/>
                    </a:lnTo>
                    <a:lnTo>
                      <a:pt x="97" y="96"/>
                    </a:lnTo>
                    <a:lnTo>
                      <a:pt x="121" y="74"/>
                    </a:lnTo>
                    <a:lnTo>
                      <a:pt x="144" y="55"/>
                    </a:lnTo>
                    <a:lnTo>
                      <a:pt x="172" y="39"/>
                    </a:lnTo>
                    <a:lnTo>
                      <a:pt x="201" y="25"/>
                    </a:lnTo>
                    <a:lnTo>
                      <a:pt x="232" y="14"/>
                    </a:lnTo>
                    <a:lnTo>
                      <a:pt x="264" y="6"/>
                    </a:lnTo>
                    <a:lnTo>
                      <a:pt x="297" y="0"/>
                    </a:lnTo>
                    <a:lnTo>
                      <a:pt x="330" y="0"/>
                    </a:lnTo>
                    <a:lnTo>
                      <a:pt x="330" y="0"/>
                    </a:lnTo>
                    <a:lnTo>
                      <a:pt x="330" y="0"/>
                    </a:lnTo>
                    <a:lnTo>
                      <a:pt x="363" y="0"/>
                    </a:lnTo>
                    <a:lnTo>
                      <a:pt x="397" y="6"/>
                    </a:lnTo>
                    <a:lnTo>
                      <a:pt x="428" y="14"/>
                    </a:lnTo>
                    <a:lnTo>
                      <a:pt x="457" y="25"/>
                    </a:lnTo>
                    <a:lnTo>
                      <a:pt x="487" y="39"/>
                    </a:lnTo>
                    <a:lnTo>
                      <a:pt x="514" y="55"/>
                    </a:lnTo>
                    <a:lnTo>
                      <a:pt x="539" y="74"/>
                    </a:lnTo>
                    <a:lnTo>
                      <a:pt x="563" y="96"/>
                    </a:lnTo>
                    <a:lnTo>
                      <a:pt x="584" y="119"/>
                    </a:lnTo>
                    <a:lnTo>
                      <a:pt x="604" y="145"/>
                    </a:lnTo>
                    <a:lnTo>
                      <a:pt x="620" y="172"/>
                    </a:lnTo>
                    <a:lnTo>
                      <a:pt x="633" y="202"/>
                    </a:lnTo>
                    <a:lnTo>
                      <a:pt x="645" y="231"/>
                    </a:lnTo>
                    <a:lnTo>
                      <a:pt x="653" y="262"/>
                    </a:lnTo>
                    <a:lnTo>
                      <a:pt x="657" y="296"/>
                    </a:lnTo>
                    <a:lnTo>
                      <a:pt x="659" y="329"/>
                    </a:lnTo>
                    <a:lnTo>
                      <a:pt x="659" y="877"/>
                    </a:lnTo>
                    <a:close/>
                    <a:moveTo>
                      <a:pt x="330" y="554"/>
                    </a:moveTo>
                    <a:lnTo>
                      <a:pt x="330" y="554"/>
                    </a:lnTo>
                    <a:lnTo>
                      <a:pt x="350" y="552"/>
                    </a:lnTo>
                    <a:lnTo>
                      <a:pt x="369" y="550"/>
                    </a:lnTo>
                    <a:lnTo>
                      <a:pt x="387" y="544"/>
                    </a:lnTo>
                    <a:lnTo>
                      <a:pt x="406" y="538"/>
                    </a:lnTo>
                    <a:lnTo>
                      <a:pt x="422" y="530"/>
                    </a:lnTo>
                    <a:lnTo>
                      <a:pt x="440" y="521"/>
                    </a:lnTo>
                    <a:lnTo>
                      <a:pt x="453" y="509"/>
                    </a:lnTo>
                    <a:lnTo>
                      <a:pt x="467" y="495"/>
                    </a:lnTo>
                    <a:lnTo>
                      <a:pt x="481" y="481"/>
                    </a:lnTo>
                    <a:lnTo>
                      <a:pt x="492" y="468"/>
                    </a:lnTo>
                    <a:lnTo>
                      <a:pt x="502" y="450"/>
                    </a:lnTo>
                    <a:lnTo>
                      <a:pt x="510" y="434"/>
                    </a:lnTo>
                    <a:lnTo>
                      <a:pt x="516" y="415"/>
                    </a:lnTo>
                    <a:lnTo>
                      <a:pt x="522" y="397"/>
                    </a:lnTo>
                    <a:lnTo>
                      <a:pt x="524" y="378"/>
                    </a:lnTo>
                    <a:lnTo>
                      <a:pt x="526" y="358"/>
                    </a:lnTo>
                    <a:lnTo>
                      <a:pt x="526" y="358"/>
                    </a:lnTo>
                    <a:lnTo>
                      <a:pt x="524" y="339"/>
                    </a:lnTo>
                    <a:lnTo>
                      <a:pt x="522" y="319"/>
                    </a:lnTo>
                    <a:lnTo>
                      <a:pt x="516" y="299"/>
                    </a:lnTo>
                    <a:lnTo>
                      <a:pt x="510" y="282"/>
                    </a:lnTo>
                    <a:lnTo>
                      <a:pt x="502" y="264"/>
                    </a:lnTo>
                    <a:lnTo>
                      <a:pt x="492" y="249"/>
                    </a:lnTo>
                    <a:lnTo>
                      <a:pt x="481" y="233"/>
                    </a:lnTo>
                    <a:lnTo>
                      <a:pt x="467" y="219"/>
                    </a:lnTo>
                    <a:lnTo>
                      <a:pt x="453" y="207"/>
                    </a:lnTo>
                    <a:lnTo>
                      <a:pt x="440" y="196"/>
                    </a:lnTo>
                    <a:lnTo>
                      <a:pt x="422" y="186"/>
                    </a:lnTo>
                    <a:lnTo>
                      <a:pt x="406" y="178"/>
                    </a:lnTo>
                    <a:lnTo>
                      <a:pt x="387" y="170"/>
                    </a:lnTo>
                    <a:lnTo>
                      <a:pt x="369" y="166"/>
                    </a:lnTo>
                    <a:lnTo>
                      <a:pt x="350" y="162"/>
                    </a:lnTo>
                    <a:lnTo>
                      <a:pt x="330" y="162"/>
                    </a:lnTo>
                    <a:lnTo>
                      <a:pt x="330" y="162"/>
                    </a:lnTo>
                    <a:lnTo>
                      <a:pt x="311" y="162"/>
                    </a:lnTo>
                    <a:lnTo>
                      <a:pt x="291" y="166"/>
                    </a:lnTo>
                    <a:lnTo>
                      <a:pt x="271" y="170"/>
                    </a:lnTo>
                    <a:lnTo>
                      <a:pt x="254" y="178"/>
                    </a:lnTo>
                    <a:lnTo>
                      <a:pt x="236" y="186"/>
                    </a:lnTo>
                    <a:lnTo>
                      <a:pt x="221" y="196"/>
                    </a:lnTo>
                    <a:lnTo>
                      <a:pt x="205" y="207"/>
                    </a:lnTo>
                    <a:lnTo>
                      <a:pt x="191" y="219"/>
                    </a:lnTo>
                    <a:lnTo>
                      <a:pt x="180" y="233"/>
                    </a:lnTo>
                    <a:lnTo>
                      <a:pt x="168" y="249"/>
                    </a:lnTo>
                    <a:lnTo>
                      <a:pt x="158" y="264"/>
                    </a:lnTo>
                    <a:lnTo>
                      <a:pt x="150" y="282"/>
                    </a:lnTo>
                    <a:lnTo>
                      <a:pt x="142" y="299"/>
                    </a:lnTo>
                    <a:lnTo>
                      <a:pt x="138" y="319"/>
                    </a:lnTo>
                    <a:lnTo>
                      <a:pt x="135" y="339"/>
                    </a:lnTo>
                    <a:lnTo>
                      <a:pt x="135" y="358"/>
                    </a:lnTo>
                    <a:lnTo>
                      <a:pt x="135" y="358"/>
                    </a:lnTo>
                    <a:lnTo>
                      <a:pt x="135" y="378"/>
                    </a:lnTo>
                    <a:lnTo>
                      <a:pt x="138" y="397"/>
                    </a:lnTo>
                    <a:lnTo>
                      <a:pt x="142" y="415"/>
                    </a:lnTo>
                    <a:lnTo>
                      <a:pt x="150" y="434"/>
                    </a:lnTo>
                    <a:lnTo>
                      <a:pt x="158" y="450"/>
                    </a:lnTo>
                    <a:lnTo>
                      <a:pt x="168" y="468"/>
                    </a:lnTo>
                    <a:lnTo>
                      <a:pt x="180" y="481"/>
                    </a:lnTo>
                    <a:lnTo>
                      <a:pt x="191" y="495"/>
                    </a:lnTo>
                    <a:lnTo>
                      <a:pt x="205" y="509"/>
                    </a:lnTo>
                    <a:lnTo>
                      <a:pt x="221" y="521"/>
                    </a:lnTo>
                    <a:lnTo>
                      <a:pt x="236" y="530"/>
                    </a:lnTo>
                    <a:lnTo>
                      <a:pt x="254" y="538"/>
                    </a:lnTo>
                    <a:lnTo>
                      <a:pt x="271" y="544"/>
                    </a:lnTo>
                    <a:lnTo>
                      <a:pt x="291" y="550"/>
                    </a:lnTo>
                    <a:lnTo>
                      <a:pt x="311" y="552"/>
                    </a:lnTo>
                    <a:lnTo>
                      <a:pt x="330" y="554"/>
                    </a:lnTo>
                    <a:lnTo>
                      <a:pt x="330" y="55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17" name="TextBox 16"/>
          <p:cNvSpPr txBox="1"/>
          <p:nvPr/>
        </p:nvSpPr>
        <p:spPr>
          <a:xfrm>
            <a:off x="5664044" y="1543718"/>
            <a:ext cx="3339217" cy="387798"/>
          </a:xfrm>
          <a:prstGeom prst="rect">
            <a:avLst/>
          </a:prstGeom>
          <a:noFill/>
        </p:spPr>
        <p:txBody>
          <a:bodyPr wrap="square" lIns="0" tIns="0" rIns="0" bIns="0" rtlCol="0">
            <a:spAutoFit/>
          </a:bodyPr>
          <a:lstStyle/>
          <a:p>
            <a:pPr lvl="0">
              <a:lnSpc>
                <a:spcPct val="90000"/>
              </a:lnSpc>
              <a:spcAft>
                <a:spcPts val="1200"/>
              </a:spcAft>
              <a:defRPr/>
            </a:pPr>
            <a:r>
              <a:rPr lang="en-US" sz="1400" dirty="0">
                <a:solidFill>
                  <a:prstClr val="white"/>
                </a:solidFill>
                <a:latin typeface="Arial" pitchFamily="34" charset="0"/>
              </a:rPr>
              <a:t>Improve quality, outcomes and population health with data-driven insights</a:t>
            </a:r>
            <a:endParaRPr lang="en-US" sz="1400" i="1" dirty="0">
              <a:latin typeface="Arial" pitchFamily="34" charset="0"/>
            </a:endParaRPr>
          </a:p>
        </p:txBody>
      </p:sp>
    </p:spTree>
    <p:extLst>
      <p:ext uri="{BB962C8B-B14F-4D97-AF65-F5344CB8AC3E}">
        <p14:creationId xmlns:p14="http://schemas.microsoft.com/office/powerpoint/2010/main" val="777177697"/>
      </p:ext>
    </p:extLst>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HealthcareNew.png"/>
          <p:cNvPicPr>
            <a:picLocks noChangeAspect="1"/>
          </p:cNvPicPr>
          <p:nvPr/>
        </p:nvPicPr>
        <p:blipFill>
          <a:blip r:embed="rId3" cstate="print"/>
          <a:stretch>
            <a:fillRect/>
          </a:stretch>
        </p:blipFill>
        <p:spPr>
          <a:xfrm>
            <a:off x="0" y="0"/>
            <a:ext cx="9144000" cy="5143500"/>
          </a:xfrm>
          <a:prstGeom prst="rect">
            <a:avLst/>
          </a:prstGeom>
        </p:spPr>
      </p:pic>
      <p:sp>
        <p:nvSpPr>
          <p:cNvPr id="12" name="Rectangle 11"/>
          <p:cNvSpPr/>
          <p:nvPr/>
        </p:nvSpPr>
        <p:spPr>
          <a:xfrm>
            <a:off x="5675325" y="4299262"/>
            <a:ext cx="2798115" cy="7531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1100" dirty="0">
                <a:solidFill>
                  <a:srgbClr val="92D050"/>
                </a:solidFill>
                <a:latin typeface="Arial" pitchFamily="34" charset="0"/>
                <a:cs typeface="Arial" pitchFamily="34" charset="0"/>
              </a:rPr>
              <a:t>Reference: </a:t>
            </a:r>
          </a:p>
          <a:p>
            <a:r>
              <a:rPr lang="en-US" sz="1100" dirty="0">
                <a:solidFill>
                  <a:schemeClr val="tx1">
                    <a:lumMod val="85000"/>
                  </a:schemeClr>
                </a:solidFill>
                <a:latin typeface="Arial" pitchFamily="34" charset="0"/>
                <a:cs typeface="Arial" pitchFamily="34" charset="0"/>
              </a:rPr>
              <a:t>A major U.S. health </a:t>
            </a:r>
            <a:r>
              <a:rPr lang="en-US" sz="1100" dirty="0" smtClean="0">
                <a:solidFill>
                  <a:schemeClr val="tx1">
                    <a:lumMod val="85000"/>
                  </a:schemeClr>
                </a:solidFill>
                <a:latin typeface="Arial" pitchFamily="34" charset="0"/>
                <a:cs typeface="Arial" pitchFamily="34" charset="0"/>
              </a:rPr>
              <a:t>insurer</a:t>
            </a:r>
            <a:r>
              <a:rPr lang="en-US" sz="1100" dirty="0" smtClean="0">
                <a:solidFill>
                  <a:srgbClr val="92D050"/>
                </a:solidFill>
                <a:latin typeface="Arial" pitchFamily="34" charset="0"/>
                <a:cs typeface="Arial" pitchFamily="34" charset="0"/>
              </a:rPr>
              <a:t> </a:t>
            </a:r>
          </a:p>
          <a:p>
            <a:endParaRPr lang="en-US" sz="1100" dirty="0">
              <a:solidFill>
                <a:schemeClr val="tx1">
                  <a:lumMod val="85000"/>
                </a:schemeClr>
              </a:solidFill>
              <a:latin typeface="Arial" pitchFamily="34" charset="0"/>
              <a:cs typeface="Arial" pitchFamily="34" charset="0"/>
            </a:endParaRPr>
          </a:p>
        </p:txBody>
      </p:sp>
      <p:grpSp>
        <p:nvGrpSpPr>
          <p:cNvPr id="22" name="Group 21"/>
          <p:cNvGrpSpPr/>
          <p:nvPr/>
        </p:nvGrpSpPr>
        <p:grpSpPr>
          <a:xfrm>
            <a:off x="5706327" y="1096794"/>
            <a:ext cx="1584115" cy="315708"/>
            <a:chOff x="766047" y="2670897"/>
            <a:chExt cx="5727477" cy="1141466"/>
          </a:xfrm>
        </p:grpSpPr>
        <p:sp>
          <p:nvSpPr>
            <p:cNvPr id="23" name="Freeform 5"/>
            <p:cNvSpPr>
              <a:spLocks noEditPoints="1"/>
            </p:cNvSpPr>
            <p:nvPr/>
          </p:nvSpPr>
          <p:spPr bwMode="auto">
            <a:xfrm>
              <a:off x="766047" y="2743535"/>
              <a:ext cx="1187814" cy="996190"/>
            </a:xfrm>
            <a:custGeom>
              <a:avLst/>
              <a:gdLst/>
              <a:ahLst/>
              <a:cxnLst>
                <a:cxn ang="0">
                  <a:pos x="1459" y="241"/>
                </a:cxn>
                <a:cxn ang="0">
                  <a:pos x="1211" y="35"/>
                </a:cxn>
                <a:cxn ang="0">
                  <a:pos x="978" y="0"/>
                </a:cxn>
                <a:cxn ang="0">
                  <a:pos x="708" y="104"/>
                </a:cxn>
                <a:cxn ang="0">
                  <a:pos x="536" y="333"/>
                </a:cxn>
                <a:cxn ang="0">
                  <a:pos x="389" y="411"/>
                </a:cxn>
                <a:cxn ang="0">
                  <a:pos x="188" y="546"/>
                </a:cxn>
                <a:cxn ang="0">
                  <a:pos x="41" y="773"/>
                </a:cxn>
                <a:cxn ang="0">
                  <a:pos x="2" y="965"/>
                </a:cxn>
                <a:cxn ang="0">
                  <a:pos x="20" y="1151"/>
                </a:cxn>
                <a:cxn ang="0">
                  <a:pos x="108" y="1345"/>
                </a:cxn>
                <a:cxn ang="0">
                  <a:pos x="254" y="1497"/>
                </a:cxn>
                <a:cxn ang="0">
                  <a:pos x="442" y="1593"/>
                </a:cxn>
                <a:cxn ang="0">
                  <a:pos x="630" y="1622"/>
                </a:cxn>
                <a:cxn ang="0">
                  <a:pos x="835" y="1587"/>
                </a:cxn>
                <a:cxn ang="0">
                  <a:pos x="1017" y="1489"/>
                </a:cxn>
                <a:cxn ang="0">
                  <a:pos x="1119" y="1483"/>
                </a:cxn>
                <a:cxn ang="0">
                  <a:pos x="1381" y="1550"/>
                </a:cxn>
                <a:cxn ang="0">
                  <a:pos x="1545" y="1525"/>
                </a:cxn>
                <a:cxn ang="0">
                  <a:pos x="1711" y="1440"/>
                </a:cxn>
                <a:cxn ang="0">
                  <a:pos x="1840" y="1305"/>
                </a:cxn>
                <a:cxn ang="0">
                  <a:pos x="1917" y="1135"/>
                </a:cxn>
                <a:cxn ang="0">
                  <a:pos x="1932" y="949"/>
                </a:cxn>
                <a:cxn ang="0">
                  <a:pos x="1823" y="664"/>
                </a:cxn>
                <a:cxn ang="0">
                  <a:pos x="1580" y="480"/>
                </a:cxn>
                <a:cxn ang="0">
                  <a:pos x="1234" y="1366"/>
                </a:cxn>
                <a:cxn ang="0">
                  <a:pos x="1068" y="1243"/>
                </a:cxn>
                <a:cxn ang="0">
                  <a:pos x="1060" y="1098"/>
                </a:cxn>
                <a:cxn ang="0">
                  <a:pos x="1031" y="1000"/>
                </a:cxn>
                <a:cxn ang="0">
                  <a:pos x="939" y="932"/>
                </a:cxn>
                <a:cxn ang="0">
                  <a:pos x="833" y="932"/>
                </a:cxn>
                <a:cxn ang="0">
                  <a:pos x="741" y="1000"/>
                </a:cxn>
                <a:cxn ang="0">
                  <a:pos x="710" y="1098"/>
                </a:cxn>
                <a:cxn ang="0">
                  <a:pos x="751" y="1210"/>
                </a:cxn>
                <a:cxn ang="0">
                  <a:pos x="851" y="1270"/>
                </a:cxn>
                <a:cxn ang="0">
                  <a:pos x="947" y="1343"/>
                </a:cxn>
                <a:cxn ang="0">
                  <a:pos x="718" y="1458"/>
                </a:cxn>
                <a:cxn ang="0">
                  <a:pos x="534" y="1456"/>
                </a:cxn>
                <a:cxn ang="0">
                  <a:pos x="295" y="1327"/>
                </a:cxn>
                <a:cxn ang="0">
                  <a:pos x="166" y="1088"/>
                </a:cxn>
                <a:cxn ang="0">
                  <a:pos x="164" y="902"/>
                </a:cxn>
                <a:cxn ang="0">
                  <a:pos x="313" y="642"/>
                </a:cxn>
                <a:cxn ang="0">
                  <a:pos x="593" y="521"/>
                </a:cxn>
                <a:cxn ang="0">
                  <a:pos x="780" y="540"/>
                </a:cxn>
                <a:cxn ang="0">
                  <a:pos x="929" y="640"/>
                </a:cxn>
                <a:cxn ang="0">
                  <a:pos x="978" y="746"/>
                </a:cxn>
                <a:cxn ang="0">
                  <a:pos x="1084" y="799"/>
                </a:cxn>
                <a:cxn ang="0">
                  <a:pos x="1197" y="771"/>
                </a:cxn>
                <a:cxn ang="0">
                  <a:pos x="1265" y="691"/>
                </a:cxn>
                <a:cxn ang="0">
                  <a:pos x="1271" y="575"/>
                </a:cxn>
                <a:cxn ang="0">
                  <a:pos x="1218" y="491"/>
                </a:cxn>
                <a:cxn ang="0">
                  <a:pos x="1099" y="448"/>
                </a:cxn>
                <a:cxn ang="0">
                  <a:pos x="951" y="437"/>
                </a:cxn>
                <a:cxn ang="0">
                  <a:pos x="694" y="366"/>
                </a:cxn>
                <a:cxn ang="0">
                  <a:pos x="804" y="227"/>
                </a:cxn>
                <a:cxn ang="0">
                  <a:pos x="968" y="159"/>
                </a:cxn>
                <a:cxn ang="0">
                  <a:pos x="1162" y="184"/>
                </a:cxn>
                <a:cxn ang="0">
                  <a:pos x="1340" y="347"/>
                </a:cxn>
                <a:cxn ang="0">
                  <a:pos x="1449" y="603"/>
                </a:cxn>
                <a:cxn ang="0">
                  <a:pos x="1637" y="691"/>
                </a:cxn>
                <a:cxn ang="0">
                  <a:pos x="1764" y="891"/>
                </a:cxn>
                <a:cxn ang="0">
                  <a:pos x="1760" y="1114"/>
                </a:cxn>
                <a:cxn ang="0">
                  <a:pos x="1602" y="1327"/>
                </a:cxn>
              </a:cxnLst>
              <a:rect l="0" t="0" r="r" b="b"/>
              <a:pathLst>
                <a:path w="1934" h="1622">
                  <a:moveTo>
                    <a:pt x="1537" y="464"/>
                  </a:moveTo>
                  <a:lnTo>
                    <a:pt x="1537" y="464"/>
                  </a:lnTo>
                  <a:lnTo>
                    <a:pt x="1529" y="417"/>
                  </a:lnTo>
                  <a:lnTo>
                    <a:pt x="1520" y="370"/>
                  </a:lnTo>
                  <a:lnTo>
                    <a:pt x="1502" y="325"/>
                  </a:lnTo>
                  <a:lnTo>
                    <a:pt x="1483" y="282"/>
                  </a:lnTo>
                  <a:lnTo>
                    <a:pt x="1459" y="241"/>
                  </a:lnTo>
                  <a:lnTo>
                    <a:pt x="1434" y="202"/>
                  </a:lnTo>
                  <a:lnTo>
                    <a:pt x="1402" y="167"/>
                  </a:lnTo>
                  <a:lnTo>
                    <a:pt x="1369" y="133"/>
                  </a:lnTo>
                  <a:lnTo>
                    <a:pt x="1334" y="104"/>
                  </a:lnTo>
                  <a:lnTo>
                    <a:pt x="1295" y="78"/>
                  </a:lnTo>
                  <a:lnTo>
                    <a:pt x="1254" y="55"/>
                  </a:lnTo>
                  <a:lnTo>
                    <a:pt x="1211" y="35"/>
                  </a:lnTo>
                  <a:lnTo>
                    <a:pt x="1166" y="20"/>
                  </a:lnTo>
                  <a:lnTo>
                    <a:pt x="1119" y="8"/>
                  </a:lnTo>
                  <a:lnTo>
                    <a:pt x="1072" y="2"/>
                  </a:lnTo>
                  <a:lnTo>
                    <a:pt x="1046" y="0"/>
                  </a:lnTo>
                  <a:lnTo>
                    <a:pt x="1021" y="0"/>
                  </a:lnTo>
                  <a:lnTo>
                    <a:pt x="1021" y="0"/>
                  </a:lnTo>
                  <a:lnTo>
                    <a:pt x="978" y="0"/>
                  </a:lnTo>
                  <a:lnTo>
                    <a:pt x="935" y="6"/>
                  </a:lnTo>
                  <a:lnTo>
                    <a:pt x="894" y="16"/>
                  </a:lnTo>
                  <a:lnTo>
                    <a:pt x="855" y="28"/>
                  </a:lnTo>
                  <a:lnTo>
                    <a:pt x="816" y="41"/>
                  </a:lnTo>
                  <a:lnTo>
                    <a:pt x="778" y="59"/>
                  </a:lnTo>
                  <a:lnTo>
                    <a:pt x="743" y="80"/>
                  </a:lnTo>
                  <a:lnTo>
                    <a:pt x="708" y="104"/>
                  </a:lnTo>
                  <a:lnTo>
                    <a:pt x="677" y="129"/>
                  </a:lnTo>
                  <a:lnTo>
                    <a:pt x="647" y="159"/>
                  </a:lnTo>
                  <a:lnTo>
                    <a:pt x="620" y="188"/>
                  </a:lnTo>
                  <a:lnTo>
                    <a:pt x="595" y="221"/>
                  </a:lnTo>
                  <a:lnTo>
                    <a:pt x="573" y="257"/>
                  </a:lnTo>
                  <a:lnTo>
                    <a:pt x="554" y="294"/>
                  </a:lnTo>
                  <a:lnTo>
                    <a:pt x="536" y="333"/>
                  </a:lnTo>
                  <a:lnTo>
                    <a:pt x="524" y="372"/>
                  </a:lnTo>
                  <a:lnTo>
                    <a:pt x="524" y="372"/>
                  </a:lnTo>
                  <a:lnTo>
                    <a:pt x="495" y="378"/>
                  </a:lnTo>
                  <a:lnTo>
                    <a:pt x="467" y="384"/>
                  </a:lnTo>
                  <a:lnTo>
                    <a:pt x="442" y="392"/>
                  </a:lnTo>
                  <a:lnTo>
                    <a:pt x="415" y="401"/>
                  </a:lnTo>
                  <a:lnTo>
                    <a:pt x="389" y="411"/>
                  </a:lnTo>
                  <a:lnTo>
                    <a:pt x="364" y="423"/>
                  </a:lnTo>
                  <a:lnTo>
                    <a:pt x="340" y="435"/>
                  </a:lnTo>
                  <a:lnTo>
                    <a:pt x="317" y="448"/>
                  </a:lnTo>
                  <a:lnTo>
                    <a:pt x="293" y="462"/>
                  </a:lnTo>
                  <a:lnTo>
                    <a:pt x="270" y="478"/>
                  </a:lnTo>
                  <a:lnTo>
                    <a:pt x="227" y="511"/>
                  </a:lnTo>
                  <a:lnTo>
                    <a:pt x="188" y="546"/>
                  </a:lnTo>
                  <a:lnTo>
                    <a:pt x="151" y="587"/>
                  </a:lnTo>
                  <a:lnTo>
                    <a:pt x="117" y="628"/>
                  </a:lnTo>
                  <a:lnTo>
                    <a:pt x="88" y="675"/>
                  </a:lnTo>
                  <a:lnTo>
                    <a:pt x="74" y="699"/>
                  </a:lnTo>
                  <a:lnTo>
                    <a:pt x="63" y="722"/>
                  </a:lnTo>
                  <a:lnTo>
                    <a:pt x="51" y="748"/>
                  </a:lnTo>
                  <a:lnTo>
                    <a:pt x="41" y="773"/>
                  </a:lnTo>
                  <a:lnTo>
                    <a:pt x="31" y="799"/>
                  </a:lnTo>
                  <a:lnTo>
                    <a:pt x="23" y="826"/>
                  </a:lnTo>
                  <a:lnTo>
                    <a:pt x="16" y="853"/>
                  </a:lnTo>
                  <a:lnTo>
                    <a:pt x="12" y="881"/>
                  </a:lnTo>
                  <a:lnTo>
                    <a:pt x="6" y="908"/>
                  </a:lnTo>
                  <a:lnTo>
                    <a:pt x="4" y="936"/>
                  </a:lnTo>
                  <a:lnTo>
                    <a:pt x="2" y="965"/>
                  </a:lnTo>
                  <a:lnTo>
                    <a:pt x="0" y="992"/>
                  </a:lnTo>
                  <a:lnTo>
                    <a:pt x="0" y="992"/>
                  </a:lnTo>
                  <a:lnTo>
                    <a:pt x="2" y="1026"/>
                  </a:lnTo>
                  <a:lnTo>
                    <a:pt x="4" y="1057"/>
                  </a:lnTo>
                  <a:lnTo>
                    <a:pt x="8" y="1088"/>
                  </a:lnTo>
                  <a:lnTo>
                    <a:pt x="14" y="1119"/>
                  </a:lnTo>
                  <a:lnTo>
                    <a:pt x="20" y="1151"/>
                  </a:lnTo>
                  <a:lnTo>
                    <a:pt x="29" y="1180"/>
                  </a:lnTo>
                  <a:lnTo>
                    <a:pt x="39" y="1210"/>
                  </a:lnTo>
                  <a:lnTo>
                    <a:pt x="51" y="1237"/>
                  </a:lnTo>
                  <a:lnTo>
                    <a:pt x="63" y="1266"/>
                  </a:lnTo>
                  <a:lnTo>
                    <a:pt x="76" y="1292"/>
                  </a:lnTo>
                  <a:lnTo>
                    <a:pt x="92" y="1319"/>
                  </a:lnTo>
                  <a:lnTo>
                    <a:pt x="108" y="1345"/>
                  </a:lnTo>
                  <a:lnTo>
                    <a:pt x="125" y="1370"/>
                  </a:lnTo>
                  <a:lnTo>
                    <a:pt x="145" y="1393"/>
                  </a:lnTo>
                  <a:lnTo>
                    <a:pt x="164" y="1415"/>
                  </a:lnTo>
                  <a:lnTo>
                    <a:pt x="186" y="1438"/>
                  </a:lnTo>
                  <a:lnTo>
                    <a:pt x="207" y="1458"/>
                  </a:lnTo>
                  <a:lnTo>
                    <a:pt x="229" y="1478"/>
                  </a:lnTo>
                  <a:lnTo>
                    <a:pt x="254" y="1497"/>
                  </a:lnTo>
                  <a:lnTo>
                    <a:pt x="278" y="1515"/>
                  </a:lnTo>
                  <a:lnTo>
                    <a:pt x="303" y="1530"/>
                  </a:lnTo>
                  <a:lnTo>
                    <a:pt x="331" y="1546"/>
                  </a:lnTo>
                  <a:lnTo>
                    <a:pt x="358" y="1560"/>
                  </a:lnTo>
                  <a:lnTo>
                    <a:pt x="385" y="1573"/>
                  </a:lnTo>
                  <a:lnTo>
                    <a:pt x="413" y="1583"/>
                  </a:lnTo>
                  <a:lnTo>
                    <a:pt x="442" y="1593"/>
                  </a:lnTo>
                  <a:lnTo>
                    <a:pt x="473" y="1603"/>
                  </a:lnTo>
                  <a:lnTo>
                    <a:pt x="503" y="1609"/>
                  </a:lnTo>
                  <a:lnTo>
                    <a:pt x="534" y="1615"/>
                  </a:lnTo>
                  <a:lnTo>
                    <a:pt x="565" y="1618"/>
                  </a:lnTo>
                  <a:lnTo>
                    <a:pt x="597" y="1620"/>
                  </a:lnTo>
                  <a:lnTo>
                    <a:pt x="630" y="1622"/>
                  </a:lnTo>
                  <a:lnTo>
                    <a:pt x="630" y="1622"/>
                  </a:lnTo>
                  <a:lnTo>
                    <a:pt x="659" y="1620"/>
                  </a:lnTo>
                  <a:lnTo>
                    <a:pt x="690" y="1618"/>
                  </a:lnTo>
                  <a:lnTo>
                    <a:pt x="720" y="1617"/>
                  </a:lnTo>
                  <a:lnTo>
                    <a:pt x="749" y="1611"/>
                  </a:lnTo>
                  <a:lnTo>
                    <a:pt x="778" y="1605"/>
                  </a:lnTo>
                  <a:lnTo>
                    <a:pt x="808" y="1597"/>
                  </a:lnTo>
                  <a:lnTo>
                    <a:pt x="835" y="1587"/>
                  </a:lnTo>
                  <a:lnTo>
                    <a:pt x="863" y="1577"/>
                  </a:lnTo>
                  <a:lnTo>
                    <a:pt x="890" y="1566"/>
                  </a:lnTo>
                  <a:lnTo>
                    <a:pt x="917" y="1554"/>
                  </a:lnTo>
                  <a:lnTo>
                    <a:pt x="943" y="1538"/>
                  </a:lnTo>
                  <a:lnTo>
                    <a:pt x="968" y="1523"/>
                  </a:lnTo>
                  <a:lnTo>
                    <a:pt x="992" y="1507"/>
                  </a:lnTo>
                  <a:lnTo>
                    <a:pt x="1017" y="1489"/>
                  </a:lnTo>
                  <a:lnTo>
                    <a:pt x="1039" y="1470"/>
                  </a:lnTo>
                  <a:lnTo>
                    <a:pt x="1062" y="1450"/>
                  </a:lnTo>
                  <a:lnTo>
                    <a:pt x="1062" y="1450"/>
                  </a:lnTo>
                  <a:lnTo>
                    <a:pt x="1084" y="1464"/>
                  </a:lnTo>
                  <a:lnTo>
                    <a:pt x="1084" y="1464"/>
                  </a:lnTo>
                  <a:lnTo>
                    <a:pt x="1084" y="1464"/>
                  </a:lnTo>
                  <a:lnTo>
                    <a:pt x="1119" y="1483"/>
                  </a:lnTo>
                  <a:lnTo>
                    <a:pt x="1152" y="1501"/>
                  </a:lnTo>
                  <a:lnTo>
                    <a:pt x="1189" y="1515"/>
                  </a:lnTo>
                  <a:lnTo>
                    <a:pt x="1226" y="1528"/>
                  </a:lnTo>
                  <a:lnTo>
                    <a:pt x="1263" y="1538"/>
                  </a:lnTo>
                  <a:lnTo>
                    <a:pt x="1303" y="1544"/>
                  </a:lnTo>
                  <a:lnTo>
                    <a:pt x="1342" y="1548"/>
                  </a:lnTo>
                  <a:lnTo>
                    <a:pt x="1381" y="1550"/>
                  </a:lnTo>
                  <a:lnTo>
                    <a:pt x="1381" y="1550"/>
                  </a:lnTo>
                  <a:lnTo>
                    <a:pt x="1408" y="1550"/>
                  </a:lnTo>
                  <a:lnTo>
                    <a:pt x="1438" y="1548"/>
                  </a:lnTo>
                  <a:lnTo>
                    <a:pt x="1465" y="1544"/>
                  </a:lnTo>
                  <a:lnTo>
                    <a:pt x="1492" y="1538"/>
                  </a:lnTo>
                  <a:lnTo>
                    <a:pt x="1518" y="1532"/>
                  </a:lnTo>
                  <a:lnTo>
                    <a:pt x="1545" y="1525"/>
                  </a:lnTo>
                  <a:lnTo>
                    <a:pt x="1571" y="1517"/>
                  </a:lnTo>
                  <a:lnTo>
                    <a:pt x="1596" y="1507"/>
                  </a:lnTo>
                  <a:lnTo>
                    <a:pt x="1619" y="1495"/>
                  </a:lnTo>
                  <a:lnTo>
                    <a:pt x="1645" y="1483"/>
                  </a:lnTo>
                  <a:lnTo>
                    <a:pt x="1668" y="1470"/>
                  </a:lnTo>
                  <a:lnTo>
                    <a:pt x="1690" y="1456"/>
                  </a:lnTo>
                  <a:lnTo>
                    <a:pt x="1711" y="1440"/>
                  </a:lnTo>
                  <a:lnTo>
                    <a:pt x="1733" y="1423"/>
                  </a:lnTo>
                  <a:lnTo>
                    <a:pt x="1752" y="1407"/>
                  </a:lnTo>
                  <a:lnTo>
                    <a:pt x="1772" y="1388"/>
                  </a:lnTo>
                  <a:lnTo>
                    <a:pt x="1790" y="1368"/>
                  </a:lnTo>
                  <a:lnTo>
                    <a:pt x="1807" y="1348"/>
                  </a:lnTo>
                  <a:lnTo>
                    <a:pt x="1825" y="1327"/>
                  </a:lnTo>
                  <a:lnTo>
                    <a:pt x="1840" y="1305"/>
                  </a:lnTo>
                  <a:lnTo>
                    <a:pt x="1854" y="1284"/>
                  </a:lnTo>
                  <a:lnTo>
                    <a:pt x="1868" y="1260"/>
                  </a:lnTo>
                  <a:lnTo>
                    <a:pt x="1880" y="1237"/>
                  </a:lnTo>
                  <a:lnTo>
                    <a:pt x="1891" y="1211"/>
                  </a:lnTo>
                  <a:lnTo>
                    <a:pt x="1901" y="1186"/>
                  </a:lnTo>
                  <a:lnTo>
                    <a:pt x="1909" y="1161"/>
                  </a:lnTo>
                  <a:lnTo>
                    <a:pt x="1917" y="1135"/>
                  </a:lnTo>
                  <a:lnTo>
                    <a:pt x="1923" y="1108"/>
                  </a:lnTo>
                  <a:lnTo>
                    <a:pt x="1928" y="1080"/>
                  </a:lnTo>
                  <a:lnTo>
                    <a:pt x="1932" y="1053"/>
                  </a:lnTo>
                  <a:lnTo>
                    <a:pt x="1934" y="1026"/>
                  </a:lnTo>
                  <a:lnTo>
                    <a:pt x="1934" y="996"/>
                  </a:lnTo>
                  <a:lnTo>
                    <a:pt x="1934" y="996"/>
                  </a:lnTo>
                  <a:lnTo>
                    <a:pt x="1932" y="949"/>
                  </a:lnTo>
                  <a:lnTo>
                    <a:pt x="1927" y="904"/>
                  </a:lnTo>
                  <a:lnTo>
                    <a:pt x="1919" y="861"/>
                  </a:lnTo>
                  <a:lnTo>
                    <a:pt x="1905" y="818"/>
                  </a:lnTo>
                  <a:lnTo>
                    <a:pt x="1889" y="777"/>
                  </a:lnTo>
                  <a:lnTo>
                    <a:pt x="1870" y="736"/>
                  </a:lnTo>
                  <a:lnTo>
                    <a:pt x="1848" y="699"/>
                  </a:lnTo>
                  <a:lnTo>
                    <a:pt x="1823" y="664"/>
                  </a:lnTo>
                  <a:lnTo>
                    <a:pt x="1795" y="628"/>
                  </a:lnTo>
                  <a:lnTo>
                    <a:pt x="1766" y="597"/>
                  </a:lnTo>
                  <a:lnTo>
                    <a:pt x="1733" y="568"/>
                  </a:lnTo>
                  <a:lnTo>
                    <a:pt x="1698" y="542"/>
                  </a:lnTo>
                  <a:lnTo>
                    <a:pt x="1661" y="517"/>
                  </a:lnTo>
                  <a:lnTo>
                    <a:pt x="1621" y="497"/>
                  </a:lnTo>
                  <a:lnTo>
                    <a:pt x="1580" y="480"/>
                  </a:lnTo>
                  <a:lnTo>
                    <a:pt x="1537" y="464"/>
                  </a:lnTo>
                  <a:close/>
                  <a:moveTo>
                    <a:pt x="1381" y="1395"/>
                  </a:moveTo>
                  <a:lnTo>
                    <a:pt x="1381" y="1395"/>
                  </a:lnTo>
                  <a:lnTo>
                    <a:pt x="1342" y="1393"/>
                  </a:lnTo>
                  <a:lnTo>
                    <a:pt x="1307" y="1388"/>
                  </a:lnTo>
                  <a:lnTo>
                    <a:pt x="1269" y="1378"/>
                  </a:lnTo>
                  <a:lnTo>
                    <a:pt x="1234" y="1366"/>
                  </a:lnTo>
                  <a:lnTo>
                    <a:pt x="1201" y="1352"/>
                  </a:lnTo>
                  <a:lnTo>
                    <a:pt x="1168" y="1333"/>
                  </a:lnTo>
                  <a:lnTo>
                    <a:pt x="1136" y="1311"/>
                  </a:lnTo>
                  <a:lnTo>
                    <a:pt x="1109" y="1288"/>
                  </a:lnTo>
                  <a:lnTo>
                    <a:pt x="1109" y="1288"/>
                  </a:lnTo>
                  <a:lnTo>
                    <a:pt x="1087" y="1266"/>
                  </a:lnTo>
                  <a:lnTo>
                    <a:pt x="1068" y="1243"/>
                  </a:lnTo>
                  <a:lnTo>
                    <a:pt x="1048" y="1221"/>
                  </a:lnTo>
                  <a:lnTo>
                    <a:pt x="1031" y="1196"/>
                  </a:lnTo>
                  <a:lnTo>
                    <a:pt x="1031" y="1196"/>
                  </a:lnTo>
                  <a:lnTo>
                    <a:pt x="1044" y="1174"/>
                  </a:lnTo>
                  <a:lnTo>
                    <a:pt x="1052" y="1151"/>
                  </a:lnTo>
                  <a:lnTo>
                    <a:pt x="1058" y="1125"/>
                  </a:lnTo>
                  <a:lnTo>
                    <a:pt x="1060" y="1098"/>
                  </a:lnTo>
                  <a:lnTo>
                    <a:pt x="1060" y="1098"/>
                  </a:lnTo>
                  <a:lnTo>
                    <a:pt x="1060" y="1080"/>
                  </a:lnTo>
                  <a:lnTo>
                    <a:pt x="1058" y="1063"/>
                  </a:lnTo>
                  <a:lnTo>
                    <a:pt x="1052" y="1045"/>
                  </a:lnTo>
                  <a:lnTo>
                    <a:pt x="1046" y="1029"/>
                  </a:lnTo>
                  <a:lnTo>
                    <a:pt x="1041" y="1014"/>
                  </a:lnTo>
                  <a:lnTo>
                    <a:pt x="1031" y="1000"/>
                  </a:lnTo>
                  <a:lnTo>
                    <a:pt x="1021" y="986"/>
                  </a:lnTo>
                  <a:lnTo>
                    <a:pt x="1009" y="975"/>
                  </a:lnTo>
                  <a:lnTo>
                    <a:pt x="997" y="963"/>
                  </a:lnTo>
                  <a:lnTo>
                    <a:pt x="984" y="953"/>
                  </a:lnTo>
                  <a:lnTo>
                    <a:pt x="970" y="943"/>
                  </a:lnTo>
                  <a:lnTo>
                    <a:pt x="954" y="938"/>
                  </a:lnTo>
                  <a:lnTo>
                    <a:pt x="939" y="932"/>
                  </a:lnTo>
                  <a:lnTo>
                    <a:pt x="921" y="926"/>
                  </a:lnTo>
                  <a:lnTo>
                    <a:pt x="904" y="924"/>
                  </a:lnTo>
                  <a:lnTo>
                    <a:pt x="886" y="924"/>
                  </a:lnTo>
                  <a:lnTo>
                    <a:pt x="886" y="924"/>
                  </a:lnTo>
                  <a:lnTo>
                    <a:pt x="868" y="924"/>
                  </a:lnTo>
                  <a:lnTo>
                    <a:pt x="851" y="926"/>
                  </a:lnTo>
                  <a:lnTo>
                    <a:pt x="833" y="932"/>
                  </a:lnTo>
                  <a:lnTo>
                    <a:pt x="818" y="938"/>
                  </a:lnTo>
                  <a:lnTo>
                    <a:pt x="802" y="943"/>
                  </a:lnTo>
                  <a:lnTo>
                    <a:pt x="788" y="953"/>
                  </a:lnTo>
                  <a:lnTo>
                    <a:pt x="775" y="963"/>
                  </a:lnTo>
                  <a:lnTo>
                    <a:pt x="763" y="975"/>
                  </a:lnTo>
                  <a:lnTo>
                    <a:pt x="751" y="986"/>
                  </a:lnTo>
                  <a:lnTo>
                    <a:pt x="741" y="1000"/>
                  </a:lnTo>
                  <a:lnTo>
                    <a:pt x="731" y="1014"/>
                  </a:lnTo>
                  <a:lnTo>
                    <a:pt x="724" y="1029"/>
                  </a:lnTo>
                  <a:lnTo>
                    <a:pt x="718" y="1045"/>
                  </a:lnTo>
                  <a:lnTo>
                    <a:pt x="714" y="1063"/>
                  </a:lnTo>
                  <a:lnTo>
                    <a:pt x="712" y="1080"/>
                  </a:lnTo>
                  <a:lnTo>
                    <a:pt x="710" y="1098"/>
                  </a:lnTo>
                  <a:lnTo>
                    <a:pt x="710" y="1098"/>
                  </a:lnTo>
                  <a:lnTo>
                    <a:pt x="712" y="1116"/>
                  </a:lnTo>
                  <a:lnTo>
                    <a:pt x="714" y="1133"/>
                  </a:lnTo>
                  <a:lnTo>
                    <a:pt x="718" y="1151"/>
                  </a:lnTo>
                  <a:lnTo>
                    <a:pt x="724" y="1166"/>
                  </a:lnTo>
                  <a:lnTo>
                    <a:pt x="731" y="1182"/>
                  </a:lnTo>
                  <a:lnTo>
                    <a:pt x="741" y="1196"/>
                  </a:lnTo>
                  <a:lnTo>
                    <a:pt x="751" y="1210"/>
                  </a:lnTo>
                  <a:lnTo>
                    <a:pt x="763" y="1223"/>
                  </a:lnTo>
                  <a:lnTo>
                    <a:pt x="775" y="1233"/>
                  </a:lnTo>
                  <a:lnTo>
                    <a:pt x="788" y="1243"/>
                  </a:lnTo>
                  <a:lnTo>
                    <a:pt x="802" y="1253"/>
                  </a:lnTo>
                  <a:lnTo>
                    <a:pt x="818" y="1260"/>
                  </a:lnTo>
                  <a:lnTo>
                    <a:pt x="833" y="1266"/>
                  </a:lnTo>
                  <a:lnTo>
                    <a:pt x="851" y="1270"/>
                  </a:lnTo>
                  <a:lnTo>
                    <a:pt x="868" y="1272"/>
                  </a:lnTo>
                  <a:lnTo>
                    <a:pt x="886" y="1274"/>
                  </a:lnTo>
                  <a:lnTo>
                    <a:pt x="886" y="1274"/>
                  </a:lnTo>
                  <a:lnTo>
                    <a:pt x="894" y="1272"/>
                  </a:lnTo>
                  <a:lnTo>
                    <a:pt x="894" y="1272"/>
                  </a:lnTo>
                  <a:lnTo>
                    <a:pt x="919" y="1307"/>
                  </a:lnTo>
                  <a:lnTo>
                    <a:pt x="947" y="1343"/>
                  </a:lnTo>
                  <a:lnTo>
                    <a:pt x="947" y="1343"/>
                  </a:lnTo>
                  <a:lnTo>
                    <a:pt x="913" y="1370"/>
                  </a:lnTo>
                  <a:lnTo>
                    <a:pt x="878" y="1395"/>
                  </a:lnTo>
                  <a:lnTo>
                    <a:pt x="839" y="1417"/>
                  </a:lnTo>
                  <a:lnTo>
                    <a:pt x="800" y="1435"/>
                  </a:lnTo>
                  <a:lnTo>
                    <a:pt x="759" y="1448"/>
                  </a:lnTo>
                  <a:lnTo>
                    <a:pt x="718" y="1458"/>
                  </a:lnTo>
                  <a:lnTo>
                    <a:pt x="673" y="1464"/>
                  </a:lnTo>
                  <a:lnTo>
                    <a:pt x="630" y="1466"/>
                  </a:lnTo>
                  <a:lnTo>
                    <a:pt x="630" y="1466"/>
                  </a:lnTo>
                  <a:lnTo>
                    <a:pt x="604" y="1466"/>
                  </a:lnTo>
                  <a:lnTo>
                    <a:pt x="581" y="1464"/>
                  </a:lnTo>
                  <a:lnTo>
                    <a:pt x="557" y="1460"/>
                  </a:lnTo>
                  <a:lnTo>
                    <a:pt x="534" y="1456"/>
                  </a:lnTo>
                  <a:lnTo>
                    <a:pt x="512" y="1452"/>
                  </a:lnTo>
                  <a:lnTo>
                    <a:pt x="489" y="1444"/>
                  </a:lnTo>
                  <a:lnTo>
                    <a:pt x="446" y="1429"/>
                  </a:lnTo>
                  <a:lnTo>
                    <a:pt x="405" y="1409"/>
                  </a:lnTo>
                  <a:lnTo>
                    <a:pt x="366" y="1386"/>
                  </a:lnTo>
                  <a:lnTo>
                    <a:pt x="329" y="1358"/>
                  </a:lnTo>
                  <a:lnTo>
                    <a:pt x="295" y="1327"/>
                  </a:lnTo>
                  <a:lnTo>
                    <a:pt x="264" y="1294"/>
                  </a:lnTo>
                  <a:lnTo>
                    <a:pt x="237" y="1256"/>
                  </a:lnTo>
                  <a:lnTo>
                    <a:pt x="213" y="1217"/>
                  </a:lnTo>
                  <a:lnTo>
                    <a:pt x="194" y="1176"/>
                  </a:lnTo>
                  <a:lnTo>
                    <a:pt x="178" y="1133"/>
                  </a:lnTo>
                  <a:lnTo>
                    <a:pt x="172" y="1112"/>
                  </a:lnTo>
                  <a:lnTo>
                    <a:pt x="166" y="1088"/>
                  </a:lnTo>
                  <a:lnTo>
                    <a:pt x="162" y="1065"/>
                  </a:lnTo>
                  <a:lnTo>
                    <a:pt x="158" y="1041"/>
                  </a:lnTo>
                  <a:lnTo>
                    <a:pt x="156" y="1018"/>
                  </a:lnTo>
                  <a:lnTo>
                    <a:pt x="156" y="992"/>
                  </a:lnTo>
                  <a:lnTo>
                    <a:pt x="156" y="992"/>
                  </a:lnTo>
                  <a:lnTo>
                    <a:pt x="158" y="947"/>
                  </a:lnTo>
                  <a:lnTo>
                    <a:pt x="164" y="902"/>
                  </a:lnTo>
                  <a:lnTo>
                    <a:pt x="176" y="859"/>
                  </a:lnTo>
                  <a:lnTo>
                    <a:pt x="190" y="818"/>
                  </a:lnTo>
                  <a:lnTo>
                    <a:pt x="209" y="779"/>
                  </a:lnTo>
                  <a:lnTo>
                    <a:pt x="231" y="740"/>
                  </a:lnTo>
                  <a:lnTo>
                    <a:pt x="254" y="705"/>
                  </a:lnTo>
                  <a:lnTo>
                    <a:pt x="284" y="671"/>
                  </a:lnTo>
                  <a:lnTo>
                    <a:pt x="313" y="642"/>
                  </a:lnTo>
                  <a:lnTo>
                    <a:pt x="348" y="613"/>
                  </a:lnTo>
                  <a:lnTo>
                    <a:pt x="383" y="589"/>
                  </a:lnTo>
                  <a:lnTo>
                    <a:pt x="422" y="568"/>
                  </a:lnTo>
                  <a:lnTo>
                    <a:pt x="462" y="550"/>
                  </a:lnTo>
                  <a:lnTo>
                    <a:pt x="505" y="536"/>
                  </a:lnTo>
                  <a:lnTo>
                    <a:pt x="548" y="527"/>
                  </a:lnTo>
                  <a:lnTo>
                    <a:pt x="593" y="521"/>
                  </a:lnTo>
                  <a:lnTo>
                    <a:pt x="595" y="521"/>
                  </a:lnTo>
                  <a:lnTo>
                    <a:pt x="595" y="521"/>
                  </a:lnTo>
                  <a:lnTo>
                    <a:pt x="618" y="519"/>
                  </a:lnTo>
                  <a:lnTo>
                    <a:pt x="642" y="519"/>
                  </a:lnTo>
                  <a:lnTo>
                    <a:pt x="690" y="523"/>
                  </a:lnTo>
                  <a:lnTo>
                    <a:pt x="735" y="529"/>
                  </a:lnTo>
                  <a:lnTo>
                    <a:pt x="780" y="540"/>
                  </a:lnTo>
                  <a:lnTo>
                    <a:pt x="821" y="552"/>
                  </a:lnTo>
                  <a:lnTo>
                    <a:pt x="861" y="568"/>
                  </a:lnTo>
                  <a:lnTo>
                    <a:pt x="898" y="583"/>
                  </a:lnTo>
                  <a:lnTo>
                    <a:pt x="931" y="601"/>
                  </a:lnTo>
                  <a:lnTo>
                    <a:pt x="931" y="601"/>
                  </a:lnTo>
                  <a:lnTo>
                    <a:pt x="929" y="621"/>
                  </a:lnTo>
                  <a:lnTo>
                    <a:pt x="929" y="640"/>
                  </a:lnTo>
                  <a:lnTo>
                    <a:pt x="933" y="660"/>
                  </a:lnTo>
                  <a:lnTo>
                    <a:pt x="937" y="677"/>
                  </a:lnTo>
                  <a:lnTo>
                    <a:pt x="945" y="697"/>
                  </a:lnTo>
                  <a:lnTo>
                    <a:pt x="953" y="714"/>
                  </a:lnTo>
                  <a:lnTo>
                    <a:pt x="964" y="730"/>
                  </a:lnTo>
                  <a:lnTo>
                    <a:pt x="978" y="746"/>
                  </a:lnTo>
                  <a:lnTo>
                    <a:pt x="978" y="746"/>
                  </a:lnTo>
                  <a:lnTo>
                    <a:pt x="992" y="759"/>
                  </a:lnTo>
                  <a:lnTo>
                    <a:pt x="1005" y="769"/>
                  </a:lnTo>
                  <a:lnTo>
                    <a:pt x="1019" y="779"/>
                  </a:lnTo>
                  <a:lnTo>
                    <a:pt x="1035" y="785"/>
                  </a:lnTo>
                  <a:lnTo>
                    <a:pt x="1050" y="791"/>
                  </a:lnTo>
                  <a:lnTo>
                    <a:pt x="1068" y="795"/>
                  </a:lnTo>
                  <a:lnTo>
                    <a:pt x="1084" y="799"/>
                  </a:lnTo>
                  <a:lnTo>
                    <a:pt x="1101" y="799"/>
                  </a:lnTo>
                  <a:lnTo>
                    <a:pt x="1119" y="799"/>
                  </a:lnTo>
                  <a:lnTo>
                    <a:pt x="1134" y="797"/>
                  </a:lnTo>
                  <a:lnTo>
                    <a:pt x="1152" y="793"/>
                  </a:lnTo>
                  <a:lnTo>
                    <a:pt x="1168" y="787"/>
                  </a:lnTo>
                  <a:lnTo>
                    <a:pt x="1183" y="781"/>
                  </a:lnTo>
                  <a:lnTo>
                    <a:pt x="1197" y="771"/>
                  </a:lnTo>
                  <a:lnTo>
                    <a:pt x="1213" y="761"/>
                  </a:lnTo>
                  <a:lnTo>
                    <a:pt x="1226" y="750"/>
                  </a:lnTo>
                  <a:lnTo>
                    <a:pt x="1226" y="750"/>
                  </a:lnTo>
                  <a:lnTo>
                    <a:pt x="1238" y="736"/>
                  </a:lnTo>
                  <a:lnTo>
                    <a:pt x="1248" y="722"/>
                  </a:lnTo>
                  <a:lnTo>
                    <a:pt x="1258" y="707"/>
                  </a:lnTo>
                  <a:lnTo>
                    <a:pt x="1265" y="691"/>
                  </a:lnTo>
                  <a:lnTo>
                    <a:pt x="1271" y="675"/>
                  </a:lnTo>
                  <a:lnTo>
                    <a:pt x="1275" y="660"/>
                  </a:lnTo>
                  <a:lnTo>
                    <a:pt x="1277" y="642"/>
                  </a:lnTo>
                  <a:lnTo>
                    <a:pt x="1279" y="626"/>
                  </a:lnTo>
                  <a:lnTo>
                    <a:pt x="1277" y="609"/>
                  </a:lnTo>
                  <a:lnTo>
                    <a:pt x="1275" y="593"/>
                  </a:lnTo>
                  <a:lnTo>
                    <a:pt x="1271" y="575"/>
                  </a:lnTo>
                  <a:lnTo>
                    <a:pt x="1267" y="560"/>
                  </a:lnTo>
                  <a:lnTo>
                    <a:pt x="1260" y="544"/>
                  </a:lnTo>
                  <a:lnTo>
                    <a:pt x="1252" y="529"/>
                  </a:lnTo>
                  <a:lnTo>
                    <a:pt x="1240" y="515"/>
                  </a:lnTo>
                  <a:lnTo>
                    <a:pt x="1228" y="501"/>
                  </a:lnTo>
                  <a:lnTo>
                    <a:pt x="1228" y="501"/>
                  </a:lnTo>
                  <a:lnTo>
                    <a:pt x="1218" y="491"/>
                  </a:lnTo>
                  <a:lnTo>
                    <a:pt x="1207" y="482"/>
                  </a:lnTo>
                  <a:lnTo>
                    <a:pt x="1195" y="474"/>
                  </a:lnTo>
                  <a:lnTo>
                    <a:pt x="1181" y="468"/>
                  </a:lnTo>
                  <a:lnTo>
                    <a:pt x="1168" y="462"/>
                  </a:lnTo>
                  <a:lnTo>
                    <a:pt x="1156" y="456"/>
                  </a:lnTo>
                  <a:lnTo>
                    <a:pt x="1129" y="450"/>
                  </a:lnTo>
                  <a:lnTo>
                    <a:pt x="1099" y="448"/>
                  </a:lnTo>
                  <a:lnTo>
                    <a:pt x="1072" y="452"/>
                  </a:lnTo>
                  <a:lnTo>
                    <a:pt x="1044" y="460"/>
                  </a:lnTo>
                  <a:lnTo>
                    <a:pt x="1031" y="464"/>
                  </a:lnTo>
                  <a:lnTo>
                    <a:pt x="1019" y="472"/>
                  </a:lnTo>
                  <a:lnTo>
                    <a:pt x="1019" y="472"/>
                  </a:lnTo>
                  <a:lnTo>
                    <a:pt x="986" y="454"/>
                  </a:lnTo>
                  <a:lnTo>
                    <a:pt x="951" y="437"/>
                  </a:lnTo>
                  <a:lnTo>
                    <a:pt x="913" y="421"/>
                  </a:lnTo>
                  <a:lnTo>
                    <a:pt x="874" y="405"/>
                  </a:lnTo>
                  <a:lnTo>
                    <a:pt x="831" y="392"/>
                  </a:lnTo>
                  <a:lnTo>
                    <a:pt x="788" y="382"/>
                  </a:lnTo>
                  <a:lnTo>
                    <a:pt x="741" y="372"/>
                  </a:lnTo>
                  <a:lnTo>
                    <a:pt x="694" y="366"/>
                  </a:lnTo>
                  <a:lnTo>
                    <a:pt x="694" y="366"/>
                  </a:lnTo>
                  <a:lnTo>
                    <a:pt x="704" y="343"/>
                  </a:lnTo>
                  <a:lnTo>
                    <a:pt x="718" y="321"/>
                  </a:lnTo>
                  <a:lnTo>
                    <a:pt x="733" y="300"/>
                  </a:lnTo>
                  <a:lnTo>
                    <a:pt x="749" y="280"/>
                  </a:lnTo>
                  <a:lnTo>
                    <a:pt x="767" y="260"/>
                  </a:lnTo>
                  <a:lnTo>
                    <a:pt x="784" y="245"/>
                  </a:lnTo>
                  <a:lnTo>
                    <a:pt x="804" y="227"/>
                  </a:lnTo>
                  <a:lnTo>
                    <a:pt x="825" y="213"/>
                  </a:lnTo>
                  <a:lnTo>
                    <a:pt x="847" y="200"/>
                  </a:lnTo>
                  <a:lnTo>
                    <a:pt x="870" y="188"/>
                  </a:lnTo>
                  <a:lnTo>
                    <a:pt x="894" y="178"/>
                  </a:lnTo>
                  <a:lnTo>
                    <a:pt x="917" y="170"/>
                  </a:lnTo>
                  <a:lnTo>
                    <a:pt x="943" y="165"/>
                  </a:lnTo>
                  <a:lnTo>
                    <a:pt x="968" y="159"/>
                  </a:lnTo>
                  <a:lnTo>
                    <a:pt x="996" y="157"/>
                  </a:lnTo>
                  <a:lnTo>
                    <a:pt x="1021" y="155"/>
                  </a:lnTo>
                  <a:lnTo>
                    <a:pt x="1021" y="155"/>
                  </a:lnTo>
                  <a:lnTo>
                    <a:pt x="1058" y="157"/>
                  </a:lnTo>
                  <a:lnTo>
                    <a:pt x="1095" y="163"/>
                  </a:lnTo>
                  <a:lnTo>
                    <a:pt x="1129" y="172"/>
                  </a:lnTo>
                  <a:lnTo>
                    <a:pt x="1162" y="184"/>
                  </a:lnTo>
                  <a:lnTo>
                    <a:pt x="1195" y="200"/>
                  </a:lnTo>
                  <a:lnTo>
                    <a:pt x="1224" y="217"/>
                  </a:lnTo>
                  <a:lnTo>
                    <a:pt x="1252" y="239"/>
                  </a:lnTo>
                  <a:lnTo>
                    <a:pt x="1277" y="262"/>
                  </a:lnTo>
                  <a:lnTo>
                    <a:pt x="1301" y="288"/>
                  </a:lnTo>
                  <a:lnTo>
                    <a:pt x="1322" y="315"/>
                  </a:lnTo>
                  <a:lnTo>
                    <a:pt x="1340" y="347"/>
                  </a:lnTo>
                  <a:lnTo>
                    <a:pt x="1355" y="378"/>
                  </a:lnTo>
                  <a:lnTo>
                    <a:pt x="1369" y="411"/>
                  </a:lnTo>
                  <a:lnTo>
                    <a:pt x="1377" y="446"/>
                  </a:lnTo>
                  <a:lnTo>
                    <a:pt x="1383" y="484"/>
                  </a:lnTo>
                  <a:lnTo>
                    <a:pt x="1385" y="521"/>
                  </a:lnTo>
                  <a:lnTo>
                    <a:pt x="1385" y="593"/>
                  </a:lnTo>
                  <a:lnTo>
                    <a:pt x="1449" y="603"/>
                  </a:lnTo>
                  <a:lnTo>
                    <a:pt x="1449" y="603"/>
                  </a:lnTo>
                  <a:lnTo>
                    <a:pt x="1484" y="611"/>
                  </a:lnTo>
                  <a:lnTo>
                    <a:pt x="1518" y="622"/>
                  </a:lnTo>
                  <a:lnTo>
                    <a:pt x="1551" y="636"/>
                  </a:lnTo>
                  <a:lnTo>
                    <a:pt x="1580" y="652"/>
                  </a:lnTo>
                  <a:lnTo>
                    <a:pt x="1610" y="669"/>
                  </a:lnTo>
                  <a:lnTo>
                    <a:pt x="1637" y="691"/>
                  </a:lnTo>
                  <a:lnTo>
                    <a:pt x="1662" y="714"/>
                  </a:lnTo>
                  <a:lnTo>
                    <a:pt x="1686" y="740"/>
                  </a:lnTo>
                  <a:lnTo>
                    <a:pt x="1706" y="767"/>
                  </a:lnTo>
                  <a:lnTo>
                    <a:pt x="1725" y="795"/>
                  </a:lnTo>
                  <a:lnTo>
                    <a:pt x="1741" y="826"/>
                  </a:lnTo>
                  <a:lnTo>
                    <a:pt x="1754" y="857"/>
                  </a:lnTo>
                  <a:lnTo>
                    <a:pt x="1764" y="891"/>
                  </a:lnTo>
                  <a:lnTo>
                    <a:pt x="1772" y="926"/>
                  </a:lnTo>
                  <a:lnTo>
                    <a:pt x="1776" y="961"/>
                  </a:lnTo>
                  <a:lnTo>
                    <a:pt x="1778" y="996"/>
                  </a:lnTo>
                  <a:lnTo>
                    <a:pt x="1778" y="996"/>
                  </a:lnTo>
                  <a:lnTo>
                    <a:pt x="1776" y="1037"/>
                  </a:lnTo>
                  <a:lnTo>
                    <a:pt x="1770" y="1076"/>
                  </a:lnTo>
                  <a:lnTo>
                    <a:pt x="1760" y="1114"/>
                  </a:lnTo>
                  <a:lnTo>
                    <a:pt x="1747" y="1151"/>
                  </a:lnTo>
                  <a:lnTo>
                    <a:pt x="1731" y="1186"/>
                  </a:lnTo>
                  <a:lnTo>
                    <a:pt x="1709" y="1219"/>
                  </a:lnTo>
                  <a:lnTo>
                    <a:pt x="1688" y="1249"/>
                  </a:lnTo>
                  <a:lnTo>
                    <a:pt x="1662" y="1278"/>
                  </a:lnTo>
                  <a:lnTo>
                    <a:pt x="1633" y="1303"/>
                  </a:lnTo>
                  <a:lnTo>
                    <a:pt x="1602" y="1327"/>
                  </a:lnTo>
                  <a:lnTo>
                    <a:pt x="1571" y="1346"/>
                  </a:lnTo>
                  <a:lnTo>
                    <a:pt x="1535" y="1362"/>
                  </a:lnTo>
                  <a:lnTo>
                    <a:pt x="1498" y="1376"/>
                  </a:lnTo>
                  <a:lnTo>
                    <a:pt x="1461" y="1386"/>
                  </a:lnTo>
                  <a:lnTo>
                    <a:pt x="1422" y="1391"/>
                  </a:lnTo>
                  <a:lnTo>
                    <a:pt x="1381" y="1395"/>
                  </a:lnTo>
                  <a:close/>
                </a:path>
              </a:pathLst>
            </a:custGeom>
            <a:solidFill>
              <a:srgbClr val="FF432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8"/>
            <p:cNvSpPr>
              <a:spLocks noEditPoints="1"/>
            </p:cNvSpPr>
            <p:nvPr/>
          </p:nvSpPr>
          <p:spPr bwMode="auto">
            <a:xfrm>
              <a:off x="3874995" y="2724151"/>
              <a:ext cx="1182154" cy="1034958"/>
            </a:xfrm>
            <a:custGeom>
              <a:avLst/>
              <a:gdLst/>
              <a:ahLst/>
              <a:cxnLst>
                <a:cxn ang="0">
                  <a:pos x="1791" y="843"/>
                </a:cxn>
                <a:cxn ang="0">
                  <a:pos x="2024" y="704"/>
                </a:cxn>
                <a:cxn ang="0">
                  <a:pos x="2024" y="452"/>
                </a:cxn>
                <a:cxn ang="0">
                  <a:pos x="1791" y="313"/>
                </a:cxn>
                <a:cxn ang="0">
                  <a:pos x="1570" y="430"/>
                </a:cxn>
                <a:cxn ang="0">
                  <a:pos x="1543" y="669"/>
                </a:cxn>
                <a:cxn ang="0">
                  <a:pos x="1332" y="436"/>
                </a:cxn>
                <a:cxn ang="0">
                  <a:pos x="1381" y="256"/>
                </a:cxn>
                <a:cxn ang="0">
                  <a:pos x="1236" y="96"/>
                </a:cxn>
                <a:cxn ang="0">
                  <a:pos x="1038" y="135"/>
                </a:cxn>
                <a:cxn ang="0">
                  <a:pos x="962" y="317"/>
                </a:cxn>
                <a:cxn ang="0">
                  <a:pos x="1066" y="479"/>
                </a:cxn>
                <a:cxn ang="0">
                  <a:pos x="761" y="479"/>
                </a:cxn>
                <a:cxn ang="0">
                  <a:pos x="706" y="170"/>
                </a:cxn>
                <a:cxn ang="0">
                  <a:pos x="387" y="0"/>
                </a:cxn>
                <a:cxn ang="0">
                  <a:pos x="47" y="203"/>
                </a:cxn>
                <a:cxn ang="0">
                  <a:pos x="47" y="571"/>
                </a:cxn>
                <a:cxn ang="0">
                  <a:pos x="387" y="773"/>
                </a:cxn>
                <a:cxn ang="0">
                  <a:pos x="596" y="712"/>
                </a:cxn>
                <a:cxn ang="0">
                  <a:pos x="874" y="916"/>
                </a:cxn>
                <a:cxn ang="0">
                  <a:pos x="727" y="892"/>
                </a:cxn>
                <a:cxn ang="0">
                  <a:pos x="643" y="1007"/>
                </a:cxn>
                <a:cxn ang="0">
                  <a:pos x="694" y="1131"/>
                </a:cxn>
                <a:cxn ang="0">
                  <a:pos x="825" y="1156"/>
                </a:cxn>
                <a:cxn ang="0">
                  <a:pos x="921" y="1051"/>
                </a:cxn>
                <a:cxn ang="0">
                  <a:pos x="915" y="1270"/>
                </a:cxn>
                <a:cxn ang="0">
                  <a:pos x="694" y="1387"/>
                </a:cxn>
                <a:cxn ang="0">
                  <a:pos x="671" y="1640"/>
                </a:cxn>
                <a:cxn ang="0">
                  <a:pos x="888" y="1800"/>
                </a:cxn>
                <a:cxn ang="0">
                  <a:pos x="1121" y="1704"/>
                </a:cxn>
                <a:cxn ang="0">
                  <a:pos x="1164" y="1442"/>
                </a:cxn>
                <a:cxn ang="0">
                  <a:pos x="1432" y="1195"/>
                </a:cxn>
                <a:cxn ang="0">
                  <a:pos x="1443" y="1420"/>
                </a:cxn>
                <a:cxn ang="0">
                  <a:pos x="1678" y="1559"/>
                </a:cxn>
                <a:cxn ang="0">
                  <a:pos x="1897" y="1442"/>
                </a:cxn>
                <a:cxn ang="0">
                  <a:pos x="1922" y="1191"/>
                </a:cxn>
                <a:cxn ang="0">
                  <a:pos x="1703" y="1029"/>
                </a:cxn>
                <a:cxn ang="0">
                  <a:pos x="1246" y="863"/>
                </a:cxn>
                <a:cxn ang="0">
                  <a:pos x="1926" y="442"/>
                </a:cxn>
                <a:cxn ang="0">
                  <a:pos x="1979" y="616"/>
                </a:cxn>
                <a:cxn ang="0">
                  <a:pos x="1848" y="763"/>
                </a:cxn>
                <a:cxn ang="0">
                  <a:pos x="1668" y="726"/>
                </a:cxn>
                <a:cxn ang="0">
                  <a:pos x="1598" y="557"/>
                </a:cxn>
                <a:cxn ang="0">
                  <a:pos x="1715" y="399"/>
                </a:cxn>
                <a:cxn ang="0">
                  <a:pos x="236" y="663"/>
                </a:cxn>
                <a:cxn ang="0">
                  <a:pos x="72" y="387"/>
                </a:cxn>
                <a:cxn ang="0">
                  <a:pos x="211" y="127"/>
                </a:cxn>
                <a:cxn ang="0">
                  <a:pos x="508" y="98"/>
                </a:cxn>
                <a:cxn ang="0">
                  <a:pos x="698" y="354"/>
                </a:cxn>
                <a:cxn ang="0">
                  <a:pos x="587" y="630"/>
                </a:cxn>
                <a:cxn ang="0">
                  <a:pos x="1105" y="1575"/>
                </a:cxn>
                <a:cxn ang="0">
                  <a:pos x="972" y="1720"/>
                </a:cxn>
                <a:cxn ang="0">
                  <a:pos x="792" y="1685"/>
                </a:cxn>
                <a:cxn ang="0">
                  <a:pos x="723" y="1516"/>
                </a:cxn>
                <a:cxn ang="0">
                  <a:pos x="841" y="1358"/>
                </a:cxn>
                <a:cxn ang="0">
                  <a:pos x="1023" y="1375"/>
                </a:cxn>
                <a:cxn ang="0">
                  <a:pos x="1678" y="1184"/>
                </a:cxn>
                <a:cxn ang="0">
                  <a:pos x="1784" y="1317"/>
                </a:cxn>
                <a:cxn ang="0">
                  <a:pos x="1615" y="1385"/>
                </a:cxn>
                <a:cxn ang="0">
                  <a:pos x="1615" y="1203"/>
                </a:cxn>
              </a:cxnLst>
              <a:rect l="0" t="0" r="r" b="b"/>
              <a:pathLst>
                <a:path w="2055" h="1800">
                  <a:moveTo>
                    <a:pt x="1576" y="734"/>
                  </a:moveTo>
                  <a:lnTo>
                    <a:pt x="1576" y="734"/>
                  </a:lnTo>
                  <a:lnTo>
                    <a:pt x="1596" y="757"/>
                  </a:lnTo>
                  <a:lnTo>
                    <a:pt x="1619" y="779"/>
                  </a:lnTo>
                  <a:lnTo>
                    <a:pt x="1643" y="798"/>
                  </a:lnTo>
                  <a:lnTo>
                    <a:pt x="1668" y="814"/>
                  </a:lnTo>
                  <a:lnTo>
                    <a:pt x="1698" y="826"/>
                  </a:lnTo>
                  <a:lnTo>
                    <a:pt x="1727" y="835"/>
                  </a:lnTo>
                  <a:lnTo>
                    <a:pt x="1758" y="841"/>
                  </a:lnTo>
                  <a:lnTo>
                    <a:pt x="1791" y="843"/>
                  </a:lnTo>
                  <a:lnTo>
                    <a:pt x="1791" y="843"/>
                  </a:lnTo>
                  <a:lnTo>
                    <a:pt x="1817" y="841"/>
                  </a:lnTo>
                  <a:lnTo>
                    <a:pt x="1844" y="837"/>
                  </a:lnTo>
                  <a:lnTo>
                    <a:pt x="1870" y="831"/>
                  </a:lnTo>
                  <a:lnTo>
                    <a:pt x="1893" y="822"/>
                  </a:lnTo>
                  <a:lnTo>
                    <a:pt x="1917" y="812"/>
                  </a:lnTo>
                  <a:lnTo>
                    <a:pt x="1938" y="798"/>
                  </a:lnTo>
                  <a:lnTo>
                    <a:pt x="1960" y="782"/>
                  </a:lnTo>
                  <a:lnTo>
                    <a:pt x="1977" y="765"/>
                  </a:lnTo>
                  <a:lnTo>
                    <a:pt x="1995" y="747"/>
                  </a:lnTo>
                  <a:lnTo>
                    <a:pt x="2010" y="726"/>
                  </a:lnTo>
                  <a:lnTo>
                    <a:pt x="2024" y="704"/>
                  </a:lnTo>
                  <a:lnTo>
                    <a:pt x="2036" y="681"/>
                  </a:lnTo>
                  <a:lnTo>
                    <a:pt x="2044" y="657"/>
                  </a:lnTo>
                  <a:lnTo>
                    <a:pt x="2050" y="632"/>
                  </a:lnTo>
                  <a:lnTo>
                    <a:pt x="2055" y="604"/>
                  </a:lnTo>
                  <a:lnTo>
                    <a:pt x="2055" y="577"/>
                  </a:lnTo>
                  <a:lnTo>
                    <a:pt x="2055" y="577"/>
                  </a:lnTo>
                  <a:lnTo>
                    <a:pt x="2055" y="552"/>
                  </a:lnTo>
                  <a:lnTo>
                    <a:pt x="2050" y="524"/>
                  </a:lnTo>
                  <a:lnTo>
                    <a:pt x="2044" y="499"/>
                  </a:lnTo>
                  <a:lnTo>
                    <a:pt x="2036" y="475"/>
                  </a:lnTo>
                  <a:lnTo>
                    <a:pt x="2024" y="452"/>
                  </a:lnTo>
                  <a:lnTo>
                    <a:pt x="2010" y="430"/>
                  </a:lnTo>
                  <a:lnTo>
                    <a:pt x="1995" y="409"/>
                  </a:lnTo>
                  <a:lnTo>
                    <a:pt x="1977" y="389"/>
                  </a:lnTo>
                  <a:lnTo>
                    <a:pt x="1960" y="373"/>
                  </a:lnTo>
                  <a:lnTo>
                    <a:pt x="1938" y="358"/>
                  </a:lnTo>
                  <a:lnTo>
                    <a:pt x="1917" y="344"/>
                  </a:lnTo>
                  <a:lnTo>
                    <a:pt x="1893" y="332"/>
                  </a:lnTo>
                  <a:lnTo>
                    <a:pt x="1870" y="325"/>
                  </a:lnTo>
                  <a:lnTo>
                    <a:pt x="1844" y="317"/>
                  </a:lnTo>
                  <a:lnTo>
                    <a:pt x="1817" y="313"/>
                  </a:lnTo>
                  <a:lnTo>
                    <a:pt x="1791" y="313"/>
                  </a:lnTo>
                  <a:lnTo>
                    <a:pt x="1791" y="313"/>
                  </a:lnTo>
                  <a:lnTo>
                    <a:pt x="1764" y="313"/>
                  </a:lnTo>
                  <a:lnTo>
                    <a:pt x="1737" y="317"/>
                  </a:lnTo>
                  <a:lnTo>
                    <a:pt x="1711" y="325"/>
                  </a:lnTo>
                  <a:lnTo>
                    <a:pt x="1688" y="332"/>
                  </a:lnTo>
                  <a:lnTo>
                    <a:pt x="1664" y="344"/>
                  </a:lnTo>
                  <a:lnTo>
                    <a:pt x="1643" y="358"/>
                  </a:lnTo>
                  <a:lnTo>
                    <a:pt x="1621" y="373"/>
                  </a:lnTo>
                  <a:lnTo>
                    <a:pt x="1604" y="389"/>
                  </a:lnTo>
                  <a:lnTo>
                    <a:pt x="1586" y="409"/>
                  </a:lnTo>
                  <a:lnTo>
                    <a:pt x="1570" y="430"/>
                  </a:lnTo>
                  <a:lnTo>
                    <a:pt x="1557" y="452"/>
                  </a:lnTo>
                  <a:lnTo>
                    <a:pt x="1545" y="475"/>
                  </a:lnTo>
                  <a:lnTo>
                    <a:pt x="1537" y="499"/>
                  </a:lnTo>
                  <a:lnTo>
                    <a:pt x="1531" y="524"/>
                  </a:lnTo>
                  <a:lnTo>
                    <a:pt x="1525" y="552"/>
                  </a:lnTo>
                  <a:lnTo>
                    <a:pt x="1525" y="577"/>
                  </a:lnTo>
                  <a:lnTo>
                    <a:pt x="1525" y="577"/>
                  </a:lnTo>
                  <a:lnTo>
                    <a:pt x="1525" y="602"/>
                  </a:lnTo>
                  <a:lnTo>
                    <a:pt x="1529" y="626"/>
                  </a:lnTo>
                  <a:lnTo>
                    <a:pt x="1535" y="647"/>
                  </a:lnTo>
                  <a:lnTo>
                    <a:pt x="1543" y="669"/>
                  </a:lnTo>
                  <a:lnTo>
                    <a:pt x="1212" y="798"/>
                  </a:lnTo>
                  <a:lnTo>
                    <a:pt x="1205" y="507"/>
                  </a:lnTo>
                  <a:lnTo>
                    <a:pt x="1205" y="507"/>
                  </a:lnTo>
                  <a:lnTo>
                    <a:pt x="1224" y="503"/>
                  </a:lnTo>
                  <a:lnTo>
                    <a:pt x="1242" y="497"/>
                  </a:lnTo>
                  <a:lnTo>
                    <a:pt x="1259" y="491"/>
                  </a:lnTo>
                  <a:lnTo>
                    <a:pt x="1275" y="481"/>
                  </a:lnTo>
                  <a:lnTo>
                    <a:pt x="1291" y="471"/>
                  </a:lnTo>
                  <a:lnTo>
                    <a:pt x="1306" y="462"/>
                  </a:lnTo>
                  <a:lnTo>
                    <a:pt x="1320" y="450"/>
                  </a:lnTo>
                  <a:lnTo>
                    <a:pt x="1332" y="436"/>
                  </a:lnTo>
                  <a:lnTo>
                    <a:pt x="1343" y="422"/>
                  </a:lnTo>
                  <a:lnTo>
                    <a:pt x="1353" y="407"/>
                  </a:lnTo>
                  <a:lnTo>
                    <a:pt x="1363" y="389"/>
                  </a:lnTo>
                  <a:lnTo>
                    <a:pt x="1371" y="373"/>
                  </a:lnTo>
                  <a:lnTo>
                    <a:pt x="1377" y="356"/>
                  </a:lnTo>
                  <a:lnTo>
                    <a:pt x="1381" y="336"/>
                  </a:lnTo>
                  <a:lnTo>
                    <a:pt x="1383" y="317"/>
                  </a:lnTo>
                  <a:lnTo>
                    <a:pt x="1385" y="297"/>
                  </a:lnTo>
                  <a:lnTo>
                    <a:pt x="1385" y="297"/>
                  </a:lnTo>
                  <a:lnTo>
                    <a:pt x="1383" y="276"/>
                  </a:lnTo>
                  <a:lnTo>
                    <a:pt x="1381" y="256"/>
                  </a:lnTo>
                  <a:lnTo>
                    <a:pt x="1375" y="235"/>
                  </a:lnTo>
                  <a:lnTo>
                    <a:pt x="1367" y="215"/>
                  </a:lnTo>
                  <a:lnTo>
                    <a:pt x="1359" y="197"/>
                  </a:lnTo>
                  <a:lnTo>
                    <a:pt x="1347" y="180"/>
                  </a:lnTo>
                  <a:lnTo>
                    <a:pt x="1336" y="164"/>
                  </a:lnTo>
                  <a:lnTo>
                    <a:pt x="1322" y="148"/>
                  </a:lnTo>
                  <a:lnTo>
                    <a:pt x="1308" y="135"/>
                  </a:lnTo>
                  <a:lnTo>
                    <a:pt x="1291" y="123"/>
                  </a:lnTo>
                  <a:lnTo>
                    <a:pt x="1273" y="111"/>
                  </a:lnTo>
                  <a:lnTo>
                    <a:pt x="1255" y="103"/>
                  </a:lnTo>
                  <a:lnTo>
                    <a:pt x="1236" y="96"/>
                  </a:lnTo>
                  <a:lnTo>
                    <a:pt x="1216" y="92"/>
                  </a:lnTo>
                  <a:lnTo>
                    <a:pt x="1195" y="88"/>
                  </a:lnTo>
                  <a:lnTo>
                    <a:pt x="1173" y="86"/>
                  </a:lnTo>
                  <a:lnTo>
                    <a:pt x="1173" y="86"/>
                  </a:lnTo>
                  <a:lnTo>
                    <a:pt x="1152" y="88"/>
                  </a:lnTo>
                  <a:lnTo>
                    <a:pt x="1130" y="92"/>
                  </a:lnTo>
                  <a:lnTo>
                    <a:pt x="1111" y="96"/>
                  </a:lnTo>
                  <a:lnTo>
                    <a:pt x="1091" y="103"/>
                  </a:lnTo>
                  <a:lnTo>
                    <a:pt x="1072" y="111"/>
                  </a:lnTo>
                  <a:lnTo>
                    <a:pt x="1054" y="123"/>
                  </a:lnTo>
                  <a:lnTo>
                    <a:pt x="1038" y="135"/>
                  </a:lnTo>
                  <a:lnTo>
                    <a:pt x="1023" y="148"/>
                  </a:lnTo>
                  <a:lnTo>
                    <a:pt x="1011" y="164"/>
                  </a:lnTo>
                  <a:lnTo>
                    <a:pt x="997" y="180"/>
                  </a:lnTo>
                  <a:lnTo>
                    <a:pt x="988" y="197"/>
                  </a:lnTo>
                  <a:lnTo>
                    <a:pt x="978" y="215"/>
                  </a:lnTo>
                  <a:lnTo>
                    <a:pt x="972" y="235"/>
                  </a:lnTo>
                  <a:lnTo>
                    <a:pt x="966" y="256"/>
                  </a:lnTo>
                  <a:lnTo>
                    <a:pt x="962" y="276"/>
                  </a:lnTo>
                  <a:lnTo>
                    <a:pt x="962" y="297"/>
                  </a:lnTo>
                  <a:lnTo>
                    <a:pt x="962" y="297"/>
                  </a:lnTo>
                  <a:lnTo>
                    <a:pt x="962" y="317"/>
                  </a:lnTo>
                  <a:lnTo>
                    <a:pt x="966" y="336"/>
                  </a:lnTo>
                  <a:lnTo>
                    <a:pt x="970" y="354"/>
                  </a:lnTo>
                  <a:lnTo>
                    <a:pt x="976" y="372"/>
                  </a:lnTo>
                  <a:lnTo>
                    <a:pt x="982" y="387"/>
                  </a:lnTo>
                  <a:lnTo>
                    <a:pt x="989" y="405"/>
                  </a:lnTo>
                  <a:lnTo>
                    <a:pt x="999" y="418"/>
                  </a:lnTo>
                  <a:lnTo>
                    <a:pt x="1011" y="432"/>
                  </a:lnTo>
                  <a:lnTo>
                    <a:pt x="1023" y="446"/>
                  </a:lnTo>
                  <a:lnTo>
                    <a:pt x="1036" y="458"/>
                  </a:lnTo>
                  <a:lnTo>
                    <a:pt x="1050" y="469"/>
                  </a:lnTo>
                  <a:lnTo>
                    <a:pt x="1066" y="479"/>
                  </a:lnTo>
                  <a:lnTo>
                    <a:pt x="1081" y="487"/>
                  </a:lnTo>
                  <a:lnTo>
                    <a:pt x="1097" y="495"/>
                  </a:lnTo>
                  <a:lnTo>
                    <a:pt x="1115" y="501"/>
                  </a:lnTo>
                  <a:lnTo>
                    <a:pt x="1132" y="505"/>
                  </a:lnTo>
                  <a:lnTo>
                    <a:pt x="1140" y="790"/>
                  </a:lnTo>
                  <a:lnTo>
                    <a:pt x="729" y="563"/>
                  </a:lnTo>
                  <a:lnTo>
                    <a:pt x="729" y="563"/>
                  </a:lnTo>
                  <a:lnTo>
                    <a:pt x="739" y="544"/>
                  </a:lnTo>
                  <a:lnTo>
                    <a:pt x="747" y="522"/>
                  </a:lnTo>
                  <a:lnTo>
                    <a:pt x="755" y="501"/>
                  </a:lnTo>
                  <a:lnTo>
                    <a:pt x="761" y="479"/>
                  </a:lnTo>
                  <a:lnTo>
                    <a:pt x="767" y="458"/>
                  </a:lnTo>
                  <a:lnTo>
                    <a:pt x="770" y="434"/>
                  </a:lnTo>
                  <a:lnTo>
                    <a:pt x="772" y="411"/>
                  </a:lnTo>
                  <a:lnTo>
                    <a:pt x="772" y="387"/>
                  </a:lnTo>
                  <a:lnTo>
                    <a:pt x="772" y="387"/>
                  </a:lnTo>
                  <a:lnTo>
                    <a:pt x="770" y="348"/>
                  </a:lnTo>
                  <a:lnTo>
                    <a:pt x="765" y="309"/>
                  </a:lnTo>
                  <a:lnTo>
                    <a:pt x="755" y="272"/>
                  </a:lnTo>
                  <a:lnTo>
                    <a:pt x="743" y="237"/>
                  </a:lnTo>
                  <a:lnTo>
                    <a:pt x="725" y="203"/>
                  </a:lnTo>
                  <a:lnTo>
                    <a:pt x="706" y="170"/>
                  </a:lnTo>
                  <a:lnTo>
                    <a:pt x="684" y="141"/>
                  </a:lnTo>
                  <a:lnTo>
                    <a:pt x="659" y="113"/>
                  </a:lnTo>
                  <a:lnTo>
                    <a:pt x="632" y="88"/>
                  </a:lnTo>
                  <a:lnTo>
                    <a:pt x="602" y="66"/>
                  </a:lnTo>
                  <a:lnTo>
                    <a:pt x="571" y="47"/>
                  </a:lnTo>
                  <a:lnTo>
                    <a:pt x="538" y="31"/>
                  </a:lnTo>
                  <a:lnTo>
                    <a:pt x="501" y="17"/>
                  </a:lnTo>
                  <a:lnTo>
                    <a:pt x="463" y="8"/>
                  </a:lnTo>
                  <a:lnTo>
                    <a:pt x="426" y="2"/>
                  </a:lnTo>
                  <a:lnTo>
                    <a:pt x="387" y="0"/>
                  </a:lnTo>
                  <a:lnTo>
                    <a:pt x="387" y="0"/>
                  </a:lnTo>
                  <a:lnTo>
                    <a:pt x="348" y="2"/>
                  </a:lnTo>
                  <a:lnTo>
                    <a:pt x="309" y="8"/>
                  </a:lnTo>
                  <a:lnTo>
                    <a:pt x="272" y="17"/>
                  </a:lnTo>
                  <a:lnTo>
                    <a:pt x="236" y="31"/>
                  </a:lnTo>
                  <a:lnTo>
                    <a:pt x="203" y="47"/>
                  </a:lnTo>
                  <a:lnTo>
                    <a:pt x="170" y="66"/>
                  </a:lnTo>
                  <a:lnTo>
                    <a:pt x="141" y="88"/>
                  </a:lnTo>
                  <a:lnTo>
                    <a:pt x="113" y="113"/>
                  </a:lnTo>
                  <a:lnTo>
                    <a:pt x="88" y="141"/>
                  </a:lnTo>
                  <a:lnTo>
                    <a:pt x="66" y="170"/>
                  </a:lnTo>
                  <a:lnTo>
                    <a:pt x="47" y="203"/>
                  </a:lnTo>
                  <a:lnTo>
                    <a:pt x="31" y="237"/>
                  </a:lnTo>
                  <a:lnTo>
                    <a:pt x="17" y="272"/>
                  </a:lnTo>
                  <a:lnTo>
                    <a:pt x="8" y="309"/>
                  </a:lnTo>
                  <a:lnTo>
                    <a:pt x="2" y="348"/>
                  </a:lnTo>
                  <a:lnTo>
                    <a:pt x="0" y="387"/>
                  </a:lnTo>
                  <a:lnTo>
                    <a:pt x="0" y="387"/>
                  </a:lnTo>
                  <a:lnTo>
                    <a:pt x="2" y="426"/>
                  </a:lnTo>
                  <a:lnTo>
                    <a:pt x="8" y="465"/>
                  </a:lnTo>
                  <a:lnTo>
                    <a:pt x="17" y="501"/>
                  </a:lnTo>
                  <a:lnTo>
                    <a:pt x="31" y="538"/>
                  </a:lnTo>
                  <a:lnTo>
                    <a:pt x="47" y="571"/>
                  </a:lnTo>
                  <a:lnTo>
                    <a:pt x="66" y="602"/>
                  </a:lnTo>
                  <a:lnTo>
                    <a:pt x="88" y="632"/>
                  </a:lnTo>
                  <a:lnTo>
                    <a:pt x="113" y="659"/>
                  </a:lnTo>
                  <a:lnTo>
                    <a:pt x="141" y="685"/>
                  </a:lnTo>
                  <a:lnTo>
                    <a:pt x="170" y="706"/>
                  </a:lnTo>
                  <a:lnTo>
                    <a:pt x="203" y="726"/>
                  </a:lnTo>
                  <a:lnTo>
                    <a:pt x="236" y="743"/>
                  </a:lnTo>
                  <a:lnTo>
                    <a:pt x="272" y="755"/>
                  </a:lnTo>
                  <a:lnTo>
                    <a:pt x="309" y="765"/>
                  </a:lnTo>
                  <a:lnTo>
                    <a:pt x="348" y="771"/>
                  </a:lnTo>
                  <a:lnTo>
                    <a:pt x="387" y="773"/>
                  </a:lnTo>
                  <a:lnTo>
                    <a:pt x="387" y="773"/>
                  </a:lnTo>
                  <a:lnTo>
                    <a:pt x="409" y="773"/>
                  </a:lnTo>
                  <a:lnTo>
                    <a:pt x="432" y="771"/>
                  </a:lnTo>
                  <a:lnTo>
                    <a:pt x="454" y="767"/>
                  </a:lnTo>
                  <a:lnTo>
                    <a:pt x="477" y="763"/>
                  </a:lnTo>
                  <a:lnTo>
                    <a:pt x="497" y="757"/>
                  </a:lnTo>
                  <a:lnTo>
                    <a:pt x="518" y="749"/>
                  </a:lnTo>
                  <a:lnTo>
                    <a:pt x="538" y="741"/>
                  </a:lnTo>
                  <a:lnTo>
                    <a:pt x="557" y="734"/>
                  </a:lnTo>
                  <a:lnTo>
                    <a:pt x="577" y="722"/>
                  </a:lnTo>
                  <a:lnTo>
                    <a:pt x="596" y="712"/>
                  </a:lnTo>
                  <a:lnTo>
                    <a:pt x="614" y="698"/>
                  </a:lnTo>
                  <a:lnTo>
                    <a:pt x="630" y="687"/>
                  </a:lnTo>
                  <a:lnTo>
                    <a:pt x="647" y="671"/>
                  </a:lnTo>
                  <a:lnTo>
                    <a:pt x="663" y="657"/>
                  </a:lnTo>
                  <a:lnTo>
                    <a:pt x="677" y="642"/>
                  </a:lnTo>
                  <a:lnTo>
                    <a:pt x="690" y="624"/>
                  </a:lnTo>
                  <a:lnTo>
                    <a:pt x="1097" y="849"/>
                  </a:lnTo>
                  <a:lnTo>
                    <a:pt x="896" y="939"/>
                  </a:lnTo>
                  <a:lnTo>
                    <a:pt x="896" y="939"/>
                  </a:lnTo>
                  <a:lnTo>
                    <a:pt x="886" y="927"/>
                  </a:lnTo>
                  <a:lnTo>
                    <a:pt x="874" y="916"/>
                  </a:lnTo>
                  <a:lnTo>
                    <a:pt x="860" y="906"/>
                  </a:lnTo>
                  <a:lnTo>
                    <a:pt x="847" y="898"/>
                  </a:lnTo>
                  <a:lnTo>
                    <a:pt x="833" y="890"/>
                  </a:lnTo>
                  <a:lnTo>
                    <a:pt x="817" y="886"/>
                  </a:lnTo>
                  <a:lnTo>
                    <a:pt x="800" y="882"/>
                  </a:lnTo>
                  <a:lnTo>
                    <a:pt x="782" y="882"/>
                  </a:lnTo>
                  <a:lnTo>
                    <a:pt x="782" y="882"/>
                  </a:lnTo>
                  <a:lnTo>
                    <a:pt x="768" y="882"/>
                  </a:lnTo>
                  <a:lnTo>
                    <a:pt x="755" y="884"/>
                  </a:lnTo>
                  <a:lnTo>
                    <a:pt x="741" y="888"/>
                  </a:lnTo>
                  <a:lnTo>
                    <a:pt x="727" y="892"/>
                  </a:lnTo>
                  <a:lnTo>
                    <a:pt x="716" y="898"/>
                  </a:lnTo>
                  <a:lnTo>
                    <a:pt x="704" y="906"/>
                  </a:lnTo>
                  <a:lnTo>
                    <a:pt x="694" y="914"/>
                  </a:lnTo>
                  <a:lnTo>
                    <a:pt x="682" y="923"/>
                  </a:lnTo>
                  <a:lnTo>
                    <a:pt x="675" y="933"/>
                  </a:lnTo>
                  <a:lnTo>
                    <a:pt x="667" y="943"/>
                  </a:lnTo>
                  <a:lnTo>
                    <a:pt x="659" y="955"/>
                  </a:lnTo>
                  <a:lnTo>
                    <a:pt x="653" y="968"/>
                  </a:lnTo>
                  <a:lnTo>
                    <a:pt x="649" y="980"/>
                  </a:lnTo>
                  <a:lnTo>
                    <a:pt x="645" y="994"/>
                  </a:lnTo>
                  <a:lnTo>
                    <a:pt x="643" y="1007"/>
                  </a:lnTo>
                  <a:lnTo>
                    <a:pt x="641" y="1023"/>
                  </a:lnTo>
                  <a:lnTo>
                    <a:pt x="641" y="1023"/>
                  </a:lnTo>
                  <a:lnTo>
                    <a:pt x="643" y="1037"/>
                  </a:lnTo>
                  <a:lnTo>
                    <a:pt x="645" y="1051"/>
                  </a:lnTo>
                  <a:lnTo>
                    <a:pt x="649" y="1064"/>
                  </a:lnTo>
                  <a:lnTo>
                    <a:pt x="653" y="1078"/>
                  </a:lnTo>
                  <a:lnTo>
                    <a:pt x="659" y="1090"/>
                  </a:lnTo>
                  <a:lnTo>
                    <a:pt x="667" y="1101"/>
                  </a:lnTo>
                  <a:lnTo>
                    <a:pt x="675" y="1111"/>
                  </a:lnTo>
                  <a:lnTo>
                    <a:pt x="682" y="1123"/>
                  </a:lnTo>
                  <a:lnTo>
                    <a:pt x="694" y="1131"/>
                  </a:lnTo>
                  <a:lnTo>
                    <a:pt x="704" y="1139"/>
                  </a:lnTo>
                  <a:lnTo>
                    <a:pt x="716" y="1146"/>
                  </a:lnTo>
                  <a:lnTo>
                    <a:pt x="727" y="1152"/>
                  </a:lnTo>
                  <a:lnTo>
                    <a:pt x="741" y="1156"/>
                  </a:lnTo>
                  <a:lnTo>
                    <a:pt x="755" y="1160"/>
                  </a:lnTo>
                  <a:lnTo>
                    <a:pt x="768" y="1162"/>
                  </a:lnTo>
                  <a:lnTo>
                    <a:pt x="782" y="1164"/>
                  </a:lnTo>
                  <a:lnTo>
                    <a:pt x="782" y="1164"/>
                  </a:lnTo>
                  <a:lnTo>
                    <a:pt x="798" y="1162"/>
                  </a:lnTo>
                  <a:lnTo>
                    <a:pt x="812" y="1160"/>
                  </a:lnTo>
                  <a:lnTo>
                    <a:pt x="825" y="1156"/>
                  </a:lnTo>
                  <a:lnTo>
                    <a:pt x="837" y="1152"/>
                  </a:lnTo>
                  <a:lnTo>
                    <a:pt x="851" y="1146"/>
                  </a:lnTo>
                  <a:lnTo>
                    <a:pt x="862" y="1139"/>
                  </a:lnTo>
                  <a:lnTo>
                    <a:pt x="872" y="1131"/>
                  </a:lnTo>
                  <a:lnTo>
                    <a:pt x="882" y="1123"/>
                  </a:lnTo>
                  <a:lnTo>
                    <a:pt x="892" y="1111"/>
                  </a:lnTo>
                  <a:lnTo>
                    <a:pt x="900" y="1101"/>
                  </a:lnTo>
                  <a:lnTo>
                    <a:pt x="907" y="1090"/>
                  </a:lnTo>
                  <a:lnTo>
                    <a:pt x="913" y="1078"/>
                  </a:lnTo>
                  <a:lnTo>
                    <a:pt x="917" y="1064"/>
                  </a:lnTo>
                  <a:lnTo>
                    <a:pt x="921" y="1051"/>
                  </a:lnTo>
                  <a:lnTo>
                    <a:pt x="923" y="1037"/>
                  </a:lnTo>
                  <a:lnTo>
                    <a:pt x="923" y="1023"/>
                  </a:lnTo>
                  <a:lnTo>
                    <a:pt x="923" y="1023"/>
                  </a:lnTo>
                  <a:lnTo>
                    <a:pt x="923" y="1007"/>
                  </a:lnTo>
                  <a:lnTo>
                    <a:pt x="1119" y="917"/>
                  </a:lnTo>
                  <a:lnTo>
                    <a:pt x="1007" y="1287"/>
                  </a:lnTo>
                  <a:lnTo>
                    <a:pt x="1007" y="1287"/>
                  </a:lnTo>
                  <a:lnTo>
                    <a:pt x="986" y="1279"/>
                  </a:lnTo>
                  <a:lnTo>
                    <a:pt x="962" y="1274"/>
                  </a:lnTo>
                  <a:lnTo>
                    <a:pt x="939" y="1272"/>
                  </a:lnTo>
                  <a:lnTo>
                    <a:pt x="915" y="1270"/>
                  </a:lnTo>
                  <a:lnTo>
                    <a:pt x="915" y="1270"/>
                  </a:lnTo>
                  <a:lnTo>
                    <a:pt x="888" y="1272"/>
                  </a:lnTo>
                  <a:lnTo>
                    <a:pt x="862" y="1276"/>
                  </a:lnTo>
                  <a:lnTo>
                    <a:pt x="837" y="1281"/>
                  </a:lnTo>
                  <a:lnTo>
                    <a:pt x="812" y="1291"/>
                  </a:lnTo>
                  <a:lnTo>
                    <a:pt x="788" y="1301"/>
                  </a:lnTo>
                  <a:lnTo>
                    <a:pt x="767" y="1315"/>
                  </a:lnTo>
                  <a:lnTo>
                    <a:pt x="747" y="1330"/>
                  </a:lnTo>
                  <a:lnTo>
                    <a:pt x="727" y="1348"/>
                  </a:lnTo>
                  <a:lnTo>
                    <a:pt x="710" y="1366"/>
                  </a:lnTo>
                  <a:lnTo>
                    <a:pt x="694" y="1387"/>
                  </a:lnTo>
                  <a:lnTo>
                    <a:pt x="682" y="1409"/>
                  </a:lnTo>
                  <a:lnTo>
                    <a:pt x="671" y="1432"/>
                  </a:lnTo>
                  <a:lnTo>
                    <a:pt x="661" y="1456"/>
                  </a:lnTo>
                  <a:lnTo>
                    <a:pt x="655" y="1481"/>
                  </a:lnTo>
                  <a:lnTo>
                    <a:pt x="651" y="1508"/>
                  </a:lnTo>
                  <a:lnTo>
                    <a:pt x="649" y="1536"/>
                  </a:lnTo>
                  <a:lnTo>
                    <a:pt x="649" y="1536"/>
                  </a:lnTo>
                  <a:lnTo>
                    <a:pt x="651" y="1563"/>
                  </a:lnTo>
                  <a:lnTo>
                    <a:pt x="655" y="1589"/>
                  </a:lnTo>
                  <a:lnTo>
                    <a:pt x="661" y="1614"/>
                  </a:lnTo>
                  <a:lnTo>
                    <a:pt x="671" y="1640"/>
                  </a:lnTo>
                  <a:lnTo>
                    <a:pt x="682" y="1661"/>
                  </a:lnTo>
                  <a:lnTo>
                    <a:pt x="694" y="1685"/>
                  </a:lnTo>
                  <a:lnTo>
                    <a:pt x="710" y="1704"/>
                  </a:lnTo>
                  <a:lnTo>
                    <a:pt x="727" y="1724"/>
                  </a:lnTo>
                  <a:lnTo>
                    <a:pt x="747" y="1739"/>
                  </a:lnTo>
                  <a:lnTo>
                    <a:pt x="767" y="1755"/>
                  </a:lnTo>
                  <a:lnTo>
                    <a:pt x="788" y="1769"/>
                  </a:lnTo>
                  <a:lnTo>
                    <a:pt x="812" y="1780"/>
                  </a:lnTo>
                  <a:lnTo>
                    <a:pt x="837" y="1788"/>
                  </a:lnTo>
                  <a:lnTo>
                    <a:pt x="862" y="1796"/>
                  </a:lnTo>
                  <a:lnTo>
                    <a:pt x="888" y="1800"/>
                  </a:lnTo>
                  <a:lnTo>
                    <a:pt x="915" y="1800"/>
                  </a:lnTo>
                  <a:lnTo>
                    <a:pt x="915" y="1800"/>
                  </a:lnTo>
                  <a:lnTo>
                    <a:pt x="943" y="1800"/>
                  </a:lnTo>
                  <a:lnTo>
                    <a:pt x="968" y="1796"/>
                  </a:lnTo>
                  <a:lnTo>
                    <a:pt x="993" y="1788"/>
                  </a:lnTo>
                  <a:lnTo>
                    <a:pt x="1019" y="1780"/>
                  </a:lnTo>
                  <a:lnTo>
                    <a:pt x="1042" y="1769"/>
                  </a:lnTo>
                  <a:lnTo>
                    <a:pt x="1064" y="1755"/>
                  </a:lnTo>
                  <a:lnTo>
                    <a:pt x="1083" y="1739"/>
                  </a:lnTo>
                  <a:lnTo>
                    <a:pt x="1103" y="1724"/>
                  </a:lnTo>
                  <a:lnTo>
                    <a:pt x="1121" y="1704"/>
                  </a:lnTo>
                  <a:lnTo>
                    <a:pt x="1134" y="1685"/>
                  </a:lnTo>
                  <a:lnTo>
                    <a:pt x="1148" y="1661"/>
                  </a:lnTo>
                  <a:lnTo>
                    <a:pt x="1160" y="1640"/>
                  </a:lnTo>
                  <a:lnTo>
                    <a:pt x="1169" y="1614"/>
                  </a:lnTo>
                  <a:lnTo>
                    <a:pt x="1175" y="1589"/>
                  </a:lnTo>
                  <a:lnTo>
                    <a:pt x="1179" y="1563"/>
                  </a:lnTo>
                  <a:lnTo>
                    <a:pt x="1181" y="1536"/>
                  </a:lnTo>
                  <a:lnTo>
                    <a:pt x="1181" y="1536"/>
                  </a:lnTo>
                  <a:lnTo>
                    <a:pt x="1179" y="1503"/>
                  </a:lnTo>
                  <a:lnTo>
                    <a:pt x="1173" y="1471"/>
                  </a:lnTo>
                  <a:lnTo>
                    <a:pt x="1164" y="1442"/>
                  </a:lnTo>
                  <a:lnTo>
                    <a:pt x="1150" y="1415"/>
                  </a:lnTo>
                  <a:lnTo>
                    <a:pt x="1134" y="1387"/>
                  </a:lnTo>
                  <a:lnTo>
                    <a:pt x="1117" y="1364"/>
                  </a:lnTo>
                  <a:lnTo>
                    <a:pt x="1095" y="1342"/>
                  </a:lnTo>
                  <a:lnTo>
                    <a:pt x="1072" y="1323"/>
                  </a:lnTo>
                  <a:lnTo>
                    <a:pt x="1195" y="916"/>
                  </a:lnTo>
                  <a:lnTo>
                    <a:pt x="1459" y="1143"/>
                  </a:lnTo>
                  <a:lnTo>
                    <a:pt x="1459" y="1143"/>
                  </a:lnTo>
                  <a:lnTo>
                    <a:pt x="1449" y="1158"/>
                  </a:lnTo>
                  <a:lnTo>
                    <a:pt x="1439" y="1176"/>
                  </a:lnTo>
                  <a:lnTo>
                    <a:pt x="1432" y="1195"/>
                  </a:lnTo>
                  <a:lnTo>
                    <a:pt x="1424" y="1213"/>
                  </a:lnTo>
                  <a:lnTo>
                    <a:pt x="1418" y="1233"/>
                  </a:lnTo>
                  <a:lnTo>
                    <a:pt x="1414" y="1252"/>
                  </a:lnTo>
                  <a:lnTo>
                    <a:pt x="1412" y="1274"/>
                  </a:lnTo>
                  <a:lnTo>
                    <a:pt x="1412" y="1293"/>
                  </a:lnTo>
                  <a:lnTo>
                    <a:pt x="1412" y="1293"/>
                  </a:lnTo>
                  <a:lnTo>
                    <a:pt x="1412" y="1321"/>
                  </a:lnTo>
                  <a:lnTo>
                    <a:pt x="1416" y="1348"/>
                  </a:lnTo>
                  <a:lnTo>
                    <a:pt x="1424" y="1373"/>
                  </a:lnTo>
                  <a:lnTo>
                    <a:pt x="1432" y="1397"/>
                  </a:lnTo>
                  <a:lnTo>
                    <a:pt x="1443" y="1420"/>
                  </a:lnTo>
                  <a:lnTo>
                    <a:pt x="1457" y="1442"/>
                  </a:lnTo>
                  <a:lnTo>
                    <a:pt x="1473" y="1463"/>
                  </a:lnTo>
                  <a:lnTo>
                    <a:pt x="1488" y="1481"/>
                  </a:lnTo>
                  <a:lnTo>
                    <a:pt x="1508" y="1499"/>
                  </a:lnTo>
                  <a:lnTo>
                    <a:pt x="1529" y="1514"/>
                  </a:lnTo>
                  <a:lnTo>
                    <a:pt x="1551" y="1528"/>
                  </a:lnTo>
                  <a:lnTo>
                    <a:pt x="1574" y="1538"/>
                  </a:lnTo>
                  <a:lnTo>
                    <a:pt x="1598" y="1548"/>
                  </a:lnTo>
                  <a:lnTo>
                    <a:pt x="1623" y="1553"/>
                  </a:lnTo>
                  <a:lnTo>
                    <a:pt x="1651" y="1557"/>
                  </a:lnTo>
                  <a:lnTo>
                    <a:pt x="1678" y="1559"/>
                  </a:lnTo>
                  <a:lnTo>
                    <a:pt x="1678" y="1559"/>
                  </a:lnTo>
                  <a:lnTo>
                    <a:pt x="1703" y="1557"/>
                  </a:lnTo>
                  <a:lnTo>
                    <a:pt x="1731" y="1553"/>
                  </a:lnTo>
                  <a:lnTo>
                    <a:pt x="1756" y="1548"/>
                  </a:lnTo>
                  <a:lnTo>
                    <a:pt x="1780" y="1538"/>
                  </a:lnTo>
                  <a:lnTo>
                    <a:pt x="1803" y="1528"/>
                  </a:lnTo>
                  <a:lnTo>
                    <a:pt x="1825" y="1514"/>
                  </a:lnTo>
                  <a:lnTo>
                    <a:pt x="1846" y="1499"/>
                  </a:lnTo>
                  <a:lnTo>
                    <a:pt x="1864" y="1481"/>
                  </a:lnTo>
                  <a:lnTo>
                    <a:pt x="1881" y="1463"/>
                  </a:lnTo>
                  <a:lnTo>
                    <a:pt x="1897" y="1442"/>
                  </a:lnTo>
                  <a:lnTo>
                    <a:pt x="1911" y="1420"/>
                  </a:lnTo>
                  <a:lnTo>
                    <a:pt x="1922" y="1397"/>
                  </a:lnTo>
                  <a:lnTo>
                    <a:pt x="1930" y="1373"/>
                  </a:lnTo>
                  <a:lnTo>
                    <a:pt x="1936" y="1348"/>
                  </a:lnTo>
                  <a:lnTo>
                    <a:pt x="1940" y="1321"/>
                  </a:lnTo>
                  <a:lnTo>
                    <a:pt x="1942" y="1293"/>
                  </a:lnTo>
                  <a:lnTo>
                    <a:pt x="1942" y="1293"/>
                  </a:lnTo>
                  <a:lnTo>
                    <a:pt x="1940" y="1266"/>
                  </a:lnTo>
                  <a:lnTo>
                    <a:pt x="1936" y="1240"/>
                  </a:lnTo>
                  <a:lnTo>
                    <a:pt x="1930" y="1215"/>
                  </a:lnTo>
                  <a:lnTo>
                    <a:pt x="1922" y="1191"/>
                  </a:lnTo>
                  <a:lnTo>
                    <a:pt x="1911" y="1168"/>
                  </a:lnTo>
                  <a:lnTo>
                    <a:pt x="1897" y="1144"/>
                  </a:lnTo>
                  <a:lnTo>
                    <a:pt x="1881" y="1125"/>
                  </a:lnTo>
                  <a:lnTo>
                    <a:pt x="1864" y="1105"/>
                  </a:lnTo>
                  <a:lnTo>
                    <a:pt x="1846" y="1090"/>
                  </a:lnTo>
                  <a:lnTo>
                    <a:pt x="1825" y="1074"/>
                  </a:lnTo>
                  <a:lnTo>
                    <a:pt x="1803" y="1060"/>
                  </a:lnTo>
                  <a:lnTo>
                    <a:pt x="1780" y="1049"/>
                  </a:lnTo>
                  <a:lnTo>
                    <a:pt x="1756" y="1041"/>
                  </a:lnTo>
                  <a:lnTo>
                    <a:pt x="1731" y="1033"/>
                  </a:lnTo>
                  <a:lnTo>
                    <a:pt x="1703" y="1029"/>
                  </a:lnTo>
                  <a:lnTo>
                    <a:pt x="1678" y="1029"/>
                  </a:lnTo>
                  <a:lnTo>
                    <a:pt x="1678" y="1029"/>
                  </a:lnTo>
                  <a:lnTo>
                    <a:pt x="1653" y="1029"/>
                  </a:lnTo>
                  <a:lnTo>
                    <a:pt x="1631" y="1033"/>
                  </a:lnTo>
                  <a:lnTo>
                    <a:pt x="1608" y="1037"/>
                  </a:lnTo>
                  <a:lnTo>
                    <a:pt x="1586" y="1045"/>
                  </a:lnTo>
                  <a:lnTo>
                    <a:pt x="1565" y="1054"/>
                  </a:lnTo>
                  <a:lnTo>
                    <a:pt x="1545" y="1064"/>
                  </a:lnTo>
                  <a:lnTo>
                    <a:pt x="1527" y="1076"/>
                  </a:lnTo>
                  <a:lnTo>
                    <a:pt x="1510" y="1090"/>
                  </a:lnTo>
                  <a:lnTo>
                    <a:pt x="1246" y="863"/>
                  </a:lnTo>
                  <a:lnTo>
                    <a:pt x="1576" y="734"/>
                  </a:lnTo>
                  <a:close/>
                  <a:moveTo>
                    <a:pt x="1791" y="385"/>
                  </a:moveTo>
                  <a:lnTo>
                    <a:pt x="1791" y="385"/>
                  </a:lnTo>
                  <a:lnTo>
                    <a:pt x="1811" y="385"/>
                  </a:lnTo>
                  <a:lnTo>
                    <a:pt x="1829" y="389"/>
                  </a:lnTo>
                  <a:lnTo>
                    <a:pt x="1848" y="393"/>
                  </a:lnTo>
                  <a:lnTo>
                    <a:pt x="1866" y="399"/>
                  </a:lnTo>
                  <a:lnTo>
                    <a:pt x="1883" y="409"/>
                  </a:lnTo>
                  <a:lnTo>
                    <a:pt x="1899" y="418"/>
                  </a:lnTo>
                  <a:lnTo>
                    <a:pt x="1913" y="428"/>
                  </a:lnTo>
                  <a:lnTo>
                    <a:pt x="1926" y="442"/>
                  </a:lnTo>
                  <a:lnTo>
                    <a:pt x="1940" y="456"/>
                  </a:lnTo>
                  <a:lnTo>
                    <a:pt x="1950" y="469"/>
                  </a:lnTo>
                  <a:lnTo>
                    <a:pt x="1960" y="485"/>
                  </a:lnTo>
                  <a:lnTo>
                    <a:pt x="1967" y="503"/>
                  </a:lnTo>
                  <a:lnTo>
                    <a:pt x="1975" y="520"/>
                  </a:lnTo>
                  <a:lnTo>
                    <a:pt x="1979" y="540"/>
                  </a:lnTo>
                  <a:lnTo>
                    <a:pt x="1983" y="557"/>
                  </a:lnTo>
                  <a:lnTo>
                    <a:pt x="1983" y="577"/>
                  </a:lnTo>
                  <a:lnTo>
                    <a:pt x="1983" y="577"/>
                  </a:lnTo>
                  <a:lnTo>
                    <a:pt x="1983" y="597"/>
                  </a:lnTo>
                  <a:lnTo>
                    <a:pt x="1979" y="616"/>
                  </a:lnTo>
                  <a:lnTo>
                    <a:pt x="1975" y="636"/>
                  </a:lnTo>
                  <a:lnTo>
                    <a:pt x="1967" y="653"/>
                  </a:lnTo>
                  <a:lnTo>
                    <a:pt x="1960" y="669"/>
                  </a:lnTo>
                  <a:lnTo>
                    <a:pt x="1950" y="687"/>
                  </a:lnTo>
                  <a:lnTo>
                    <a:pt x="1940" y="700"/>
                  </a:lnTo>
                  <a:lnTo>
                    <a:pt x="1926" y="714"/>
                  </a:lnTo>
                  <a:lnTo>
                    <a:pt x="1913" y="726"/>
                  </a:lnTo>
                  <a:lnTo>
                    <a:pt x="1899" y="737"/>
                  </a:lnTo>
                  <a:lnTo>
                    <a:pt x="1883" y="747"/>
                  </a:lnTo>
                  <a:lnTo>
                    <a:pt x="1866" y="755"/>
                  </a:lnTo>
                  <a:lnTo>
                    <a:pt x="1848" y="763"/>
                  </a:lnTo>
                  <a:lnTo>
                    <a:pt x="1829" y="767"/>
                  </a:lnTo>
                  <a:lnTo>
                    <a:pt x="1811" y="771"/>
                  </a:lnTo>
                  <a:lnTo>
                    <a:pt x="1791" y="771"/>
                  </a:lnTo>
                  <a:lnTo>
                    <a:pt x="1791" y="771"/>
                  </a:lnTo>
                  <a:lnTo>
                    <a:pt x="1770" y="771"/>
                  </a:lnTo>
                  <a:lnTo>
                    <a:pt x="1752" y="767"/>
                  </a:lnTo>
                  <a:lnTo>
                    <a:pt x="1733" y="763"/>
                  </a:lnTo>
                  <a:lnTo>
                    <a:pt x="1715" y="755"/>
                  </a:lnTo>
                  <a:lnTo>
                    <a:pt x="1699" y="747"/>
                  </a:lnTo>
                  <a:lnTo>
                    <a:pt x="1682" y="737"/>
                  </a:lnTo>
                  <a:lnTo>
                    <a:pt x="1668" y="726"/>
                  </a:lnTo>
                  <a:lnTo>
                    <a:pt x="1654" y="714"/>
                  </a:lnTo>
                  <a:lnTo>
                    <a:pt x="1641" y="700"/>
                  </a:lnTo>
                  <a:lnTo>
                    <a:pt x="1631" y="687"/>
                  </a:lnTo>
                  <a:lnTo>
                    <a:pt x="1621" y="669"/>
                  </a:lnTo>
                  <a:lnTo>
                    <a:pt x="1613" y="653"/>
                  </a:lnTo>
                  <a:lnTo>
                    <a:pt x="1606" y="636"/>
                  </a:lnTo>
                  <a:lnTo>
                    <a:pt x="1602" y="616"/>
                  </a:lnTo>
                  <a:lnTo>
                    <a:pt x="1598" y="597"/>
                  </a:lnTo>
                  <a:lnTo>
                    <a:pt x="1598" y="577"/>
                  </a:lnTo>
                  <a:lnTo>
                    <a:pt x="1598" y="577"/>
                  </a:lnTo>
                  <a:lnTo>
                    <a:pt x="1598" y="557"/>
                  </a:lnTo>
                  <a:lnTo>
                    <a:pt x="1602" y="540"/>
                  </a:lnTo>
                  <a:lnTo>
                    <a:pt x="1606" y="520"/>
                  </a:lnTo>
                  <a:lnTo>
                    <a:pt x="1613" y="503"/>
                  </a:lnTo>
                  <a:lnTo>
                    <a:pt x="1621" y="485"/>
                  </a:lnTo>
                  <a:lnTo>
                    <a:pt x="1631" y="469"/>
                  </a:lnTo>
                  <a:lnTo>
                    <a:pt x="1641" y="456"/>
                  </a:lnTo>
                  <a:lnTo>
                    <a:pt x="1654" y="442"/>
                  </a:lnTo>
                  <a:lnTo>
                    <a:pt x="1668" y="428"/>
                  </a:lnTo>
                  <a:lnTo>
                    <a:pt x="1682" y="418"/>
                  </a:lnTo>
                  <a:lnTo>
                    <a:pt x="1699" y="409"/>
                  </a:lnTo>
                  <a:lnTo>
                    <a:pt x="1715" y="399"/>
                  </a:lnTo>
                  <a:lnTo>
                    <a:pt x="1733" y="393"/>
                  </a:lnTo>
                  <a:lnTo>
                    <a:pt x="1752" y="389"/>
                  </a:lnTo>
                  <a:lnTo>
                    <a:pt x="1770" y="385"/>
                  </a:lnTo>
                  <a:lnTo>
                    <a:pt x="1791" y="385"/>
                  </a:lnTo>
                  <a:close/>
                  <a:moveTo>
                    <a:pt x="387" y="700"/>
                  </a:moveTo>
                  <a:lnTo>
                    <a:pt x="387" y="700"/>
                  </a:lnTo>
                  <a:lnTo>
                    <a:pt x="354" y="698"/>
                  </a:lnTo>
                  <a:lnTo>
                    <a:pt x="323" y="694"/>
                  </a:lnTo>
                  <a:lnTo>
                    <a:pt x="293" y="687"/>
                  </a:lnTo>
                  <a:lnTo>
                    <a:pt x="264" y="677"/>
                  </a:lnTo>
                  <a:lnTo>
                    <a:pt x="236" y="663"/>
                  </a:lnTo>
                  <a:lnTo>
                    <a:pt x="211" y="647"/>
                  </a:lnTo>
                  <a:lnTo>
                    <a:pt x="188" y="630"/>
                  </a:lnTo>
                  <a:lnTo>
                    <a:pt x="164" y="608"/>
                  </a:lnTo>
                  <a:lnTo>
                    <a:pt x="145" y="587"/>
                  </a:lnTo>
                  <a:lnTo>
                    <a:pt x="127" y="561"/>
                  </a:lnTo>
                  <a:lnTo>
                    <a:pt x="111" y="536"/>
                  </a:lnTo>
                  <a:lnTo>
                    <a:pt x="98" y="509"/>
                  </a:lnTo>
                  <a:lnTo>
                    <a:pt x="86" y="479"/>
                  </a:lnTo>
                  <a:lnTo>
                    <a:pt x="80" y="450"/>
                  </a:lnTo>
                  <a:lnTo>
                    <a:pt x="74" y="418"/>
                  </a:lnTo>
                  <a:lnTo>
                    <a:pt x="72" y="387"/>
                  </a:lnTo>
                  <a:lnTo>
                    <a:pt x="72" y="387"/>
                  </a:lnTo>
                  <a:lnTo>
                    <a:pt x="74" y="354"/>
                  </a:lnTo>
                  <a:lnTo>
                    <a:pt x="80" y="323"/>
                  </a:lnTo>
                  <a:lnTo>
                    <a:pt x="86" y="293"/>
                  </a:lnTo>
                  <a:lnTo>
                    <a:pt x="98" y="264"/>
                  </a:lnTo>
                  <a:lnTo>
                    <a:pt x="111" y="237"/>
                  </a:lnTo>
                  <a:lnTo>
                    <a:pt x="127" y="211"/>
                  </a:lnTo>
                  <a:lnTo>
                    <a:pt x="145" y="188"/>
                  </a:lnTo>
                  <a:lnTo>
                    <a:pt x="164" y="164"/>
                  </a:lnTo>
                  <a:lnTo>
                    <a:pt x="188" y="145"/>
                  </a:lnTo>
                  <a:lnTo>
                    <a:pt x="211" y="127"/>
                  </a:lnTo>
                  <a:lnTo>
                    <a:pt x="236" y="111"/>
                  </a:lnTo>
                  <a:lnTo>
                    <a:pt x="264" y="98"/>
                  </a:lnTo>
                  <a:lnTo>
                    <a:pt x="293" y="88"/>
                  </a:lnTo>
                  <a:lnTo>
                    <a:pt x="323" y="80"/>
                  </a:lnTo>
                  <a:lnTo>
                    <a:pt x="354" y="74"/>
                  </a:lnTo>
                  <a:lnTo>
                    <a:pt x="387" y="72"/>
                  </a:lnTo>
                  <a:lnTo>
                    <a:pt x="387" y="72"/>
                  </a:lnTo>
                  <a:lnTo>
                    <a:pt x="418" y="74"/>
                  </a:lnTo>
                  <a:lnTo>
                    <a:pt x="450" y="80"/>
                  </a:lnTo>
                  <a:lnTo>
                    <a:pt x="479" y="88"/>
                  </a:lnTo>
                  <a:lnTo>
                    <a:pt x="508" y="98"/>
                  </a:lnTo>
                  <a:lnTo>
                    <a:pt x="536" y="111"/>
                  </a:lnTo>
                  <a:lnTo>
                    <a:pt x="561" y="127"/>
                  </a:lnTo>
                  <a:lnTo>
                    <a:pt x="587" y="145"/>
                  </a:lnTo>
                  <a:lnTo>
                    <a:pt x="608" y="164"/>
                  </a:lnTo>
                  <a:lnTo>
                    <a:pt x="628" y="188"/>
                  </a:lnTo>
                  <a:lnTo>
                    <a:pt x="647" y="211"/>
                  </a:lnTo>
                  <a:lnTo>
                    <a:pt x="663" y="237"/>
                  </a:lnTo>
                  <a:lnTo>
                    <a:pt x="677" y="264"/>
                  </a:lnTo>
                  <a:lnTo>
                    <a:pt x="686" y="293"/>
                  </a:lnTo>
                  <a:lnTo>
                    <a:pt x="694" y="323"/>
                  </a:lnTo>
                  <a:lnTo>
                    <a:pt x="698" y="354"/>
                  </a:lnTo>
                  <a:lnTo>
                    <a:pt x="700" y="387"/>
                  </a:lnTo>
                  <a:lnTo>
                    <a:pt x="700" y="387"/>
                  </a:lnTo>
                  <a:lnTo>
                    <a:pt x="698" y="418"/>
                  </a:lnTo>
                  <a:lnTo>
                    <a:pt x="694" y="450"/>
                  </a:lnTo>
                  <a:lnTo>
                    <a:pt x="686" y="479"/>
                  </a:lnTo>
                  <a:lnTo>
                    <a:pt x="677" y="509"/>
                  </a:lnTo>
                  <a:lnTo>
                    <a:pt x="663" y="536"/>
                  </a:lnTo>
                  <a:lnTo>
                    <a:pt x="647" y="561"/>
                  </a:lnTo>
                  <a:lnTo>
                    <a:pt x="628" y="587"/>
                  </a:lnTo>
                  <a:lnTo>
                    <a:pt x="608" y="608"/>
                  </a:lnTo>
                  <a:lnTo>
                    <a:pt x="587" y="630"/>
                  </a:lnTo>
                  <a:lnTo>
                    <a:pt x="561" y="647"/>
                  </a:lnTo>
                  <a:lnTo>
                    <a:pt x="536" y="663"/>
                  </a:lnTo>
                  <a:lnTo>
                    <a:pt x="508" y="677"/>
                  </a:lnTo>
                  <a:lnTo>
                    <a:pt x="479" y="687"/>
                  </a:lnTo>
                  <a:lnTo>
                    <a:pt x="450" y="694"/>
                  </a:lnTo>
                  <a:lnTo>
                    <a:pt x="418" y="698"/>
                  </a:lnTo>
                  <a:lnTo>
                    <a:pt x="387" y="700"/>
                  </a:lnTo>
                  <a:close/>
                  <a:moveTo>
                    <a:pt x="1109" y="1536"/>
                  </a:moveTo>
                  <a:lnTo>
                    <a:pt x="1109" y="1536"/>
                  </a:lnTo>
                  <a:lnTo>
                    <a:pt x="1107" y="1555"/>
                  </a:lnTo>
                  <a:lnTo>
                    <a:pt x="1105" y="1575"/>
                  </a:lnTo>
                  <a:lnTo>
                    <a:pt x="1099" y="1593"/>
                  </a:lnTo>
                  <a:lnTo>
                    <a:pt x="1093" y="1610"/>
                  </a:lnTo>
                  <a:lnTo>
                    <a:pt x="1085" y="1628"/>
                  </a:lnTo>
                  <a:lnTo>
                    <a:pt x="1076" y="1643"/>
                  </a:lnTo>
                  <a:lnTo>
                    <a:pt x="1064" y="1657"/>
                  </a:lnTo>
                  <a:lnTo>
                    <a:pt x="1052" y="1671"/>
                  </a:lnTo>
                  <a:lnTo>
                    <a:pt x="1038" y="1685"/>
                  </a:lnTo>
                  <a:lnTo>
                    <a:pt x="1023" y="1696"/>
                  </a:lnTo>
                  <a:lnTo>
                    <a:pt x="1007" y="1704"/>
                  </a:lnTo>
                  <a:lnTo>
                    <a:pt x="989" y="1714"/>
                  </a:lnTo>
                  <a:lnTo>
                    <a:pt x="972" y="1720"/>
                  </a:lnTo>
                  <a:lnTo>
                    <a:pt x="954" y="1724"/>
                  </a:lnTo>
                  <a:lnTo>
                    <a:pt x="935" y="1728"/>
                  </a:lnTo>
                  <a:lnTo>
                    <a:pt x="915" y="1728"/>
                  </a:lnTo>
                  <a:lnTo>
                    <a:pt x="915" y="1728"/>
                  </a:lnTo>
                  <a:lnTo>
                    <a:pt x="896" y="1728"/>
                  </a:lnTo>
                  <a:lnTo>
                    <a:pt x="876" y="1724"/>
                  </a:lnTo>
                  <a:lnTo>
                    <a:pt x="858" y="1720"/>
                  </a:lnTo>
                  <a:lnTo>
                    <a:pt x="841" y="1714"/>
                  </a:lnTo>
                  <a:lnTo>
                    <a:pt x="823" y="1704"/>
                  </a:lnTo>
                  <a:lnTo>
                    <a:pt x="808" y="1696"/>
                  </a:lnTo>
                  <a:lnTo>
                    <a:pt x="792" y="1685"/>
                  </a:lnTo>
                  <a:lnTo>
                    <a:pt x="778" y="1671"/>
                  </a:lnTo>
                  <a:lnTo>
                    <a:pt x="767" y="1657"/>
                  </a:lnTo>
                  <a:lnTo>
                    <a:pt x="755" y="1643"/>
                  </a:lnTo>
                  <a:lnTo>
                    <a:pt x="745" y="1628"/>
                  </a:lnTo>
                  <a:lnTo>
                    <a:pt x="737" y="1610"/>
                  </a:lnTo>
                  <a:lnTo>
                    <a:pt x="731" y="1593"/>
                  </a:lnTo>
                  <a:lnTo>
                    <a:pt x="725" y="1575"/>
                  </a:lnTo>
                  <a:lnTo>
                    <a:pt x="723" y="1555"/>
                  </a:lnTo>
                  <a:lnTo>
                    <a:pt x="722" y="1536"/>
                  </a:lnTo>
                  <a:lnTo>
                    <a:pt x="722" y="1536"/>
                  </a:lnTo>
                  <a:lnTo>
                    <a:pt x="723" y="1516"/>
                  </a:lnTo>
                  <a:lnTo>
                    <a:pt x="725" y="1497"/>
                  </a:lnTo>
                  <a:lnTo>
                    <a:pt x="731" y="1477"/>
                  </a:lnTo>
                  <a:lnTo>
                    <a:pt x="737" y="1460"/>
                  </a:lnTo>
                  <a:lnTo>
                    <a:pt x="745" y="1444"/>
                  </a:lnTo>
                  <a:lnTo>
                    <a:pt x="755" y="1428"/>
                  </a:lnTo>
                  <a:lnTo>
                    <a:pt x="767" y="1413"/>
                  </a:lnTo>
                  <a:lnTo>
                    <a:pt x="778" y="1399"/>
                  </a:lnTo>
                  <a:lnTo>
                    <a:pt x="792" y="1387"/>
                  </a:lnTo>
                  <a:lnTo>
                    <a:pt x="808" y="1375"/>
                  </a:lnTo>
                  <a:lnTo>
                    <a:pt x="823" y="1366"/>
                  </a:lnTo>
                  <a:lnTo>
                    <a:pt x="841" y="1358"/>
                  </a:lnTo>
                  <a:lnTo>
                    <a:pt x="858" y="1350"/>
                  </a:lnTo>
                  <a:lnTo>
                    <a:pt x="876" y="1346"/>
                  </a:lnTo>
                  <a:lnTo>
                    <a:pt x="896" y="1344"/>
                  </a:lnTo>
                  <a:lnTo>
                    <a:pt x="915" y="1342"/>
                  </a:lnTo>
                  <a:lnTo>
                    <a:pt x="915" y="1342"/>
                  </a:lnTo>
                  <a:lnTo>
                    <a:pt x="935" y="1344"/>
                  </a:lnTo>
                  <a:lnTo>
                    <a:pt x="954" y="1346"/>
                  </a:lnTo>
                  <a:lnTo>
                    <a:pt x="972" y="1350"/>
                  </a:lnTo>
                  <a:lnTo>
                    <a:pt x="989" y="1358"/>
                  </a:lnTo>
                  <a:lnTo>
                    <a:pt x="1007" y="1366"/>
                  </a:lnTo>
                  <a:lnTo>
                    <a:pt x="1023" y="1375"/>
                  </a:lnTo>
                  <a:lnTo>
                    <a:pt x="1038" y="1387"/>
                  </a:lnTo>
                  <a:lnTo>
                    <a:pt x="1052" y="1399"/>
                  </a:lnTo>
                  <a:lnTo>
                    <a:pt x="1064" y="1413"/>
                  </a:lnTo>
                  <a:lnTo>
                    <a:pt x="1076" y="1428"/>
                  </a:lnTo>
                  <a:lnTo>
                    <a:pt x="1085" y="1444"/>
                  </a:lnTo>
                  <a:lnTo>
                    <a:pt x="1093" y="1460"/>
                  </a:lnTo>
                  <a:lnTo>
                    <a:pt x="1099" y="1477"/>
                  </a:lnTo>
                  <a:lnTo>
                    <a:pt x="1105" y="1497"/>
                  </a:lnTo>
                  <a:lnTo>
                    <a:pt x="1107" y="1516"/>
                  </a:lnTo>
                  <a:lnTo>
                    <a:pt x="1109" y="1536"/>
                  </a:lnTo>
                  <a:close/>
                  <a:moveTo>
                    <a:pt x="1678" y="1184"/>
                  </a:moveTo>
                  <a:lnTo>
                    <a:pt x="1678" y="1184"/>
                  </a:lnTo>
                  <a:lnTo>
                    <a:pt x="1699" y="1186"/>
                  </a:lnTo>
                  <a:lnTo>
                    <a:pt x="1719" y="1193"/>
                  </a:lnTo>
                  <a:lnTo>
                    <a:pt x="1739" y="1203"/>
                  </a:lnTo>
                  <a:lnTo>
                    <a:pt x="1754" y="1217"/>
                  </a:lnTo>
                  <a:lnTo>
                    <a:pt x="1768" y="1233"/>
                  </a:lnTo>
                  <a:lnTo>
                    <a:pt x="1778" y="1250"/>
                  </a:lnTo>
                  <a:lnTo>
                    <a:pt x="1784" y="1272"/>
                  </a:lnTo>
                  <a:lnTo>
                    <a:pt x="1787" y="1293"/>
                  </a:lnTo>
                  <a:lnTo>
                    <a:pt x="1787" y="1293"/>
                  </a:lnTo>
                  <a:lnTo>
                    <a:pt x="1784" y="1317"/>
                  </a:lnTo>
                  <a:lnTo>
                    <a:pt x="1778" y="1336"/>
                  </a:lnTo>
                  <a:lnTo>
                    <a:pt x="1768" y="1356"/>
                  </a:lnTo>
                  <a:lnTo>
                    <a:pt x="1754" y="1371"/>
                  </a:lnTo>
                  <a:lnTo>
                    <a:pt x="1739" y="1385"/>
                  </a:lnTo>
                  <a:lnTo>
                    <a:pt x="1719" y="1395"/>
                  </a:lnTo>
                  <a:lnTo>
                    <a:pt x="1699" y="1401"/>
                  </a:lnTo>
                  <a:lnTo>
                    <a:pt x="1678" y="1403"/>
                  </a:lnTo>
                  <a:lnTo>
                    <a:pt x="1678" y="1403"/>
                  </a:lnTo>
                  <a:lnTo>
                    <a:pt x="1654" y="1401"/>
                  </a:lnTo>
                  <a:lnTo>
                    <a:pt x="1635" y="1395"/>
                  </a:lnTo>
                  <a:lnTo>
                    <a:pt x="1615" y="1385"/>
                  </a:lnTo>
                  <a:lnTo>
                    <a:pt x="1600" y="1371"/>
                  </a:lnTo>
                  <a:lnTo>
                    <a:pt x="1586" y="1356"/>
                  </a:lnTo>
                  <a:lnTo>
                    <a:pt x="1576" y="1336"/>
                  </a:lnTo>
                  <a:lnTo>
                    <a:pt x="1568" y="1317"/>
                  </a:lnTo>
                  <a:lnTo>
                    <a:pt x="1566" y="1293"/>
                  </a:lnTo>
                  <a:lnTo>
                    <a:pt x="1566" y="1293"/>
                  </a:lnTo>
                  <a:lnTo>
                    <a:pt x="1568" y="1272"/>
                  </a:lnTo>
                  <a:lnTo>
                    <a:pt x="1576" y="1250"/>
                  </a:lnTo>
                  <a:lnTo>
                    <a:pt x="1586" y="1233"/>
                  </a:lnTo>
                  <a:lnTo>
                    <a:pt x="1600" y="1217"/>
                  </a:lnTo>
                  <a:lnTo>
                    <a:pt x="1615" y="1203"/>
                  </a:lnTo>
                  <a:lnTo>
                    <a:pt x="1635" y="1193"/>
                  </a:lnTo>
                  <a:lnTo>
                    <a:pt x="1654" y="1186"/>
                  </a:lnTo>
                  <a:lnTo>
                    <a:pt x="1678" y="1184"/>
                  </a:lnTo>
                  <a:close/>
                </a:path>
              </a:pathLst>
            </a:custGeom>
            <a:solidFill>
              <a:srgbClr val="00B0F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25" name="Group 54"/>
            <p:cNvGrpSpPr/>
            <p:nvPr/>
          </p:nvGrpSpPr>
          <p:grpSpPr>
            <a:xfrm>
              <a:off x="5706480" y="2764002"/>
              <a:ext cx="787044" cy="955256"/>
              <a:chOff x="5671793" y="2767014"/>
              <a:chExt cx="849802" cy="1031429"/>
            </a:xfrm>
            <a:solidFill>
              <a:srgbClr val="00B050"/>
            </a:solidFill>
          </p:grpSpPr>
          <p:sp>
            <p:nvSpPr>
              <p:cNvPr id="35" name="Freeform 26"/>
              <p:cNvSpPr>
                <a:spLocks noEditPoints="1"/>
              </p:cNvSpPr>
              <p:nvPr/>
            </p:nvSpPr>
            <p:spPr bwMode="auto">
              <a:xfrm>
                <a:off x="5671793" y="2767014"/>
                <a:ext cx="849802" cy="1031429"/>
              </a:xfrm>
              <a:custGeom>
                <a:avLst/>
                <a:gdLst/>
                <a:ahLst/>
                <a:cxnLst>
                  <a:cxn ang="0">
                    <a:pos x="90" y="188"/>
                  </a:cxn>
                  <a:cxn ang="0">
                    <a:pos x="370" y="121"/>
                  </a:cxn>
                  <a:cxn ang="0">
                    <a:pos x="530" y="62"/>
                  </a:cxn>
                  <a:cxn ang="0">
                    <a:pos x="620" y="15"/>
                  </a:cxn>
                  <a:cxn ang="0">
                    <a:pos x="663" y="15"/>
                  </a:cxn>
                  <a:cxn ang="0">
                    <a:pos x="751" y="62"/>
                  </a:cxn>
                  <a:cxn ang="0">
                    <a:pos x="913" y="121"/>
                  </a:cxn>
                  <a:cxn ang="0">
                    <a:pos x="1191" y="188"/>
                  </a:cxn>
                  <a:cxn ang="0">
                    <a:pos x="1281" y="311"/>
                  </a:cxn>
                  <a:cxn ang="0">
                    <a:pos x="1273" y="604"/>
                  </a:cxn>
                  <a:cxn ang="0">
                    <a:pos x="1258" y="736"/>
                  </a:cxn>
                  <a:cxn ang="0">
                    <a:pos x="1230" y="859"/>
                  </a:cxn>
                  <a:cxn ang="0">
                    <a:pos x="1187" y="976"/>
                  </a:cxn>
                  <a:cxn ang="0">
                    <a:pos x="1126" y="1092"/>
                  </a:cxn>
                  <a:cxn ang="0">
                    <a:pos x="1046" y="1203"/>
                  </a:cxn>
                  <a:cxn ang="0">
                    <a:pos x="939" y="1319"/>
                  </a:cxn>
                  <a:cxn ang="0">
                    <a:pos x="806" y="1434"/>
                  </a:cxn>
                  <a:cxn ang="0">
                    <a:pos x="641" y="1555"/>
                  </a:cxn>
                  <a:cxn ang="0">
                    <a:pos x="528" y="1473"/>
                  </a:cxn>
                  <a:cxn ang="0">
                    <a:pos x="383" y="1356"/>
                  </a:cxn>
                  <a:cxn ang="0">
                    <a:pos x="270" y="1242"/>
                  </a:cxn>
                  <a:cxn ang="0">
                    <a:pos x="180" y="1129"/>
                  </a:cxn>
                  <a:cxn ang="0">
                    <a:pos x="113" y="1015"/>
                  </a:cxn>
                  <a:cxn ang="0">
                    <a:pos x="64" y="898"/>
                  </a:cxn>
                  <a:cxn ang="0">
                    <a:pos x="33" y="777"/>
                  </a:cxn>
                  <a:cxn ang="0">
                    <a:pos x="14" y="649"/>
                  </a:cxn>
                  <a:cxn ang="0">
                    <a:pos x="2" y="415"/>
                  </a:cxn>
                  <a:cxn ang="0">
                    <a:pos x="0" y="201"/>
                  </a:cxn>
                  <a:cxn ang="0">
                    <a:pos x="653" y="1385"/>
                  </a:cxn>
                  <a:cxn ang="0">
                    <a:pos x="696" y="1352"/>
                  </a:cxn>
                  <a:cxn ang="0">
                    <a:pos x="814" y="1256"/>
                  </a:cxn>
                  <a:cxn ang="0">
                    <a:pos x="907" y="1160"/>
                  </a:cxn>
                  <a:cxn ang="0">
                    <a:pos x="982" y="1068"/>
                  </a:cxn>
                  <a:cxn ang="0">
                    <a:pos x="1040" y="974"/>
                  </a:cxn>
                  <a:cxn ang="0">
                    <a:pos x="1083" y="882"/>
                  </a:cxn>
                  <a:cxn ang="0">
                    <a:pos x="1095" y="849"/>
                  </a:cxn>
                  <a:cxn ang="0">
                    <a:pos x="1121" y="753"/>
                  </a:cxn>
                  <a:cxn ang="0">
                    <a:pos x="1148" y="552"/>
                  </a:cxn>
                  <a:cxn ang="0">
                    <a:pos x="1152" y="329"/>
                  </a:cxn>
                  <a:cxn ang="0">
                    <a:pos x="1136" y="309"/>
                  </a:cxn>
                  <a:cxn ang="0">
                    <a:pos x="980" y="274"/>
                  </a:cxn>
                  <a:cxn ang="0">
                    <a:pos x="778" y="211"/>
                  </a:cxn>
                  <a:cxn ang="0">
                    <a:pos x="651" y="154"/>
                  </a:cxn>
                  <a:cxn ang="0">
                    <a:pos x="632" y="154"/>
                  </a:cxn>
                  <a:cxn ang="0">
                    <a:pos x="569" y="184"/>
                  </a:cxn>
                  <a:cxn ang="0">
                    <a:pos x="368" y="256"/>
                  </a:cxn>
                  <a:cxn ang="0">
                    <a:pos x="147" y="309"/>
                  </a:cxn>
                  <a:cxn ang="0">
                    <a:pos x="131" y="329"/>
                  </a:cxn>
                  <a:cxn ang="0">
                    <a:pos x="133" y="479"/>
                  </a:cxn>
                  <a:cxn ang="0">
                    <a:pos x="149" y="689"/>
                  </a:cxn>
                  <a:cxn ang="0">
                    <a:pos x="178" y="818"/>
                  </a:cxn>
                  <a:cxn ang="0">
                    <a:pos x="199" y="882"/>
                  </a:cxn>
                  <a:cxn ang="0">
                    <a:pos x="225" y="945"/>
                  </a:cxn>
                  <a:cxn ang="0">
                    <a:pos x="280" y="1037"/>
                  </a:cxn>
                  <a:cxn ang="0">
                    <a:pos x="348" y="1129"/>
                  </a:cxn>
                  <a:cxn ang="0">
                    <a:pos x="436" y="1223"/>
                  </a:cxn>
                  <a:cxn ang="0">
                    <a:pos x="544" y="1319"/>
                  </a:cxn>
                  <a:cxn ang="0">
                    <a:pos x="630" y="1385"/>
                  </a:cxn>
                </a:cxnLst>
                <a:rect l="0" t="0" r="r" b="b"/>
                <a:pathLst>
                  <a:path w="1281" h="1555">
                    <a:moveTo>
                      <a:pt x="0" y="201"/>
                    </a:moveTo>
                    <a:lnTo>
                      <a:pt x="0" y="201"/>
                    </a:lnTo>
                    <a:lnTo>
                      <a:pt x="90" y="188"/>
                    </a:lnTo>
                    <a:lnTo>
                      <a:pt x="184" y="170"/>
                    </a:lnTo>
                    <a:lnTo>
                      <a:pt x="278" y="147"/>
                    </a:lnTo>
                    <a:lnTo>
                      <a:pt x="370" y="121"/>
                    </a:lnTo>
                    <a:lnTo>
                      <a:pt x="456" y="94"/>
                    </a:lnTo>
                    <a:lnTo>
                      <a:pt x="495" y="78"/>
                    </a:lnTo>
                    <a:lnTo>
                      <a:pt x="530" y="62"/>
                    </a:lnTo>
                    <a:lnTo>
                      <a:pt x="563" y="47"/>
                    </a:lnTo>
                    <a:lnTo>
                      <a:pt x="594" y="31"/>
                    </a:lnTo>
                    <a:lnTo>
                      <a:pt x="620" y="15"/>
                    </a:lnTo>
                    <a:lnTo>
                      <a:pt x="641" y="0"/>
                    </a:lnTo>
                    <a:lnTo>
                      <a:pt x="641" y="0"/>
                    </a:lnTo>
                    <a:lnTo>
                      <a:pt x="663" y="15"/>
                    </a:lnTo>
                    <a:lnTo>
                      <a:pt x="688" y="31"/>
                    </a:lnTo>
                    <a:lnTo>
                      <a:pt x="718" y="47"/>
                    </a:lnTo>
                    <a:lnTo>
                      <a:pt x="751" y="62"/>
                    </a:lnTo>
                    <a:lnTo>
                      <a:pt x="788" y="78"/>
                    </a:lnTo>
                    <a:lnTo>
                      <a:pt x="827" y="94"/>
                    </a:lnTo>
                    <a:lnTo>
                      <a:pt x="913" y="121"/>
                    </a:lnTo>
                    <a:lnTo>
                      <a:pt x="1003" y="147"/>
                    </a:lnTo>
                    <a:lnTo>
                      <a:pt x="1097" y="170"/>
                    </a:lnTo>
                    <a:lnTo>
                      <a:pt x="1191" y="188"/>
                    </a:lnTo>
                    <a:lnTo>
                      <a:pt x="1281" y="201"/>
                    </a:lnTo>
                    <a:lnTo>
                      <a:pt x="1281" y="201"/>
                    </a:lnTo>
                    <a:lnTo>
                      <a:pt x="1281" y="311"/>
                    </a:lnTo>
                    <a:lnTo>
                      <a:pt x="1281" y="415"/>
                    </a:lnTo>
                    <a:lnTo>
                      <a:pt x="1277" y="512"/>
                    </a:lnTo>
                    <a:lnTo>
                      <a:pt x="1273" y="604"/>
                    </a:lnTo>
                    <a:lnTo>
                      <a:pt x="1267" y="649"/>
                    </a:lnTo>
                    <a:lnTo>
                      <a:pt x="1263" y="693"/>
                    </a:lnTo>
                    <a:lnTo>
                      <a:pt x="1258" y="736"/>
                    </a:lnTo>
                    <a:lnTo>
                      <a:pt x="1250" y="777"/>
                    </a:lnTo>
                    <a:lnTo>
                      <a:pt x="1240" y="818"/>
                    </a:lnTo>
                    <a:lnTo>
                      <a:pt x="1230" y="859"/>
                    </a:lnTo>
                    <a:lnTo>
                      <a:pt x="1216" y="898"/>
                    </a:lnTo>
                    <a:lnTo>
                      <a:pt x="1203" y="937"/>
                    </a:lnTo>
                    <a:lnTo>
                      <a:pt x="1187" y="976"/>
                    </a:lnTo>
                    <a:lnTo>
                      <a:pt x="1170" y="1015"/>
                    </a:lnTo>
                    <a:lnTo>
                      <a:pt x="1150" y="1053"/>
                    </a:lnTo>
                    <a:lnTo>
                      <a:pt x="1126" y="1092"/>
                    </a:lnTo>
                    <a:lnTo>
                      <a:pt x="1103" y="1129"/>
                    </a:lnTo>
                    <a:lnTo>
                      <a:pt x="1076" y="1166"/>
                    </a:lnTo>
                    <a:lnTo>
                      <a:pt x="1046" y="1203"/>
                    </a:lnTo>
                    <a:lnTo>
                      <a:pt x="1013" y="1242"/>
                    </a:lnTo>
                    <a:lnTo>
                      <a:pt x="978" y="1280"/>
                    </a:lnTo>
                    <a:lnTo>
                      <a:pt x="939" y="1319"/>
                    </a:lnTo>
                    <a:lnTo>
                      <a:pt x="898" y="1356"/>
                    </a:lnTo>
                    <a:lnTo>
                      <a:pt x="853" y="1395"/>
                    </a:lnTo>
                    <a:lnTo>
                      <a:pt x="806" y="1434"/>
                    </a:lnTo>
                    <a:lnTo>
                      <a:pt x="755" y="1473"/>
                    </a:lnTo>
                    <a:lnTo>
                      <a:pt x="700" y="1514"/>
                    </a:lnTo>
                    <a:lnTo>
                      <a:pt x="641" y="1555"/>
                    </a:lnTo>
                    <a:lnTo>
                      <a:pt x="641" y="1555"/>
                    </a:lnTo>
                    <a:lnTo>
                      <a:pt x="583" y="1514"/>
                    </a:lnTo>
                    <a:lnTo>
                      <a:pt x="528" y="1473"/>
                    </a:lnTo>
                    <a:lnTo>
                      <a:pt x="477" y="1434"/>
                    </a:lnTo>
                    <a:lnTo>
                      <a:pt x="428" y="1395"/>
                    </a:lnTo>
                    <a:lnTo>
                      <a:pt x="383" y="1356"/>
                    </a:lnTo>
                    <a:lnTo>
                      <a:pt x="342" y="1319"/>
                    </a:lnTo>
                    <a:lnTo>
                      <a:pt x="305" y="1280"/>
                    </a:lnTo>
                    <a:lnTo>
                      <a:pt x="270" y="1242"/>
                    </a:lnTo>
                    <a:lnTo>
                      <a:pt x="237" y="1203"/>
                    </a:lnTo>
                    <a:lnTo>
                      <a:pt x="207" y="1166"/>
                    </a:lnTo>
                    <a:lnTo>
                      <a:pt x="180" y="1129"/>
                    </a:lnTo>
                    <a:lnTo>
                      <a:pt x="156" y="1092"/>
                    </a:lnTo>
                    <a:lnTo>
                      <a:pt x="133" y="1053"/>
                    </a:lnTo>
                    <a:lnTo>
                      <a:pt x="113" y="1015"/>
                    </a:lnTo>
                    <a:lnTo>
                      <a:pt x="96" y="976"/>
                    </a:lnTo>
                    <a:lnTo>
                      <a:pt x="80" y="937"/>
                    </a:lnTo>
                    <a:lnTo>
                      <a:pt x="64" y="898"/>
                    </a:lnTo>
                    <a:lnTo>
                      <a:pt x="53" y="859"/>
                    </a:lnTo>
                    <a:lnTo>
                      <a:pt x="43" y="818"/>
                    </a:lnTo>
                    <a:lnTo>
                      <a:pt x="33" y="777"/>
                    </a:lnTo>
                    <a:lnTo>
                      <a:pt x="25" y="736"/>
                    </a:lnTo>
                    <a:lnTo>
                      <a:pt x="19" y="693"/>
                    </a:lnTo>
                    <a:lnTo>
                      <a:pt x="14" y="649"/>
                    </a:lnTo>
                    <a:lnTo>
                      <a:pt x="10" y="604"/>
                    </a:lnTo>
                    <a:lnTo>
                      <a:pt x="4" y="512"/>
                    </a:lnTo>
                    <a:lnTo>
                      <a:pt x="2" y="415"/>
                    </a:lnTo>
                    <a:lnTo>
                      <a:pt x="0" y="311"/>
                    </a:lnTo>
                    <a:lnTo>
                      <a:pt x="0" y="201"/>
                    </a:lnTo>
                    <a:lnTo>
                      <a:pt x="0" y="201"/>
                    </a:lnTo>
                    <a:close/>
                    <a:moveTo>
                      <a:pt x="630" y="1385"/>
                    </a:moveTo>
                    <a:lnTo>
                      <a:pt x="641" y="1395"/>
                    </a:lnTo>
                    <a:lnTo>
                      <a:pt x="653" y="1385"/>
                    </a:lnTo>
                    <a:lnTo>
                      <a:pt x="653" y="1385"/>
                    </a:lnTo>
                    <a:lnTo>
                      <a:pt x="653" y="1385"/>
                    </a:lnTo>
                    <a:lnTo>
                      <a:pt x="696" y="1352"/>
                    </a:lnTo>
                    <a:lnTo>
                      <a:pt x="737" y="1319"/>
                    </a:lnTo>
                    <a:lnTo>
                      <a:pt x="776" y="1287"/>
                    </a:lnTo>
                    <a:lnTo>
                      <a:pt x="814" y="1256"/>
                    </a:lnTo>
                    <a:lnTo>
                      <a:pt x="847" y="1223"/>
                    </a:lnTo>
                    <a:lnTo>
                      <a:pt x="878" y="1192"/>
                    </a:lnTo>
                    <a:lnTo>
                      <a:pt x="907" y="1160"/>
                    </a:lnTo>
                    <a:lnTo>
                      <a:pt x="935" y="1129"/>
                    </a:lnTo>
                    <a:lnTo>
                      <a:pt x="960" y="1100"/>
                    </a:lnTo>
                    <a:lnTo>
                      <a:pt x="982" y="1068"/>
                    </a:lnTo>
                    <a:lnTo>
                      <a:pt x="1003" y="1037"/>
                    </a:lnTo>
                    <a:lnTo>
                      <a:pt x="1023" y="1006"/>
                    </a:lnTo>
                    <a:lnTo>
                      <a:pt x="1040" y="974"/>
                    </a:lnTo>
                    <a:lnTo>
                      <a:pt x="1056" y="945"/>
                    </a:lnTo>
                    <a:lnTo>
                      <a:pt x="1072" y="914"/>
                    </a:lnTo>
                    <a:lnTo>
                      <a:pt x="1083" y="882"/>
                    </a:lnTo>
                    <a:lnTo>
                      <a:pt x="1083" y="882"/>
                    </a:lnTo>
                    <a:lnTo>
                      <a:pt x="1083" y="882"/>
                    </a:lnTo>
                    <a:lnTo>
                      <a:pt x="1095" y="849"/>
                    </a:lnTo>
                    <a:lnTo>
                      <a:pt x="1105" y="818"/>
                    </a:lnTo>
                    <a:lnTo>
                      <a:pt x="1115" y="786"/>
                    </a:lnTo>
                    <a:lnTo>
                      <a:pt x="1121" y="753"/>
                    </a:lnTo>
                    <a:lnTo>
                      <a:pt x="1134" y="689"/>
                    </a:lnTo>
                    <a:lnTo>
                      <a:pt x="1142" y="622"/>
                    </a:lnTo>
                    <a:lnTo>
                      <a:pt x="1148" y="552"/>
                    </a:lnTo>
                    <a:lnTo>
                      <a:pt x="1150" y="479"/>
                    </a:lnTo>
                    <a:lnTo>
                      <a:pt x="1152" y="405"/>
                    </a:lnTo>
                    <a:lnTo>
                      <a:pt x="1152" y="329"/>
                    </a:lnTo>
                    <a:lnTo>
                      <a:pt x="1152" y="311"/>
                    </a:lnTo>
                    <a:lnTo>
                      <a:pt x="1136" y="309"/>
                    </a:lnTo>
                    <a:lnTo>
                      <a:pt x="1136" y="309"/>
                    </a:lnTo>
                    <a:lnTo>
                      <a:pt x="1136" y="309"/>
                    </a:lnTo>
                    <a:lnTo>
                      <a:pt x="1038" y="287"/>
                    </a:lnTo>
                    <a:lnTo>
                      <a:pt x="980" y="274"/>
                    </a:lnTo>
                    <a:lnTo>
                      <a:pt x="913" y="256"/>
                    </a:lnTo>
                    <a:lnTo>
                      <a:pt x="847" y="235"/>
                    </a:lnTo>
                    <a:lnTo>
                      <a:pt x="778" y="211"/>
                    </a:lnTo>
                    <a:lnTo>
                      <a:pt x="712" y="184"/>
                    </a:lnTo>
                    <a:lnTo>
                      <a:pt x="681" y="170"/>
                    </a:lnTo>
                    <a:lnTo>
                      <a:pt x="651" y="154"/>
                    </a:lnTo>
                    <a:lnTo>
                      <a:pt x="641" y="150"/>
                    </a:lnTo>
                    <a:lnTo>
                      <a:pt x="632" y="154"/>
                    </a:lnTo>
                    <a:lnTo>
                      <a:pt x="632" y="154"/>
                    </a:lnTo>
                    <a:lnTo>
                      <a:pt x="632" y="154"/>
                    </a:lnTo>
                    <a:lnTo>
                      <a:pt x="602" y="170"/>
                    </a:lnTo>
                    <a:lnTo>
                      <a:pt x="569" y="184"/>
                    </a:lnTo>
                    <a:lnTo>
                      <a:pt x="505" y="211"/>
                    </a:lnTo>
                    <a:lnTo>
                      <a:pt x="436" y="235"/>
                    </a:lnTo>
                    <a:lnTo>
                      <a:pt x="368" y="256"/>
                    </a:lnTo>
                    <a:lnTo>
                      <a:pt x="303" y="274"/>
                    </a:lnTo>
                    <a:lnTo>
                      <a:pt x="242" y="287"/>
                    </a:lnTo>
                    <a:lnTo>
                      <a:pt x="147" y="309"/>
                    </a:lnTo>
                    <a:lnTo>
                      <a:pt x="131" y="311"/>
                    </a:lnTo>
                    <a:lnTo>
                      <a:pt x="131" y="329"/>
                    </a:lnTo>
                    <a:lnTo>
                      <a:pt x="131" y="329"/>
                    </a:lnTo>
                    <a:lnTo>
                      <a:pt x="131" y="329"/>
                    </a:lnTo>
                    <a:lnTo>
                      <a:pt x="131" y="405"/>
                    </a:lnTo>
                    <a:lnTo>
                      <a:pt x="133" y="479"/>
                    </a:lnTo>
                    <a:lnTo>
                      <a:pt x="135" y="552"/>
                    </a:lnTo>
                    <a:lnTo>
                      <a:pt x="141" y="622"/>
                    </a:lnTo>
                    <a:lnTo>
                      <a:pt x="149" y="689"/>
                    </a:lnTo>
                    <a:lnTo>
                      <a:pt x="160" y="753"/>
                    </a:lnTo>
                    <a:lnTo>
                      <a:pt x="168" y="786"/>
                    </a:lnTo>
                    <a:lnTo>
                      <a:pt x="178" y="818"/>
                    </a:lnTo>
                    <a:lnTo>
                      <a:pt x="188" y="849"/>
                    </a:lnTo>
                    <a:lnTo>
                      <a:pt x="199" y="882"/>
                    </a:lnTo>
                    <a:lnTo>
                      <a:pt x="199" y="882"/>
                    </a:lnTo>
                    <a:lnTo>
                      <a:pt x="199" y="882"/>
                    </a:lnTo>
                    <a:lnTo>
                      <a:pt x="211" y="914"/>
                    </a:lnTo>
                    <a:lnTo>
                      <a:pt x="225" y="945"/>
                    </a:lnTo>
                    <a:lnTo>
                      <a:pt x="242" y="974"/>
                    </a:lnTo>
                    <a:lnTo>
                      <a:pt x="260" y="1006"/>
                    </a:lnTo>
                    <a:lnTo>
                      <a:pt x="280" y="1037"/>
                    </a:lnTo>
                    <a:lnTo>
                      <a:pt x="299" y="1068"/>
                    </a:lnTo>
                    <a:lnTo>
                      <a:pt x="323" y="1100"/>
                    </a:lnTo>
                    <a:lnTo>
                      <a:pt x="348" y="1129"/>
                    </a:lnTo>
                    <a:lnTo>
                      <a:pt x="375" y="1160"/>
                    </a:lnTo>
                    <a:lnTo>
                      <a:pt x="405" y="1192"/>
                    </a:lnTo>
                    <a:lnTo>
                      <a:pt x="436" y="1223"/>
                    </a:lnTo>
                    <a:lnTo>
                      <a:pt x="469" y="1256"/>
                    </a:lnTo>
                    <a:lnTo>
                      <a:pt x="506" y="1287"/>
                    </a:lnTo>
                    <a:lnTo>
                      <a:pt x="544" y="1319"/>
                    </a:lnTo>
                    <a:lnTo>
                      <a:pt x="585" y="1352"/>
                    </a:lnTo>
                    <a:lnTo>
                      <a:pt x="630" y="1385"/>
                    </a:lnTo>
                    <a:lnTo>
                      <a:pt x="630" y="138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27"/>
              <p:cNvSpPr>
                <a:spLocks/>
              </p:cNvSpPr>
              <p:nvPr/>
            </p:nvSpPr>
            <p:spPr bwMode="auto">
              <a:xfrm>
                <a:off x="5984669" y="3018904"/>
                <a:ext cx="224051" cy="489199"/>
              </a:xfrm>
              <a:custGeom>
                <a:avLst/>
                <a:gdLst/>
                <a:ahLst/>
                <a:cxnLst>
                  <a:cxn ang="0">
                    <a:pos x="339" y="171"/>
                  </a:cxn>
                  <a:cxn ang="0">
                    <a:pos x="335" y="135"/>
                  </a:cxn>
                  <a:cxn ang="0">
                    <a:pos x="325" y="104"/>
                  </a:cxn>
                  <a:cxn ang="0">
                    <a:pos x="309" y="75"/>
                  </a:cxn>
                  <a:cxn ang="0">
                    <a:pos x="290" y="51"/>
                  </a:cxn>
                  <a:cxn ang="0">
                    <a:pos x="264" y="30"/>
                  </a:cxn>
                  <a:cxn ang="0">
                    <a:pos x="235" y="14"/>
                  </a:cxn>
                  <a:cxn ang="0">
                    <a:pos x="204" y="4"/>
                  </a:cxn>
                  <a:cxn ang="0">
                    <a:pos x="170" y="0"/>
                  </a:cxn>
                  <a:cxn ang="0">
                    <a:pos x="153" y="2"/>
                  </a:cxn>
                  <a:cxn ang="0">
                    <a:pos x="120" y="8"/>
                  </a:cxn>
                  <a:cxn ang="0">
                    <a:pos x="90" y="22"/>
                  </a:cxn>
                  <a:cxn ang="0">
                    <a:pos x="63" y="40"/>
                  </a:cxn>
                  <a:cxn ang="0">
                    <a:pos x="39" y="63"/>
                  </a:cxn>
                  <a:cxn ang="0">
                    <a:pos x="22" y="88"/>
                  </a:cxn>
                  <a:cxn ang="0">
                    <a:pos x="8" y="120"/>
                  </a:cxn>
                  <a:cxn ang="0">
                    <a:pos x="2" y="153"/>
                  </a:cxn>
                  <a:cxn ang="0">
                    <a:pos x="0" y="171"/>
                  </a:cxn>
                  <a:cxn ang="0">
                    <a:pos x="6" y="210"/>
                  </a:cxn>
                  <a:cxn ang="0">
                    <a:pos x="20" y="245"/>
                  </a:cxn>
                  <a:cxn ang="0">
                    <a:pos x="39" y="278"/>
                  </a:cxn>
                  <a:cxn ang="0">
                    <a:pos x="67" y="304"/>
                  </a:cxn>
                  <a:cxn ang="0">
                    <a:pos x="67" y="634"/>
                  </a:cxn>
                  <a:cxn ang="0">
                    <a:pos x="77" y="676"/>
                  </a:cxn>
                  <a:cxn ang="0">
                    <a:pos x="98" y="707"/>
                  </a:cxn>
                  <a:cxn ang="0">
                    <a:pos x="129" y="730"/>
                  </a:cxn>
                  <a:cxn ang="0">
                    <a:pos x="170" y="738"/>
                  </a:cxn>
                  <a:cxn ang="0">
                    <a:pos x="190" y="736"/>
                  </a:cxn>
                  <a:cxn ang="0">
                    <a:pos x="227" y="721"/>
                  </a:cxn>
                  <a:cxn ang="0">
                    <a:pos x="255" y="693"/>
                  </a:cxn>
                  <a:cxn ang="0">
                    <a:pos x="270" y="656"/>
                  </a:cxn>
                  <a:cxn ang="0">
                    <a:pos x="272" y="304"/>
                  </a:cxn>
                  <a:cxn ang="0">
                    <a:pos x="288" y="292"/>
                  </a:cxn>
                  <a:cxn ang="0">
                    <a:pos x="311" y="263"/>
                  </a:cxn>
                  <a:cxn ang="0">
                    <a:pos x="329" y="227"/>
                  </a:cxn>
                  <a:cxn ang="0">
                    <a:pos x="339" y="190"/>
                  </a:cxn>
                  <a:cxn ang="0">
                    <a:pos x="339" y="171"/>
                  </a:cxn>
                </a:cxnLst>
                <a:rect l="0" t="0" r="r" b="b"/>
                <a:pathLst>
                  <a:path w="339" h="738">
                    <a:moveTo>
                      <a:pt x="339" y="171"/>
                    </a:moveTo>
                    <a:lnTo>
                      <a:pt x="339" y="171"/>
                    </a:lnTo>
                    <a:lnTo>
                      <a:pt x="339" y="153"/>
                    </a:lnTo>
                    <a:lnTo>
                      <a:pt x="335" y="135"/>
                    </a:lnTo>
                    <a:lnTo>
                      <a:pt x="331" y="120"/>
                    </a:lnTo>
                    <a:lnTo>
                      <a:pt x="325" y="104"/>
                    </a:lnTo>
                    <a:lnTo>
                      <a:pt x="319" y="88"/>
                    </a:lnTo>
                    <a:lnTo>
                      <a:pt x="309" y="75"/>
                    </a:lnTo>
                    <a:lnTo>
                      <a:pt x="301" y="63"/>
                    </a:lnTo>
                    <a:lnTo>
                      <a:pt x="290" y="51"/>
                    </a:lnTo>
                    <a:lnTo>
                      <a:pt x="278" y="40"/>
                    </a:lnTo>
                    <a:lnTo>
                      <a:pt x="264" y="30"/>
                    </a:lnTo>
                    <a:lnTo>
                      <a:pt x="251" y="22"/>
                    </a:lnTo>
                    <a:lnTo>
                      <a:pt x="235" y="14"/>
                    </a:lnTo>
                    <a:lnTo>
                      <a:pt x="221" y="8"/>
                    </a:lnTo>
                    <a:lnTo>
                      <a:pt x="204" y="4"/>
                    </a:lnTo>
                    <a:lnTo>
                      <a:pt x="188" y="2"/>
                    </a:lnTo>
                    <a:lnTo>
                      <a:pt x="170" y="0"/>
                    </a:lnTo>
                    <a:lnTo>
                      <a:pt x="170" y="0"/>
                    </a:lnTo>
                    <a:lnTo>
                      <a:pt x="153" y="2"/>
                    </a:lnTo>
                    <a:lnTo>
                      <a:pt x="135" y="4"/>
                    </a:lnTo>
                    <a:lnTo>
                      <a:pt x="120" y="8"/>
                    </a:lnTo>
                    <a:lnTo>
                      <a:pt x="104" y="14"/>
                    </a:lnTo>
                    <a:lnTo>
                      <a:pt x="90" y="22"/>
                    </a:lnTo>
                    <a:lnTo>
                      <a:pt x="77" y="30"/>
                    </a:lnTo>
                    <a:lnTo>
                      <a:pt x="63" y="40"/>
                    </a:lnTo>
                    <a:lnTo>
                      <a:pt x="51" y="51"/>
                    </a:lnTo>
                    <a:lnTo>
                      <a:pt x="39" y="63"/>
                    </a:lnTo>
                    <a:lnTo>
                      <a:pt x="30" y="75"/>
                    </a:lnTo>
                    <a:lnTo>
                      <a:pt x="22" y="88"/>
                    </a:lnTo>
                    <a:lnTo>
                      <a:pt x="14" y="104"/>
                    </a:lnTo>
                    <a:lnTo>
                      <a:pt x="8" y="120"/>
                    </a:lnTo>
                    <a:lnTo>
                      <a:pt x="4" y="135"/>
                    </a:lnTo>
                    <a:lnTo>
                      <a:pt x="2" y="153"/>
                    </a:lnTo>
                    <a:lnTo>
                      <a:pt x="0" y="171"/>
                    </a:lnTo>
                    <a:lnTo>
                      <a:pt x="0" y="171"/>
                    </a:lnTo>
                    <a:lnTo>
                      <a:pt x="2" y="190"/>
                    </a:lnTo>
                    <a:lnTo>
                      <a:pt x="6" y="210"/>
                    </a:lnTo>
                    <a:lnTo>
                      <a:pt x="12" y="227"/>
                    </a:lnTo>
                    <a:lnTo>
                      <a:pt x="20" y="245"/>
                    </a:lnTo>
                    <a:lnTo>
                      <a:pt x="30" y="263"/>
                    </a:lnTo>
                    <a:lnTo>
                      <a:pt x="39" y="278"/>
                    </a:lnTo>
                    <a:lnTo>
                      <a:pt x="53" y="292"/>
                    </a:lnTo>
                    <a:lnTo>
                      <a:pt x="67" y="304"/>
                    </a:lnTo>
                    <a:lnTo>
                      <a:pt x="67" y="634"/>
                    </a:lnTo>
                    <a:lnTo>
                      <a:pt x="67" y="634"/>
                    </a:lnTo>
                    <a:lnTo>
                      <a:pt x="69" y="656"/>
                    </a:lnTo>
                    <a:lnTo>
                      <a:pt x="77" y="676"/>
                    </a:lnTo>
                    <a:lnTo>
                      <a:pt x="84" y="693"/>
                    </a:lnTo>
                    <a:lnTo>
                      <a:pt x="98" y="707"/>
                    </a:lnTo>
                    <a:lnTo>
                      <a:pt x="114" y="721"/>
                    </a:lnTo>
                    <a:lnTo>
                      <a:pt x="129" y="730"/>
                    </a:lnTo>
                    <a:lnTo>
                      <a:pt x="149" y="736"/>
                    </a:lnTo>
                    <a:lnTo>
                      <a:pt x="170" y="738"/>
                    </a:lnTo>
                    <a:lnTo>
                      <a:pt x="170" y="738"/>
                    </a:lnTo>
                    <a:lnTo>
                      <a:pt x="190" y="736"/>
                    </a:lnTo>
                    <a:lnTo>
                      <a:pt x="210" y="730"/>
                    </a:lnTo>
                    <a:lnTo>
                      <a:pt x="227" y="721"/>
                    </a:lnTo>
                    <a:lnTo>
                      <a:pt x="243" y="707"/>
                    </a:lnTo>
                    <a:lnTo>
                      <a:pt x="255" y="693"/>
                    </a:lnTo>
                    <a:lnTo>
                      <a:pt x="264" y="676"/>
                    </a:lnTo>
                    <a:lnTo>
                      <a:pt x="270" y="656"/>
                    </a:lnTo>
                    <a:lnTo>
                      <a:pt x="272" y="634"/>
                    </a:lnTo>
                    <a:lnTo>
                      <a:pt x="272" y="304"/>
                    </a:lnTo>
                    <a:lnTo>
                      <a:pt x="272" y="304"/>
                    </a:lnTo>
                    <a:lnTo>
                      <a:pt x="288" y="292"/>
                    </a:lnTo>
                    <a:lnTo>
                      <a:pt x="300" y="278"/>
                    </a:lnTo>
                    <a:lnTo>
                      <a:pt x="311" y="263"/>
                    </a:lnTo>
                    <a:lnTo>
                      <a:pt x="321" y="245"/>
                    </a:lnTo>
                    <a:lnTo>
                      <a:pt x="329" y="227"/>
                    </a:lnTo>
                    <a:lnTo>
                      <a:pt x="335" y="210"/>
                    </a:lnTo>
                    <a:lnTo>
                      <a:pt x="339" y="190"/>
                    </a:lnTo>
                    <a:lnTo>
                      <a:pt x="339" y="171"/>
                    </a:lnTo>
                    <a:lnTo>
                      <a:pt x="339" y="17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6" name="Group 52"/>
            <p:cNvGrpSpPr/>
            <p:nvPr/>
          </p:nvGrpSpPr>
          <p:grpSpPr>
            <a:xfrm>
              <a:off x="2426051" y="2670897"/>
              <a:ext cx="1006241" cy="1141466"/>
              <a:chOff x="2363230" y="2688795"/>
              <a:chExt cx="1006241" cy="1141466"/>
            </a:xfrm>
            <a:solidFill>
              <a:srgbClr val="F79747"/>
            </a:solidFill>
          </p:grpSpPr>
          <p:sp>
            <p:nvSpPr>
              <p:cNvPr id="29" name="Freeform 22"/>
              <p:cNvSpPr>
                <a:spLocks/>
              </p:cNvSpPr>
              <p:nvPr/>
            </p:nvSpPr>
            <p:spPr bwMode="auto">
              <a:xfrm>
                <a:off x="2823263" y="2688795"/>
                <a:ext cx="86174" cy="267800"/>
              </a:xfrm>
              <a:custGeom>
                <a:avLst/>
                <a:gdLst/>
                <a:ahLst/>
                <a:cxnLst>
                  <a:cxn ang="0">
                    <a:pos x="129" y="347"/>
                  </a:cxn>
                  <a:cxn ang="0">
                    <a:pos x="129" y="347"/>
                  </a:cxn>
                  <a:cxn ang="0">
                    <a:pos x="127" y="357"/>
                  </a:cxn>
                  <a:cxn ang="0">
                    <a:pos x="123" y="368"/>
                  </a:cxn>
                  <a:cxn ang="0">
                    <a:pos x="117" y="378"/>
                  </a:cxn>
                  <a:cxn ang="0">
                    <a:pos x="109" y="386"/>
                  </a:cxn>
                  <a:cxn ang="0">
                    <a:pos x="99" y="394"/>
                  </a:cxn>
                  <a:cxn ang="0">
                    <a:pos x="90" y="398"/>
                  </a:cxn>
                  <a:cxn ang="0">
                    <a:pos x="76" y="402"/>
                  </a:cxn>
                  <a:cxn ang="0">
                    <a:pos x="64" y="404"/>
                  </a:cxn>
                  <a:cxn ang="0">
                    <a:pos x="64" y="404"/>
                  </a:cxn>
                  <a:cxn ang="0">
                    <a:pos x="64" y="404"/>
                  </a:cxn>
                  <a:cxn ang="0">
                    <a:pos x="50" y="402"/>
                  </a:cxn>
                  <a:cxn ang="0">
                    <a:pos x="39" y="398"/>
                  </a:cxn>
                  <a:cxn ang="0">
                    <a:pos x="27" y="394"/>
                  </a:cxn>
                  <a:cxn ang="0">
                    <a:pos x="17" y="386"/>
                  </a:cxn>
                  <a:cxn ang="0">
                    <a:pos x="9" y="378"/>
                  </a:cxn>
                  <a:cxn ang="0">
                    <a:pos x="3" y="368"/>
                  </a:cxn>
                  <a:cxn ang="0">
                    <a:pos x="0" y="357"/>
                  </a:cxn>
                  <a:cxn ang="0">
                    <a:pos x="0" y="347"/>
                  </a:cxn>
                  <a:cxn ang="0">
                    <a:pos x="0" y="55"/>
                  </a:cxn>
                  <a:cxn ang="0">
                    <a:pos x="0" y="55"/>
                  </a:cxn>
                  <a:cxn ang="0">
                    <a:pos x="0" y="45"/>
                  </a:cxn>
                  <a:cxn ang="0">
                    <a:pos x="3" y="34"/>
                  </a:cxn>
                  <a:cxn ang="0">
                    <a:pos x="9" y="24"/>
                  </a:cxn>
                  <a:cxn ang="0">
                    <a:pos x="17" y="16"/>
                  </a:cxn>
                  <a:cxn ang="0">
                    <a:pos x="27" y="10"/>
                  </a:cxn>
                  <a:cxn ang="0">
                    <a:pos x="39" y="4"/>
                  </a:cxn>
                  <a:cxn ang="0">
                    <a:pos x="50" y="0"/>
                  </a:cxn>
                  <a:cxn ang="0">
                    <a:pos x="64" y="0"/>
                  </a:cxn>
                  <a:cxn ang="0">
                    <a:pos x="64" y="0"/>
                  </a:cxn>
                  <a:cxn ang="0">
                    <a:pos x="64" y="0"/>
                  </a:cxn>
                  <a:cxn ang="0">
                    <a:pos x="76" y="0"/>
                  </a:cxn>
                  <a:cxn ang="0">
                    <a:pos x="90" y="4"/>
                  </a:cxn>
                  <a:cxn ang="0">
                    <a:pos x="99" y="10"/>
                  </a:cxn>
                  <a:cxn ang="0">
                    <a:pos x="109" y="16"/>
                  </a:cxn>
                  <a:cxn ang="0">
                    <a:pos x="117" y="24"/>
                  </a:cxn>
                  <a:cxn ang="0">
                    <a:pos x="123" y="34"/>
                  </a:cxn>
                  <a:cxn ang="0">
                    <a:pos x="127" y="45"/>
                  </a:cxn>
                  <a:cxn ang="0">
                    <a:pos x="129" y="55"/>
                  </a:cxn>
                  <a:cxn ang="0">
                    <a:pos x="129" y="347"/>
                  </a:cxn>
                </a:cxnLst>
                <a:rect l="0" t="0" r="r" b="b"/>
                <a:pathLst>
                  <a:path w="129" h="404">
                    <a:moveTo>
                      <a:pt x="129" y="347"/>
                    </a:moveTo>
                    <a:lnTo>
                      <a:pt x="129" y="347"/>
                    </a:lnTo>
                    <a:lnTo>
                      <a:pt x="127" y="357"/>
                    </a:lnTo>
                    <a:lnTo>
                      <a:pt x="123" y="368"/>
                    </a:lnTo>
                    <a:lnTo>
                      <a:pt x="117" y="378"/>
                    </a:lnTo>
                    <a:lnTo>
                      <a:pt x="109" y="386"/>
                    </a:lnTo>
                    <a:lnTo>
                      <a:pt x="99" y="394"/>
                    </a:lnTo>
                    <a:lnTo>
                      <a:pt x="90" y="398"/>
                    </a:lnTo>
                    <a:lnTo>
                      <a:pt x="76" y="402"/>
                    </a:lnTo>
                    <a:lnTo>
                      <a:pt x="64" y="404"/>
                    </a:lnTo>
                    <a:lnTo>
                      <a:pt x="64" y="404"/>
                    </a:lnTo>
                    <a:lnTo>
                      <a:pt x="64" y="404"/>
                    </a:lnTo>
                    <a:lnTo>
                      <a:pt x="50" y="402"/>
                    </a:lnTo>
                    <a:lnTo>
                      <a:pt x="39" y="398"/>
                    </a:lnTo>
                    <a:lnTo>
                      <a:pt x="27" y="394"/>
                    </a:lnTo>
                    <a:lnTo>
                      <a:pt x="17" y="386"/>
                    </a:lnTo>
                    <a:lnTo>
                      <a:pt x="9" y="378"/>
                    </a:lnTo>
                    <a:lnTo>
                      <a:pt x="3" y="368"/>
                    </a:lnTo>
                    <a:lnTo>
                      <a:pt x="0" y="357"/>
                    </a:lnTo>
                    <a:lnTo>
                      <a:pt x="0" y="347"/>
                    </a:lnTo>
                    <a:lnTo>
                      <a:pt x="0" y="55"/>
                    </a:lnTo>
                    <a:lnTo>
                      <a:pt x="0" y="55"/>
                    </a:lnTo>
                    <a:lnTo>
                      <a:pt x="0" y="45"/>
                    </a:lnTo>
                    <a:lnTo>
                      <a:pt x="3" y="34"/>
                    </a:lnTo>
                    <a:lnTo>
                      <a:pt x="9" y="24"/>
                    </a:lnTo>
                    <a:lnTo>
                      <a:pt x="17" y="16"/>
                    </a:lnTo>
                    <a:lnTo>
                      <a:pt x="27" y="10"/>
                    </a:lnTo>
                    <a:lnTo>
                      <a:pt x="39" y="4"/>
                    </a:lnTo>
                    <a:lnTo>
                      <a:pt x="50" y="0"/>
                    </a:lnTo>
                    <a:lnTo>
                      <a:pt x="64" y="0"/>
                    </a:lnTo>
                    <a:lnTo>
                      <a:pt x="64" y="0"/>
                    </a:lnTo>
                    <a:lnTo>
                      <a:pt x="64" y="0"/>
                    </a:lnTo>
                    <a:lnTo>
                      <a:pt x="76" y="0"/>
                    </a:lnTo>
                    <a:lnTo>
                      <a:pt x="90" y="4"/>
                    </a:lnTo>
                    <a:lnTo>
                      <a:pt x="99" y="10"/>
                    </a:lnTo>
                    <a:lnTo>
                      <a:pt x="109" y="16"/>
                    </a:lnTo>
                    <a:lnTo>
                      <a:pt x="117" y="24"/>
                    </a:lnTo>
                    <a:lnTo>
                      <a:pt x="123" y="34"/>
                    </a:lnTo>
                    <a:lnTo>
                      <a:pt x="127" y="45"/>
                    </a:lnTo>
                    <a:lnTo>
                      <a:pt x="129" y="55"/>
                    </a:lnTo>
                    <a:lnTo>
                      <a:pt x="129" y="34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23"/>
              <p:cNvSpPr>
                <a:spLocks/>
              </p:cNvSpPr>
              <p:nvPr/>
            </p:nvSpPr>
            <p:spPr bwMode="auto">
              <a:xfrm>
                <a:off x="3126859" y="2943338"/>
                <a:ext cx="242612" cy="182953"/>
              </a:xfrm>
              <a:custGeom>
                <a:avLst/>
                <a:gdLst/>
                <a:ahLst/>
                <a:cxnLst>
                  <a:cxn ang="0">
                    <a:pos x="94" y="270"/>
                  </a:cxn>
                  <a:cxn ang="0">
                    <a:pos x="94" y="270"/>
                  </a:cxn>
                  <a:cxn ang="0">
                    <a:pos x="84" y="274"/>
                  </a:cxn>
                  <a:cxn ang="0">
                    <a:pos x="73" y="276"/>
                  </a:cxn>
                  <a:cxn ang="0">
                    <a:pos x="61" y="276"/>
                  </a:cxn>
                  <a:cxn ang="0">
                    <a:pos x="49" y="274"/>
                  </a:cxn>
                  <a:cxn ang="0">
                    <a:pos x="39" y="270"/>
                  </a:cxn>
                  <a:cxn ang="0">
                    <a:pos x="30" y="262"/>
                  </a:cxn>
                  <a:cxn ang="0">
                    <a:pos x="20" y="254"/>
                  </a:cxn>
                  <a:cxn ang="0">
                    <a:pos x="12" y="245"/>
                  </a:cxn>
                  <a:cxn ang="0">
                    <a:pos x="12" y="245"/>
                  </a:cxn>
                  <a:cxn ang="0">
                    <a:pos x="12" y="245"/>
                  </a:cxn>
                  <a:cxn ang="0">
                    <a:pos x="6" y="233"/>
                  </a:cxn>
                  <a:cxn ang="0">
                    <a:pos x="2" y="221"/>
                  </a:cxn>
                  <a:cxn ang="0">
                    <a:pos x="0" y="207"/>
                  </a:cxn>
                  <a:cxn ang="0">
                    <a:pos x="2" y="196"/>
                  </a:cxn>
                  <a:cxn ang="0">
                    <a:pos x="4" y="186"/>
                  </a:cxn>
                  <a:cxn ang="0">
                    <a:pos x="10" y="176"/>
                  </a:cxn>
                  <a:cxn ang="0">
                    <a:pos x="18" y="166"/>
                  </a:cxn>
                  <a:cxn ang="0">
                    <a:pos x="26" y="158"/>
                  </a:cxn>
                  <a:cxn ang="0">
                    <a:pos x="272" y="6"/>
                  </a:cxn>
                  <a:cxn ang="0">
                    <a:pos x="272" y="6"/>
                  </a:cxn>
                  <a:cxn ang="0">
                    <a:pos x="282" y="2"/>
                  </a:cxn>
                  <a:cxn ang="0">
                    <a:pos x="294" y="0"/>
                  </a:cxn>
                  <a:cxn ang="0">
                    <a:pos x="305" y="0"/>
                  </a:cxn>
                  <a:cxn ang="0">
                    <a:pos x="317" y="2"/>
                  </a:cxn>
                  <a:cxn ang="0">
                    <a:pos x="327" y="6"/>
                  </a:cxn>
                  <a:cxn ang="0">
                    <a:pos x="337" y="14"/>
                  </a:cxn>
                  <a:cxn ang="0">
                    <a:pos x="346" y="21"/>
                  </a:cxn>
                  <a:cxn ang="0">
                    <a:pos x="354" y="31"/>
                  </a:cxn>
                  <a:cxn ang="0">
                    <a:pos x="354" y="31"/>
                  </a:cxn>
                  <a:cxn ang="0">
                    <a:pos x="354" y="31"/>
                  </a:cxn>
                  <a:cxn ang="0">
                    <a:pos x="360" y="43"/>
                  </a:cxn>
                  <a:cxn ang="0">
                    <a:pos x="364" y="55"/>
                  </a:cxn>
                  <a:cxn ang="0">
                    <a:pos x="366" y="68"/>
                  </a:cxn>
                  <a:cxn ang="0">
                    <a:pos x="364" y="80"/>
                  </a:cxn>
                  <a:cxn ang="0">
                    <a:pos x="362" y="90"/>
                  </a:cxn>
                  <a:cxn ang="0">
                    <a:pos x="356" y="102"/>
                  </a:cxn>
                  <a:cxn ang="0">
                    <a:pos x="350" y="110"/>
                  </a:cxn>
                  <a:cxn ang="0">
                    <a:pos x="341" y="117"/>
                  </a:cxn>
                  <a:cxn ang="0">
                    <a:pos x="94" y="270"/>
                  </a:cxn>
                </a:cxnLst>
                <a:rect l="0" t="0" r="r" b="b"/>
                <a:pathLst>
                  <a:path w="366" h="276">
                    <a:moveTo>
                      <a:pt x="94" y="270"/>
                    </a:moveTo>
                    <a:lnTo>
                      <a:pt x="94" y="270"/>
                    </a:lnTo>
                    <a:lnTo>
                      <a:pt x="84" y="274"/>
                    </a:lnTo>
                    <a:lnTo>
                      <a:pt x="73" y="276"/>
                    </a:lnTo>
                    <a:lnTo>
                      <a:pt x="61" y="276"/>
                    </a:lnTo>
                    <a:lnTo>
                      <a:pt x="49" y="274"/>
                    </a:lnTo>
                    <a:lnTo>
                      <a:pt x="39" y="270"/>
                    </a:lnTo>
                    <a:lnTo>
                      <a:pt x="30" y="262"/>
                    </a:lnTo>
                    <a:lnTo>
                      <a:pt x="20" y="254"/>
                    </a:lnTo>
                    <a:lnTo>
                      <a:pt x="12" y="245"/>
                    </a:lnTo>
                    <a:lnTo>
                      <a:pt x="12" y="245"/>
                    </a:lnTo>
                    <a:lnTo>
                      <a:pt x="12" y="245"/>
                    </a:lnTo>
                    <a:lnTo>
                      <a:pt x="6" y="233"/>
                    </a:lnTo>
                    <a:lnTo>
                      <a:pt x="2" y="221"/>
                    </a:lnTo>
                    <a:lnTo>
                      <a:pt x="0" y="207"/>
                    </a:lnTo>
                    <a:lnTo>
                      <a:pt x="2" y="196"/>
                    </a:lnTo>
                    <a:lnTo>
                      <a:pt x="4" y="186"/>
                    </a:lnTo>
                    <a:lnTo>
                      <a:pt x="10" y="176"/>
                    </a:lnTo>
                    <a:lnTo>
                      <a:pt x="18" y="166"/>
                    </a:lnTo>
                    <a:lnTo>
                      <a:pt x="26" y="158"/>
                    </a:lnTo>
                    <a:lnTo>
                      <a:pt x="272" y="6"/>
                    </a:lnTo>
                    <a:lnTo>
                      <a:pt x="272" y="6"/>
                    </a:lnTo>
                    <a:lnTo>
                      <a:pt x="282" y="2"/>
                    </a:lnTo>
                    <a:lnTo>
                      <a:pt x="294" y="0"/>
                    </a:lnTo>
                    <a:lnTo>
                      <a:pt x="305" y="0"/>
                    </a:lnTo>
                    <a:lnTo>
                      <a:pt x="317" y="2"/>
                    </a:lnTo>
                    <a:lnTo>
                      <a:pt x="327" y="6"/>
                    </a:lnTo>
                    <a:lnTo>
                      <a:pt x="337" y="14"/>
                    </a:lnTo>
                    <a:lnTo>
                      <a:pt x="346" y="21"/>
                    </a:lnTo>
                    <a:lnTo>
                      <a:pt x="354" y="31"/>
                    </a:lnTo>
                    <a:lnTo>
                      <a:pt x="354" y="31"/>
                    </a:lnTo>
                    <a:lnTo>
                      <a:pt x="354" y="31"/>
                    </a:lnTo>
                    <a:lnTo>
                      <a:pt x="360" y="43"/>
                    </a:lnTo>
                    <a:lnTo>
                      <a:pt x="364" y="55"/>
                    </a:lnTo>
                    <a:lnTo>
                      <a:pt x="366" y="68"/>
                    </a:lnTo>
                    <a:lnTo>
                      <a:pt x="364" y="80"/>
                    </a:lnTo>
                    <a:lnTo>
                      <a:pt x="362" y="90"/>
                    </a:lnTo>
                    <a:lnTo>
                      <a:pt x="356" y="102"/>
                    </a:lnTo>
                    <a:lnTo>
                      <a:pt x="350" y="110"/>
                    </a:lnTo>
                    <a:lnTo>
                      <a:pt x="341" y="117"/>
                    </a:lnTo>
                    <a:lnTo>
                      <a:pt x="94" y="27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24"/>
              <p:cNvSpPr>
                <a:spLocks/>
              </p:cNvSpPr>
              <p:nvPr/>
            </p:nvSpPr>
            <p:spPr bwMode="auto">
              <a:xfrm>
                <a:off x="2363230" y="2943338"/>
                <a:ext cx="241285" cy="182953"/>
              </a:xfrm>
              <a:custGeom>
                <a:avLst/>
                <a:gdLst/>
                <a:ahLst/>
                <a:cxnLst>
                  <a:cxn ang="0">
                    <a:pos x="272" y="270"/>
                  </a:cxn>
                  <a:cxn ang="0">
                    <a:pos x="272" y="270"/>
                  </a:cxn>
                  <a:cxn ang="0">
                    <a:pos x="282" y="274"/>
                  </a:cxn>
                  <a:cxn ang="0">
                    <a:pos x="294" y="276"/>
                  </a:cxn>
                  <a:cxn ang="0">
                    <a:pos x="303" y="276"/>
                  </a:cxn>
                  <a:cxn ang="0">
                    <a:pos x="315" y="274"/>
                  </a:cxn>
                  <a:cxn ang="0">
                    <a:pos x="327" y="270"/>
                  </a:cxn>
                  <a:cxn ang="0">
                    <a:pos x="337" y="262"/>
                  </a:cxn>
                  <a:cxn ang="0">
                    <a:pos x="346" y="254"/>
                  </a:cxn>
                  <a:cxn ang="0">
                    <a:pos x="354" y="245"/>
                  </a:cxn>
                  <a:cxn ang="0">
                    <a:pos x="354" y="245"/>
                  </a:cxn>
                  <a:cxn ang="0">
                    <a:pos x="354" y="245"/>
                  </a:cxn>
                  <a:cxn ang="0">
                    <a:pos x="360" y="233"/>
                  </a:cxn>
                  <a:cxn ang="0">
                    <a:pos x="362" y="221"/>
                  </a:cxn>
                  <a:cxn ang="0">
                    <a:pos x="364" y="207"/>
                  </a:cxn>
                  <a:cxn ang="0">
                    <a:pos x="364" y="196"/>
                  </a:cxn>
                  <a:cxn ang="0">
                    <a:pos x="360" y="186"/>
                  </a:cxn>
                  <a:cxn ang="0">
                    <a:pos x="356" y="176"/>
                  </a:cxn>
                  <a:cxn ang="0">
                    <a:pos x="348" y="166"/>
                  </a:cxn>
                  <a:cxn ang="0">
                    <a:pos x="339" y="158"/>
                  </a:cxn>
                  <a:cxn ang="0">
                    <a:pos x="92" y="6"/>
                  </a:cxn>
                  <a:cxn ang="0">
                    <a:pos x="92" y="6"/>
                  </a:cxn>
                  <a:cxn ang="0">
                    <a:pos x="82" y="2"/>
                  </a:cxn>
                  <a:cxn ang="0">
                    <a:pos x="71" y="0"/>
                  </a:cxn>
                  <a:cxn ang="0">
                    <a:pos x="61" y="0"/>
                  </a:cxn>
                  <a:cxn ang="0">
                    <a:pos x="49" y="2"/>
                  </a:cxn>
                  <a:cxn ang="0">
                    <a:pos x="37" y="6"/>
                  </a:cxn>
                  <a:cxn ang="0">
                    <a:pos x="28" y="14"/>
                  </a:cxn>
                  <a:cxn ang="0">
                    <a:pos x="18" y="21"/>
                  </a:cxn>
                  <a:cxn ang="0">
                    <a:pos x="10" y="31"/>
                  </a:cxn>
                  <a:cxn ang="0">
                    <a:pos x="10" y="31"/>
                  </a:cxn>
                  <a:cxn ang="0">
                    <a:pos x="10" y="31"/>
                  </a:cxn>
                  <a:cxn ang="0">
                    <a:pos x="4" y="43"/>
                  </a:cxn>
                  <a:cxn ang="0">
                    <a:pos x="2" y="55"/>
                  </a:cxn>
                  <a:cxn ang="0">
                    <a:pos x="0" y="68"/>
                  </a:cxn>
                  <a:cxn ang="0">
                    <a:pos x="0" y="80"/>
                  </a:cxn>
                  <a:cxn ang="0">
                    <a:pos x="4" y="90"/>
                  </a:cxn>
                  <a:cxn ang="0">
                    <a:pos x="8" y="102"/>
                  </a:cxn>
                  <a:cxn ang="0">
                    <a:pos x="16" y="110"/>
                  </a:cxn>
                  <a:cxn ang="0">
                    <a:pos x="26" y="117"/>
                  </a:cxn>
                  <a:cxn ang="0">
                    <a:pos x="272" y="270"/>
                  </a:cxn>
                </a:cxnLst>
                <a:rect l="0" t="0" r="r" b="b"/>
                <a:pathLst>
                  <a:path w="364" h="276">
                    <a:moveTo>
                      <a:pt x="272" y="270"/>
                    </a:moveTo>
                    <a:lnTo>
                      <a:pt x="272" y="270"/>
                    </a:lnTo>
                    <a:lnTo>
                      <a:pt x="282" y="274"/>
                    </a:lnTo>
                    <a:lnTo>
                      <a:pt x="294" y="276"/>
                    </a:lnTo>
                    <a:lnTo>
                      <a:pt x="303" y="276"/>
                    </a:lnTo>
                    <a:lnTo>
                      <a:pt x="315" y="274"/>
                    </a:lnTo>
                    <a:lnTo>
                      <a:pt x="327" y="270"/>
                    </a:lnTo>
                    <a:lnTo>
                      <a:pt x="337" y="262"/>
                    </a:lnTo>
                    <a:lnTo>
                      <a:pt x="346" y="254"/>
                    </a:lnTo>
                    <a:lnTo>
                      <a:pt x="354" y="245"/>
                    </a:lnTo>
                    <a:lnTo>
                      <a:pt x="354" y="245"/>
                    </a:lnTo>
                    <a:lnTo>
                      <a:pt x="354" y="245"/>
                    </a:lnTo>
                    <a:lnTo>
                      <a:pt x="360" y="233"/>
                    </a:lnTo>
                    <a:lnTo>
                      <a:pt x="362" y="221"/>
                    </a:lnTo>
                    <a:lnTo>
                      <a:pt x="364" y="207"/>
                    </a:lnTo>
                    <a:lnTo>
                      <a:pt x="364" y="196"/>
                    </a:lnTo>
                    <a:lnTo>
                      <a:pt x="360" y="186"/>
                    </a:lnTo>
                    <a:lnTo>
                      <a:pt x="356" y="176"/>
                    </a:lnTo>
                    <a:lnTo>
                      <a:pt x="348" y="166"/>
                    </a:lnTo>
                    <a:lnTo>
                      <a:pt x="339" y="158"/>
                    </a:lnTo>
                    <a:lnTo>
                      <a:pt x="92" y="6"/>
                    </a:lnTo>
                    <a:lnTo>
                      <a:pt x="92" y="6"/>
                    </a:lnTo>
                    <a:lnTo>
                      <a:pt x="82" y="2"/>
                    </a:lnTo>
                    <a:lnTo>
                      <a:pt x="71" y="0"/>
                    </a:lnTo>
                    <a:lnTo>
                      <a:pt x="61" y="0"/>
                    </a:lnTo>
                    <a:lnTo>
                      <a:pt x="49" y="2"/>
                    </a:lnTo>
                    <a:lnTo>
                      <a:pt x="37" y="6"/>
                    </a:lnTo>
                    <a:lnTo>
                      <a:pt x="28" y="14"/>
                    </a:lnTo>
                    <a:lnTo>
                      <a:pt x="18" y="21"/>
                    </a:lnTo>
                    <a:lnTo>
                      <a:pt x="10" y="31"/>
                    </a:lnTo>
                    <a:lnTo>
                      <a:pt x="10" y="31"/>
                    </a:lnTo>
                    <a:lnTo>
                      <a:pt x="10" y="31"/>
                    </a:lnTo>
                    <a:lnTo>
                      <a:pt x="4" y="43"/>
                    </a:lnTo>
                    <a:lnTo>
                      <a:pt x="2" y="55"/>
                    </a:lnTo>
                    <a:lnTo>
                      <a:pt x="0" y="68"/>
                    </a:lnTo>
                    <a:lnTo>
                      <a:pt x="0" y="80"/>
                    </a:lnTo>
                    <a:lnTo>
                      <a:pt x="4" y="90"/>
                    </a:lnTo>
                    <a:lnTo>
                      <a:pt x="8" y="102"/>
                    </a:lnTo>
                    <a:lnTo>
                      <a:pt x="16" y="110"/>
                    </a:lnTo>
                    <a:lnTo>
                      <a:pt x="26" y="117"/>
                    </a:lnTo>
                    <a:lnTo>
                      <a:pt x="272" y="27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25"/>
              <p:cNvSpPr>
                <a:spLocks noEditPoints="1"/>
              </p:cNvSpPr>
              <p:nvPr/>
            </p:nvSpPr>
            <p:spPr bwMode="auto">
              <a:xfrm>
                <a:off x="2646940" y="3030837"/>
                <a:ext cx="437496" cy="799424"/>
              </a:xfrm>
              <a:custGeom>
                <a:avLst/>
                <a:gdLst/>
                <a:ahLst/>
                <a:cxnLst>
                  <a:cxn ang="0">
                    <a:pos x="657" y="910"/>
                  </a:cxn>
                  <a:cxn ang="0">
                    <a:pos x="633" y="1006"/>
                  </a:cxn>
                  <a:cxn ang="0">
                    <a:pos x="584" y="1086"/>
                  </a:cxn>
                  <a:cxn ang="0">
                    <a:pos x="514" y="1151"/>
                  </a:cxn>
                  <a:cxn ang="0">
                    <a:pos x="428" y="1192"/>
                  </a:cxn>
                  <a:cxn ang="0">
                    <a:pos x="330" y="1207"/>
                  </a:cxn>
                  <a:cxn ang="0">
                    <a:pos x="297" y="1205"/>
                  </a:cxn>
                  <a:cxn ang="0">
                    <a:pos x="201" y="1180"/>
                  </a:cxn>
                  <a:cxn ang="0">
                    <a:pos x="121" y="1131"/>
                  </a:cxn>
                  <a:cxn ang="0">
                    <a:pos x="56" y="1061"/>
                  </a:cxn>
                  <a:cxn ang="0">
                    <a:pos x="15" y="975"/>
                  </a:cxn>
                  <a:cxn ang="0">
                    <a:pos x="0" y="877"/>
                  </a:cxn>
                  <a:cxn ang="0">
                    <a:pos x="2" y="296"/>
                  </a:cxn>
                  <a:cxn ang="0">
                    <a:pos x="25" y="202"/>
                  </a:cxn>
                  <a:cxn ang="0">
                    <a:pos x="76" y="119"/>
                  </a:cxn>
                  <a:cxn ang="0">
                    <a:pos x="144" y="55"/>
                  </a:cxn>
                  <a:cxn ang="0">
                    <a:pos x="232" y="14"/>
                  </a:cxn>
                  <a:cxn ang="0">
                    <a:pos x="330" y="0"/>
                  </a:cxn>
                  <a:cxn ang="0">
                    <a:pos x="363" y="0"/>
                  </a:cxn>
                  <a:cxn ang="0">
                    <a:pos x="457" y="25"/>
                  </a:cxn>
                  <a:cxn ang="0">
                    <a:pos x="539" y="74"/>
                  </a:cxn>
                  <a:cxn ang="0">
                    <a:pos x="604" y="145"/>
                  </a:cxn>
                  <a:cxn ang="0">
                    <a:pos x="645" y="231"/>
                  </a:cxn>
                  <a:cxn ang="0">
                    <a:pos x="659" y="329"/>
                  </a:cxn>
                  <a:cxn ang="0">
                    <a:pos x="330" y="554"/>
                  </a:cxn>
                  <a:cxn ang="0">
                    <a:pos x="387" y="544"/>
                  </a:cxn>
                  <a:cxn ang="0">
                    <a:pos x="440" y="521"/>
                  </a:cxn>
                  <a:cxn ang="0">
                    <a:pos x="481" y="481"/>
                  </a:cxn>
                  <a:cxn ang="0">
                    <a:pos x="510" y="434"/>
                  </a:cxn>
                  <a:cxn ang="0">
                    <a:pos x="524" y="378"/>
                  </a:cxn>
                  <a:cxn ang="0">
                    <a:pos x="524" y="339"/>
                  </a:cxn>
                  <a:cxn ang="0">
                    <a:pos x="510" y="282"/>
                  </a:cxn>
                  <a:cxn ang="0">
                    <a:pos x="481" y="233"/>
                  </a:cxn>
                  <a:cxn ang="0">
                    <a:pos x="440" y="196"/>
                  </a:cxn>
                  <a:cxn ang="0">
                    <a:pos x="387" y="170"/>
                  </a:cxn>
                  <a:cxn ang="0">
                    <a:pos x="330" y="162"/>
                  </a:cxn>
                  <a:cxn ang="0">
                    <a:pos x="291" y="166"/>
                  </a:cxn>
                  <a:cxn ang="0">
                    <a:pos x="236" y="186"/>
                  </a:cxn>
                  <a:cxn ang="0">
                    <a:pos x="191" y="219"/>
                  </a:cxn>
                  <a:cxn ang="0">
                    <a:pos x="158" y="264"/>
                  </a:cxn>
                  <a:cxn ang="0">
                    <a:pos x="138" y="319"/>
                  </a:cxn>
                  <a:cxn ang="0">
                    <a:pos x="135" y="358"/>
                  </a:cxn>
                  <a:cxn ang="0">
                    <a:pos x="142" y="415"/>
                  </a:cxn>
                  <a:cxn ang="0">
                    <a:pos x="168" y="468"/>
                  </a:cxn>
                  <a:cxn ang="0">
                    <a:pos x="205" y="509"/>
                  </a:cxn>
                  <a:cxn ang="0">
                    <a:pos x="254" y="538"/>
                  </a:cxn>
                  <a:cxn ang="0">
                    <a:pos x="311" y="552"/>
                  </a:cxn>
                </a:cxnLst>
                <a:rect l="0" t="0" r="r" b="b"/>
                <a:pathLst>
                  <a:path w="659" h="1207">
                    <a:moveTo>
                      <a:pt x="659" y="877"/>
                    </a:moveTo>
                    <a:lnTo>
                      <a:pt x="659" y="877"/>
                    </a:lnTo>
                    <a:lnTo>
                      <a:pt x="657" y="910"/>
                    </a:lnTo>
                    <a:lnTo>
                      <a:pt x="653" y="943"/>
                    </a:lnTo>
                    <a:lnTo>
                      <a:pt x="645" y="975"/>
                    </a:lnTo>
                    <a:lnTo>
                      <a:pt x="633" y="1006"/>
                    </a:lnTo>
                    <a:lnTo>
                      <a:pt x="620" y="1033"/>
                    </a:lnTo>
                    <a:lnTo>
                      <a:pt x="604" y="1061"/>
                    </a:lnTo>
                    <a:lnTo>
                      <a:pt x="584" y="1086"/>
                    </a:lnTo>
                    <a:lnTo>
                      <a:pt x="563" y="1110"/>
                    </a:lnTo>
                    <a:lnTo>
                      <a:pt x="539" y="1131"/>
                    </a:lnTo>
                    <a:lnTo>
                      <a:pt x="514" y="1151"/>
                    </a:lnTo>
                    <a:lnTo>
                      <a:pt x="487" y="1166"/>
                    </a:lnTo>
                    <a:lnTo>
                      <a:pt x="457" y="1180"/>
                    </a:lnTo>
                    <a:lnTo>
                      <a:pt x="428" y="1192"/>
                    </a:lnTo>
                    <a:lnTo>
                      <a:pt x="397" y="1200"/>
                    </a:lnTo>
                    <a:lnTo>
                      <a:pt x="363" y="1205"/>
                    </a:lnTo>
                    <a:lnTo>
                      <a:pt x="330" y="1207"/>
                    </a:lnTo>
                    <a:lnTo>
                      <a:pt x="330" y="1207"/>
                    </a:lnTo>
                    <a:lnTo>
                      <a:pt x="330" y="1207"/>
                    </a:lnTo>
                    <a:lnTo>
                      <a:pt x="297" y="1205"/>
                    </a:lnTo>
                    <a:lnTo>
                      <a:pt x="264" y="1200"/>
                    </a:lnTo>
                    <a:lnTo>
                      <a:pt x="232" y="1192"/>
                    </a:lnTo>
                    <a:lnTo>
                      <a:pt x="201" y="1180"/>
                    </a:lnTo>
                    <a:lnTo>
                      <a:pt x="172" y="1166"/>
                    </a:lnTo>
                    <a:lnTo>
                      <a:pt x="144" y="1151"/>
                    </a:lnTo>
                    <a:lnTo>
                      <a:pt x="121" y="1131"/>
                    </a:lnTo>
                    <a:lnTo>
                      <a:pt x="97" y="1110"/>
                    </a:lnTo>
                    <a:lnTo>
                      <a:pt x="76" y="1086"/>
                    </a:lnTo>
                    <a:lnTo>
                      <a:pt x="56" y="1061"/>
                    </a:lnTo>
                    <a:lnTo>
                      <a:pt x="41" y="1033"/>
                    </a:lnTo>
                    <a:lnTo>
                      <a:pt x="25" y="1006"/>
                    </a:lnTo>
                    <a:lnTo>
                      <a:pt x="15" y="975"/>
                    </a:lnTo>
                    <a:lnTo>
                      <a:pt x="7" y="943"/>
                    </a:lnTo>
                    <a:lnTo>
                      <a:pt x="2" y="910"/>
                    </a:lnTo>
                    <a:lnTo>
                      <a:pt x="0" y="877"/>
                    </a:lnTo>
                    <a:lnTo>
                      <a:pt x="0" y="329"/>
                    </a:lnTo>
                    <a:lnTo>
                      <a:pt x="0" y="329"/>
                    </a:lnTo>
                    <a:lnTo>
                      <a:pt x="2" y="296"/>
                    </a:lnTo>
                    <a:lnTo>
                      <a:pt x="7" y="262"/>
                    </a:lnTo>
                    <a:lnTo>
                      <a:pt x="15" y="231"/>
                    </a:lnTo>
                    <a:lnTo>
                      <a:pt x="25" y="202"/>
                    </a:lnTo>
                    <a:lnTo>
                      <a:pt x="41" y="172"/>
                    </a:lnTo>
                    <a:lnTo>
                      <a:pt x="56" y="145"/>
                    </a:lnTo>
                    <a:lnTo>
                      <a:pt x="76" y="119"/>
                    </a:lnTo>
                    <a:lnTo>
                      <a:pt x="97" y="96"/>
                    </a:lnTo>
                    <a:lnTo>
                      <a:pt x="121" y="74"/>
                    </a:lnTo>
                    <a:lnTo>
                      <a:pt x="144" y="55"/>
                    </a:lnTo>
                    <a:lnTo>
                      <a:pt x="172" y="39"/>
                    </a:lnTo>
                    <a:lnTo>
                      <a:pt x="201" y="25"/>
                    </a:lnTo>
                    <a:lnTo>
                      <a:pt x="232" y="14"/>
                    </a:lnTo>
                    <a:lnTo>
                      <a:pt x="264" y="6"/>
                    </a:lnTo>
                    <a:lnTo>
                      <a:pt x="297" y="0"/>
                    </a:lnTo>
                    <a:lnTo>
                      <a:pt x="330" y="0"/>
                    </a:lnTo>
                    <a:lnTo>
                      <a:pt x="330" y="0"/>
                    </a:lnTo>
                    <a:lnTo>
                      <a:pt x="330" y="0"/>
                    </a:lnTo>
                    <a:lnTo>
                      <a:pt x="363" y="0"/>
                    </a:lnTo>
                    <a:lnTo>
                      <a:pt x="397" y="6"/>
                    </a:lnTo>
                    <a:lnTo>
                      <a:pt x="428" y="14"/>
                    </a:lnTo>
                    <a:lnTo>
                      <a:pt x="457" y="25"/>
                    </a:lnTo>
                    <a:lnTo>
                      <a:pt x="487" y="39"/>
                    </a:lnTo>
                    <a:lnTo>
                      <a:pt x="514" y="55"/>
                    </a:lnTo>
                    <a:lnTo>
                      <a:pt x="539" y="74"/>
                    </a:lnTo>
                    <a:lnTo>
                      <a:pt x="563" y="96"/>
                    </a:lnTo>
                    <a:lnTo>
                      <a:pt x="584" y="119"/>
                    </a:lnTo>
                    <a:lnTo>
                      <a:pt x="604" y="145"/>
                    </a:lnTo>
                    <a:lnTo>
                      <a:pt x="620" y="172"/>
                    </a:lnTo>
                    <a:lnTo>
                      <a:pt x="633" y="202"/>
                    </a:lnTo>
                    <a:lnTo>
                      <a:pt x="645" y="231"/>
                    </a:lnTo>
                    <a:lnTo>
                      <a:pt x="653" y="262"/>
                    </a:lnTo>
                    <a:lnTo>
                      <a:pt x="657" y="296"/>
                    </a:lnTo>
                    <a:lnTo>
                      <a:pt x="659" y="329"/>
                    </a:lnTo>
                    <a:lnTo>
                      <a:pt x="659" y="877"/>
                    </a:lnTo>
                    <a:close/>
                    <a:moveTo>
                      <a:pt x="330" y="554"/>
                    </a:moveTo>
                    <a:lnTo>
                      <a:pt x="330" y="554"/>
                    </a:lnTo>
                    <a:lnTo>
                      <a:pt x="350" y="552"/>
                    </a:lnTo>
                    <a:lnTo>
                      <a:pt x="369" y="550"/>
                    </a:lnTo>
                    <a:lnTo>
                      <a:pt x="387" y="544"/>
                    </a:lnTo>
                    <a:lnTo>
                      <a:pt x="406" y="538"/>
                    </a:lnTo>
                    <a:lnTo>
                      <a:pt x="422" y="530"/>
                    </a:lnTo>
                    <a:lnTo>
                      <a:pt x="440" y="521"/>
                    </a:lnTo>
                    <a:lnTo>
                      <a:pt x="453" y="509"/>
                    </a:lnTo>
                    <a:lnTo>
                      <a:pt x="467" y="495"/>
                    </a:lnTo>
                    <a:lnTo>
                      <a:pt x="481" y="481"/>
                    </a:lnTo>
                    <a:lnTo>
                      <a:pt x="492" y="468"/>
                    </a:lnTo>
                    <a:lnTo>
                      <a:pt x="502" y="450"/>
                    </a:lnTo>
                    <a:lnTo>
                      <a:pt x="510" y="434"/>
                    </a:lnTo>
                    <a:lnTo>
                      <a:pt x="516" y="415"/>
                    </a:lnTo>
                    <a:lnTo>
                      <a:pt x="522" y="397"/>
                    </a:lnTo>
                    <a:lnTo>
                      <a:pt x="524" y="378"/>
                    </a:lnTo>
                    <a:lnTo>
                      <a:pt x="526" y="358"/>
                    </a:lnTo>
                    <a:lnTo>
                      <a:pt x="526" y="358"/>
                    </a:lnTo>
                    <a:lnTo>
                      <a:pt x="524" y="339"/>
                    </a:lnTo>
                    <a:lnTo>
                      <a:pt x="522" y="319"/>
                    </a:lnTo>
                    <a:lnTo>
                      <a:pt x="516" y="299"/>
                    </a:lnTo>
                    <a:lnTo>
                      <a:pt x="510" y="282"/>
                    </a:lnTo>
                    <a:lnTo>
                      <a:pt x="502" y="264"/>
                    </a:lnTo>
                    <a:lnTo>
                      <a:pt x="492" y="249"/>
                    </a:lnTo>
                    <a:lnTo>
                      <a:pt x="481" y="233"/>
                    </a:lnTo>
                    <a:lnTo>
                      <a:pt x="467" y="219"/>
                    </a:lnTo>
                    <a:lnTo>
                      <a:pt x="453" y="207"/>
                    </a:lnTo>
                    <a:lnTo>
                      <a:pt x="440" y="196"/>
                    </a:lnTo>
                    <a:lnTo>
                      <a:pt x="422" y="186"/>
                    </a:lnTo>
                    <a:lnTo>
                      <a:pt x="406" y="178"/>
                    </a:lnTo>
                    <a:lnTo>
                      <a:pt x="387" y="170"/>
                    </a:lnTo>
                    <a:lnTo>
                      <a:pt x="369" y="166"/>
                    </a:lnTo>
                    <a:lnTo>
                      <a:pt x="350" y="162"/>
                    </a:lnTo>
                    <a:lnTo>
                      <a:pt x="330" y="162"/>
                    </a:lnTo>
                    <a:lnTo>
                      <a:pt x="330" y="162"/>
                    </a:lnTo>
                    <a:lnTo>
                      <a:pt x="311" y="162"/>
                    </a:lnTo>
                    <a:lnTo>
                      <a:pt x="291" y="166"/>
                    </a:lnTo>
                    <a:lnTo>
                      <a:pt x="271" y="170"/>
                    </a:lnTo>
                    <a:lnTo>
                      <a:pt x="254" y="178"/>
                    </a:lnTo>
                    <a:lnTo>
                      <a:pt x="236" y="186"/>
                    </a:lnTo>
                    <a:lnTo>
                      <a:pt x="221" y="196"/>
                    </a:lnTo>
                    <a:lnTo>
                      <a:pt x="205" y="207"/>
                    </a:lnTo>
                    <a:lnTo>
                      <a:pt x="191" y="219"/>
                    </a:lnTo>
                    <a:lnTo>
                      <a:pt x="180" y="233"/>
                    </a:lnTo>
                    <a:lnTo>
                      <a:pt x="168" y="249"/>
                    </a:lnTo>
                    <a:lnTo>
                      <a:pt x="158" y="264"/>
                    </a:lnTo>
                    <a:lnTo>
                      <a:pt x="150" y="282"/>
                    </a:lnTo>
                    <a:lnTo>
                      <a:pt x="142" y="299"/>
                    </a:lnTo>
                    <a:lnTo>
                      <a:pt x="138" y="319"/>
                    </a:lnTo>
                    <a:lnTo>
                      <a:pt x="135" y="339"/>
                    </a:lnTo>
                    <a:lnTo>
                      <a:pt x="135" y="358"/>
                    </a:lnTo>
                    <a:lnTo>
                      <a:pt x="135" y="358"/>
                    </a:lnTo>
                    <a:lnTo>
                      <a:pt x="135" y="378"/>
                    </a:lnTo>
                    <a:lnTo>
                      <a:pt x="138" y="397"/>
                    </a:lnTo>
                    <a:lnTo>
                      <a:pt x="142" y="415"/>
                    </a:lnTo>
                    <a:lnTo>
                      <a:pt x="150" y="434"/>
                    </a:lnTo>
                    <a:lnTo>
                      <a:pt x="158" y="450"/>
                    </a:lnTo>
                    <a:lnTo>
                      <a:pt x="168" y="468"/>
                    </a:lnTo>
                    <a:lnTo>
                      <a:pt x="180" y="481"/>
                    </a:lnTo>
                    <a:lnTo>
                      <a:pt x="191" y="495"/>
                    </a:lnTo>
                    <a:lnTo>
                      <a:pt x="205" y="509"/>
                    </a:lnTo>
                    <a:lnTo>
                      <a:pt x="221" y="521"/>
                    </a:lnTo>
                    <a:lnTo>
                      <a:pt x="236" y="530"/>
                    </a:lnTo>
                    <a:lnTo>
                      <a:pt x="254" y="538"/>
                    </a:lnTo>
                    <a:lnTo>
                      <a:pt x="271" y="544"/>
                    </a:lnTo>
                    <a:lnTo>
                      <a:pt x="291" y="550"/>
                    </a:lnTo>
                    <a:lnTo>
                      <a:pt x="311" y="552"/>
                    </a:lnTo>
                    <a:lnTo>
                      <a:pt x="330" y="554"/>
                    </a:lnTo>
                    <a:lnTo>
                      <a:pt x="330" y="55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42" name="TextBox 41"/>
          <p:cNvSpPr txBox="1"/>
          <p:nvPr/>
        </p:nvSpPr>
        <p:spPr>
          <a:xfrm>
            <a:off x="5675325" y="1742535"/>
            <a:ext cx="3339217" cy="387798"/>
          </a:xfrm>
          <a:prstGeom prst="rect">
            <a:avLst/>
          </a:prstGeom>
          <a:noFill/>
        </p:spPr>
        <p:txBody>
          <a:bodyPr wrap="square" lIns="0" tIns="0" rIns="0" bIns="0" rtlCol="0">
            <a:spAutoFit/>
          </a:bodyPr>
          <a:lstStyle/>
          <a:p>
            <a:pPr lvl="0">
              <a:lnSpc>
                <a:spcPct val="90000"/>
              </a:lnSpc>
              <a:spcAft>
                <a:spcPts val="1200"/>
              </a:spcAft>
              <a:defRPr/>
            </a:pPr>
            <a:r>
              <a:rPr lang="en-US" sz="1400" dirty="0">
                <a:solidFill>
                  <a:prstClr val="white"/>
                </a:solidFill>
                <a:latin typeface="Arial" pitchFamily="34" charset="0"/>
              </a:rPr>
              <a:t>Individual-centric insights for competitive advantage and market growth</a:t>
            </a:r>
            <a:endParaRPr lang="en-US" sz="1400" i="1" dirty="0">
              <a:latin typeface="Arial" pitchFamily="34" charset="0"/>
            </a:endParaRPr>
          </a:p>
        </p:txBody>
      </p:sp>
      <p:sp>
        <p:nvSpPr>
          <p:cNvPr id="47" name="TextBox 46"/>
          <p:cNvSpPr txBox="1"/>
          <p:nvPr/>
        </p:nvSpPr>
        <p:spPr>
          <a:xfrm>
            <a:off x="5704048" y="2192725"/>
            <a:ext cx="3339217" cy="1800493"/>
          </a:xfrm>
          <a:prstGeom prst="rect">
            <a:avLst/>
          </a:prstGeom>
          <a:noFill/>
        </p:spPr>
        <p:txBody>
          <a:bodyPr wrap="square" lIns="0" tIns="0" rIns="0" bIns="0" rtlCol="0">
            <a:spAutoFit/>
          </a:bodyPr>
          <a:lstStyle/>
          <a:p>
            <a:pPr marL="339725" lvl="1" indent="-106363">
              <a:lnSpc>
                <a:spcPct val="90000"/>
              </a:lnSpc>
              <a:spcAft>
                <a:spcPts val="300"/>
              </a:spcAft>
              <a:buFont typeface="Arial" panose="020B0604020202020204" pitchFamily="34" charset="0"/>
              <a:buChar char="•"/>
            </a:pPr>
            <a:r>
              <a:rPr lang="en-US" sz="1050" i="1" dirty="0">
                <a:latin typeface="Arial" pitchFamily="34" charset="0"/>
              </a:rPr>
              <a:t>Consumer360 Insights</a:t>
            </a:r>
          </a:p>
          <a:p>
            <a:pPr marL="339725" lvl="1" indent="-106363">
              <a:lnSpc>
                <a:spcPct val="90000"/>
              </a:lnSpc>
              <a:spcAft>
                <a:spcPts val="300"/>
              </a:spcAft>
              <a:buFont typeface="Arial" panose="020B0604020202020204" pitchFamily="34" charset="0"/>
              <a:buChar char="•"/>
            </a:pPr>
            <a:r>
              <a:rPr lang="en-US" sz="1050" i="1" dirty="0">
                <a:latin typeface="Arial" pitchFamily="34" charset="0"/>
              </a:rPr>
              <a:t>Consumer Digital Experience Analytics</a:t>
            </a:r>
          </a:p>
          <a:p>
            <a:pPr marL="339725" lvl="1" indent="-106363">
              <a:lnSpc>
                <a:spcPct val="90000"/>
              </a:lnSpc>
              <a:spcAft>
                <a:spcPts val="300"/>
              </a:spcAft>
              <a:buFont typeface="Arial" panose="020B0604020202020204" pitchFamily="34" charset="0"/>
              <a:buChar char="•"/>
            </a:pPr>
            <a:r>
              <a:rPr lang="en-US" sz="1050" i="1" dirty="0">
                <a:latin typeface="Arial" pitchFamily="34" charset="0"/>
              </a:rPr>
              <a:t>Healthcare Consumer Risk Analytics</a:t>
            </a:r>
          </a:p>
          <a:p>
            <a:pPr marL="339725" lvl="1" indent="-106363">
              <a:lnSpc>
                <a:spcPct val="90000"/>
              </a:lnSpc>
              <a:spcAft>
                <a:spcPts val="300"/>
              </a:spcAft>
              <a:buFont typeface="Arial" panose="020B0604020202020204" pitchFamily="34" charset="0"/>
              <a:buChar char="•"/>
            </a:pPr>
            <a:r>
              <a:rPr lang="en-US" sz="1050" i="1" dirty="0">
                <a:latin typeface="Arial" pitchFamily="34" charset="0"/>
              </a:rPr>
              <a:t>Consumer Acquisition and Retention</a:t>
            </a:r>
          </a:p>
          <a:p>
            <a:pPr marL="339725" lvl="1" indent="-106363">
              <a:lnSpc>
                <a:spcPct val="90000"/>
              </a:lnSpc>
              <a:spcAft>
                <a:spcPts val="300"/>
              </a:spcAft>
              <a:buFont typeface="Arial" panose="020B0604020202020204" pitchFamily="34" charset="0"/>
              <a:buChar char="•"/>
            </a:pPr>
            <a:r>
              <a:rPr lang="en-US" sz="1050" i="1" dirty="0">
                <a:latin typeface="Arial" pitchFamily="34" charset="0"/>
              </a:rPr>
              <a:t>Personalized Marketing </a:t>
            </a:r>
          </a:p>
          <a:p>
            <a:pPr marL="339725" lvl="1" indent="-106363">
              <a:lnSpc>
                <a:spcPct val="90000"/>
              </a:lnSpc>
              <a:spcAft>
                <a:spcPts val="300"/>
              </a:spcAft>
              <a:buFont typeface="Arial" panose="020B0604020202020204" pitchFamily="34" charset="0"/>
              <a:buChar char="•"/>
            </a:pPr>
            <a:r>
              <a:rPr lang="en-US" sz="1050" i="1" dirty="0" err="1">
                <a:latin typeface="Arial" pitchFamily="34" charset="0"/>
              </a:rPr>
              <a:t>MobileFirst</a:t>
            </a:r>
            <a:endParaRPr lang="en-US" sz="1050" i="1" dirty="0">
              <a:latin typeface="Arial" pitchFamily="34" charset="0"/>
            </a:endParaRPr>
          </a:p>
          <a:p>
            <a:pPr marL="339725" lvl="1" indent="-106363">
              <a:lnSpc>
                <a:spcPct val="90000"/>
              </a:lnSpc>
              <a:spcAft>
                <a:spcPts val="300"/>
              </a:spcAft>
              <a:buFont typeface="Arial" panose="020B0604020202020204" pitchFamily="34" charset="0"/>
              <a:buChar char="•"/>
            </a:pPr>
            <a:r>
              <a:rPr lang="en-US" sz="1050" i="1" dirty="0">
                <a:latin typeface="Arial" pitchFamily="34" charset="0"/>
              </a:rPr>
              <a:t>WebSphere Commerce</a:t>
            </a:r>
          </a:p>
          <a:p>
            <a:pPr marL="339725" lvl="1" indent="-106363">
              <a:lnSpc>
                <a:spcPct val="90000"/>
              </a:lnSpc>
              <a:spcAft>
                <a:spcPts val="300"/>
              </a:spcAft>
              <a:buFont typeface="Arial" panose="020B0604020202020204" pitchFamily="34" charset="0"/>
              <a:buChar char="•"/>
            </a:pPr>
            <a:r>
              <a:rPr lang="en-US" sz="1050" i="1" dirty="0">
                <a:latin typeface="Arial" pitchFamily="34" charset="0"/>
              </a:rPr>
              <a:t>Watson Engagement Solutions</a:t>
            </a:r>
          </a:p>
          <a:p>
            <a:pPr marL="574675" lvl="1" indent="-117475">
              <a:lnSpc>
                <a:spcPct val="90000"/>
              </a:lnSpc>
              <a:spcAft>
                <a:spcPts val="300"/>
              </a:spcAft>
              <a:buFont typeface="Arial" panose="020B0604020202020204" pitchFamily="34" charset="0"/>
              <a:buChar char="•"/>
            </a:pPr>
            <a:endParaRPr lang="en-US" sz="1050" i="1" dirty="0" smtClean="0">
              <a:latin typeface="Arial" pitchFamily="34" charset="0"/>
              <a:cs typeface="Arial" pitchFamily="34" charset="0"/>
            </a:endParaRPr>
          </a:p>
          <a:p>
            <a:pPr marL="574675" lvl="1" indent="-117475">
              <a:lnSpc>
                <a:spcPct val="90000"/>
              </a:lnSpc>
              <a:spcAft>
                <a:spcPts val="300"/>
              </a:spcAft>
              <a:buFont typeface="Arial" panose="020B0604020202020204" pitchFamily="34" charset="0"/>
              <a:buChar char="•"/>
            </a:pPr>
            <a:endParaRPr lang="en-US" sz="1050" i="1" dirty="0">
              <a:latin typeface="Arial" pitchFamily="34" charset="0"/>
              <a:cs typeface="Arial" pitchFamily="34" charset="0"/>
            </a:endParaRPr>
          </a:p>
        </p:txBody>
      </p:sp>
      <p:sp>
        <p:nvSpPr>
          <p:cNvPr id="18" name="TextBox 17"/>
          <p:cNvSpPr txBox="1"/>
          <p:nvPr/>
        </p:nvSpPr>
        <p:spPr>
          <a:xfrm>
            <a:off x="5686796" y="404066"/>
            <a:ext cx="3457203" cy="646331"/>
          </a:xfrm>
          <a:prstGeom prst="rect">
            <a:avLst/>
          </a:prstGeom>
          <a:noFill/>
        </p:spPr>
        <p:txBody>
          <a:bodyPr wrap="square" lIns="0" tIns="0" rIns="0" bIns="0" rtlCol="0">
            <a:spAutoFit/>
          </a:bodyPr>
          <a:lstStyle/>
          <a:p>
            <a:r>
              <a:rPr lang="en-US" sz="2100" dirty="0" smtClean="0">
                <a:solidFill>
                  <a:srgbClr val="92D050"/>
                </a:solidFill>
                <a:latin typeface="HelvNeue Light for IBM" pitchFamily="34" charset="0"/>
              </a:rPr>
              <a:t>Individual insights &amp; engagement </a:t>
            </a:r>
            <a:endParaRPr lang="en-US" sz="2100" dirty="0">
              <a:solidFill>
                <a:srgbClr val="92D050"/>
              </a:solidFill>
              <a:latin typeface="HelvNeue Light for IBM" pitchFamily="34" charset="0"/>
            </a:endParaRPr>
          </a:p>
        </p:txBody>
      </p:sp>
    </p:spTree>
    <p:extLst>
      <p:ext uri="{BB962C8B-B14F-4D97-AF65-F5344CB8AC3E}">
        <p14:creationId xmlns:p14="http://schemas.microsoft.com/office/powerpoint/2010/main" val="553148508"/>
      </p:ext>
    </p:extLst>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p:cNvPicPr>
          <p:nvPr/>
        </p:nvPicPr>
        <p:blipFill>
          <a:blip r:embed="rId3" cstate="print"/>
          <a:srcRect/>
          <a:stretch>
            <a:fillRect/>
          </a:stretch>
        </p:blipFill>
        <p:spPr bwMode="auto">
          <a:xfrm>
            <a:off x="7938" y="30004"/>
            <a:ext cx="9144000" cy="5143500"/>
          </a:xfrm>
          <a:prstGeom prst="rect">
            <a:avLst/>
          </a:prstGeom>
          <a:noFill/>
          <a:ln w="9525">
            <a:noFill/>
            <a:miter lim="800000"/>
            <a:headEnd/>
            <a:tailEnd/>
          </a:ln>
        </p:spPr>
      </p:pic>
      <p:grpSp>
        <p:nvGrpSpPr>
          <p:cNvPr id="2" name="Group 1"/>
          <p:cNvGrpSpPr/>
          <p:nvPr/>
        </p:nvGrpSpPr>
        <p:grpSpPr>
          <a:xfrm>
            <a:off x="238126" y="388620"/>
            <a:ext cx="8644066" cy="868022"/>
            <a:chOff x="238126" y="388620"/>
            <a:chExt cx="8644066" cy="868022"/>
          </a:xfrm>
        </p:grpSpPr>
        <p:sp>
          <p:nvSpPr>
            <p:cNvPr id="10" name="TextBox 9"/>
            <p:cNvSpPr txBox="1"/>
            <p:nvPr/>
          </p:nvSpPr>
          <p:spPr>
            <a:xfrm>
              <a:off x="6812395" y="979643"/>
              <a:ext cx="2069797" cy="276999"/>
            </a:xfrm>
            <a:prstGeom prst="rect">
              <a:avLst/>
            </a:prstGeom>
            <a:noFill/>
          </p:spPr>
          <p:txBody>
            <a:bodyPr wrap="none" rtlCol="0">
              <a:spAutoFit/>
            </a:bodyPr>
            <a:lstStyle/>
            <a:p>
              <a:pPr fontAlgn="base">
                <a:spcBef>
                  <a:spcPct val="0"/>
                </a:spcBef>
                <a:spcAft>
                  <a:spcPct val="0"/>
                </a:spcAft>
              </a:pPr>
              <a:r>
                <a:rPr lang="en-US" sz="1200" dirty="0" smtClean="0">
                  <a:solidFill>
                    <a:prstClr val="white"/>
                  </a:solidFill>
                  <a:latin typeface="Arial" pitchFamily="34" charset="0"/>
                  <a:cs typeface="Arial" pitchFamily="34" charset="0"/>
                </a:rPr>
                <a:t>– Paul Krugman, economist</a:t>
              </a:r>
              <a:endParaRPr lang="en-US" sz="1200" dirty="0">
                <a:solidFill>
                  <a:prstClr val="white"/>
                </a:solidFill>
                <a:latin typeface="Arial" pitchFamily="34" charset="0"/>
                <a:cs typeface="Arial" pitchFamily="34" charset="0"/>
              </a:endParaRPr>
            </a:p>
          </p:txBody>
        </p:sp>
        <p:sp>
          <p:nvSpPr>
            <p:cNvPr id="14" name="TextBox 5"/>
            <p:cNvSpPr txBox="1">
              <a:spLocks noChangeArrowheads="1"/>
            </p:cNvSpPr>
            <p:nvPr/>
          </p:nvSpPr>
          <p:spPr bwMode="auto">
            <a:xfrm>
              <a:off x="238126" y="388620"/>
              <a:ext cx="7326456"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171450" indent="-171450" fontAlgn="base">
                <a:spcBef>
                  <a:spcPct val="0"/>
                </a:spcBef>
                <a:spcAft>
                  <a:spcPct val="0"/>
                </a:spcAft>
              </a:pPr>
              <a:r>
                <a:rPr lang="en-US" altLang="en-US" sz="2800" dirty="0" smtClean="0">
                  <a:solidFill>
                    <a:srgbClr val="FFFFFF"/>
                  </a:solidFill>
                  <a:latin typeface="HelvNeue Light for IBM"/>
                  <a:cs typeface="Arial" pitchFamily="34" charset="0"/>
                </a:rPr>
                <a:t>“Productivity isn’t everything, </a:t>
              </a:r>
              <a:br>
                <a:rPr lang="en-US" altLang="en-US" sz="2800" dirty="0" smtClean="0">
                  <a:solidFill>
                    <a:srgbClr val="FFFFFF"/>
                  </a:solidFill>
                  <a:latin typeface="HelvNeue Light for IBM"/>
                  <a:cs typeface="Arial" pitchFamily="34" charset="0"/>
                </a:rPr>
              </a:br>
              <a:r>
                <a:rPr lang="en-US" altLang="en-US" sz="2800" dirty="0" smtClean="0">
                  <a:solidFill>
                    <a:srgbClr val="FFFFFF"/>
                  </a:solidFill>
                  <a:latin typeface="HelvNeue Light for IBM"/>
                  <a:cs typeface="Arial" pitchFamily="34" charset="0"/>
                </a:rPr>
                <a:t>but in the long-run it is almost everything”</a:t>
              </a:r>
            </a:p>
          </p:txBody>
        </p:sp>
      </p:grpSp>
      <p:grpSp>
        <p:nvGrpSpPr>
          <p:cNvPr id="3" name="Group 2"/>
          <p:cNvGrpSpPr/>
          <p:nvPr/>
        </p:nvGrpSpPr>
        <p:grpSpPr>
          <a:xfrm>
            <a:off x="345638" y="1384332"/>
            <a:ext cx="2733173" cy="3213983"/>
            <a:chOff x="345638" y="1384332"/>
            <a:chExt cx="2733173" cy="3213983"/>
          </a:xfrm>
        </p:grpSpPr>
        <p:sp>
          <p:nvSpPr>
            <p:cNvPr id="12" name="Rectangle 11"/>
            <p:cNvSpPr/>
            <p:nvPr/>
          </p:nvSpPr>
          <p:spPr>
            <a:xfrm>
              <a:off x="345638" y="3213320"/>
              <a:ext cx="2714171" cy="1384995"/>
            </a:xfrm>
            <a:prstGeom prst="rect">
              <a:avLst/>
            </a:prstGeom>
          </p:spPr>
          <p:txBody>
            <a:bodyPr wrap="square">
              <a:spAutoFit/>
            </a:bodyPr>
            <a:lstStyle/>
            <a:p>
              <a:pPr algn="ctr" fontAlgn="base">
                <a:spcBef>
                  <a:spcPct val="0"/>
                </a:spcBef>
                <a:spcAft>
                  <a:spcPct val="0"/>
                </a:spcAft>
              </a:pPr>
              <a:r>
                <a:rPr lang="en-US" sz="1400" dirty="0" smtClean="0">
                  <a:solidFill>
                    <a:prstClr val="white"/>
                  </a:solidFill>
                  <a:latin typeface="Arial" pitchFamily="34" charset="0"/>
                  <a:cs typeface="Arial" pitchFamily="34" charset="0"/>
                </a:rPr>
                <a:t>Globally, economies </a:t>
              </a:r>
              <a:r>
                <a:rPr lang="en-US" sz="1400" dirty="0">
                  <a:solidFill>
                    <a:prstClr val="white"/>
                  </a:solidFill>
                  <a:latin typeface="Arial" pitchFamily="34" charset="0"/>
                  <a:cs typeface="Arial" pitchFamily="34" charset="0"/>
                </a:rPr>
                <a:t>are </a:t>
              </a:r>
              <a:r>
                <a:rPr lang="en-US" sz="1400" dirty="0" smtClean="0">
                  <a:solidFill>
                    <a:prstClr val="white"/>
                  </a:solidFill>
                  <a:latin typeface="Arial" pitchFamily="34" charset="0"/>
                  <a:cs typeface="Arial" pitchFamily="34" charset="0"/>
                </a:rPr>
                <a:t>weak</a:t>
              </a:r>
            </a:p>
            <a:p>
              <a:pPr algn="ctr" fontAlgn="base">
                <a:spcBef>
                  <a:spcPct val="0"/>
                </a:spcBef>
                <a:spcAft>
                  <a:spcPct val="0"/>
                </a:spcAft>
              </a:pPr>
              <a:endParaRPr lang="en-US" sz="1400" dirty="0" smtClean="0">
                <a:solidFill>
                  <a:prstClr val="white"/>
                </a:solidFill>
                <a:latin typeface="Arial" pitchFamily="34" charset="0"/>
                <a:cs typeface="Arial" pitchFamily="34" charset="0"/>
              </a:endParaRPr>
            </a:p>
            <a:p>
              <a:pPr algn="ctr" fontAlgn="base">
                <a:spcBef>
                  <a:spcPct val="0"/>
                </a:spcBef>
                <a:spcAft>
                  <a:spcPct val="0"/>
                </a:spcAft>
              </a:pPr>
              <a:r>
                <a:rPr lang="en-US" sz="1400" dirty="0" smtClean="0">
                  <a:solidFill>
                    <a:prstClr val="white"/>
                  </a:solidFill>
                  <a:latin typeface="Arial" pitchFamily="34" charset="0"/>
                  <a:cs typeface="Arial" pitchFamily="34" charset="0"/>
                </a:rPr>
                <a:t>Growth requires:</a:t>
              </a:r>
            </a:p>
            <a:p>
              <a:pPr algn="ctr" fontAlgn="base">
                <a:spcBef>
                  <a:spcPct val="0"/>
                </a:spcBef>
                <a:spcAft>
                  <a:spcPct val="0"/>
                </a:spcAft>
              </a:pPr>
              <a:r>
                <a:rPr lang="en-US" sz="1400" dirty="0">
                  <a:solidFill>
                    <a:prstClr val="white"/>
                  </a:solidFill>
                  <a:latin typeface="Arial" pitchFamily="34" charset="0"/>
                  <a:cs typeface="Arial" pitchFamily="34" charset="0"/>
                </a:rPr>
                <a:t>Increased </a:t>
              </a:r>
              <a:r>
                <a:rPr lang="en-US" sz="1400" dirty="0">
                  <a:solidFill>
                    <a:srgbClr val="92D050"/>
                  </a:solidFill>
                  <a:latin typeface="Arial" pitchFamily="34" charset="0"/>
                  <a:cs typeface="Arial" pitchFamily="34" charset="0"/>
                </a:rPr>
                <a:t>efficiencies </a:t>
              </a:r>
            </a:p>
            <a:p>
              <a:pPr algn="ctr" fontAlgn="base">
                <a:spcBef>
                  <a:spcPct val="0"/>
                </a:spcBef>
                <a:spcAft>
                  <a:spcPct val="0"/>
                </a:spcAft>
              </a:pPr>
              <a:r>
                <a:rPr lang="en-US" sz="1400" dirty="0" smtClean="0">
                  <a:solidFill>
                    <a:prstClr val="white"/>
                  </a:solidFill>
                  <a:latin typeface="Arial" pitchFamily="34" charset="0"/>
                  <a:cs typeface="Arial" pitchFamily="34" charset="0"/>
                </a:rPr>
                <a:t>Sustained </a:t>
              </a:r>
              <a:r>
                <a:rPr lang="en-US" sz="1400" dirty="0" smtClean="0">
                  <a:solidFill>
                    <a:srgbClr val="92D050"/>
                  </a:solidFill>
                  <a:latin typeface="Arial" pitchFamily="34" charset="0"/>
                  <a:cs typeface="Arial" pitchFamily="34" charset="0"/>
                </a:rPr>
                <a:t>innovation </a:t>
              </a:r>
              <a:endParaRPr lang="en-US" sz="1400" dirty="0">
                <a:solidFill>
                  <a:srgbClr val="92D050"/>
                </a:solidFill>
                <a:latin typeface="Arial" pitchFamily="34" charset="0"/>
                <a:cs typeface="Arial" pitchFamily="34" charset="0"/>
              </a:endParaRPr>
            </a:p>
            <a:p>
              <a:pPr algn="ctr" fontAlgn="base">
                <a:spcBef>
                  <a:spcPct val="0"/>
                </a:spcBef>
                <a:spcAft>
                  <a:spcPct val="0"/>
                </a:spcAft>
              </a:pPr>
              <a:r>
                <a:rPr lang="en-US" sz="1400" dirty="0">
                  <a:solidFill>
                    <a:prstClr val="white"/>
                  </a:solidFill>
                  <a:latin typeface="Arial" pitchFamily="34" charset="0"/>
                  <a:cs typeface="Arial" pitchFamily="34" charset="0"/>
                </a:rPr>
                <a:t>Improved </a:t>
              </a:r>
              <a:r>
                <a:rPr lang="en-US" sz="1400" dirty="0" smtClean="0">
                  <a:solidFill>
                    <a:srgbClr val="92D050"/>
                  </a:solidFill>
                  <a:latin typeface="Arial" pitchFamily="34" charset="0"/>
                  <a:cs typeface="Arial" pitchFamily="34" charset="0"/>
                </a:rPr>
                <a:t>productivity</a:t>
              </a:r>
              <a:endParaRPr lang="en-US" sz="1400" dirty="0">
                <a:solidFill>
                  <a:prstClr val="white"/>
                </a:solidFill>
                <a:latin typeface="Arial" pitchFamily="34" charset="0"/>
                <a:cs typeface="Arial" pitchFamily="34" charset="0"/>
              </a:endParaRPr>
            </a:p>
          </p:txBody>
        </p:sp>
        <p:pic>
          <p:nvPicPr>
            <p:cNvPr id="13" name="Picture 13" descr="PPT_B_4a_pg8"/>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30"/>
            <a:stretch/>
          </p:blipFill>
          <p:spPr bwMode="auto">
            <a:xfrm>
              <a:off x="353821" y="1384332"/>
              <a:ext cx="2724990" cy="1732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 name="Straight Connector 18"/>
            <p:cNvCxnSpPr/>
            <p:nvPr/>
          </p:nvCxnSpPr>
          <p:spPr>
            <a:xfrm>
              <a:off x="691763" y="3562350"/>
              <a:ext cx="201168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1" name="Group 20"/>
          <p:cNvGrpSpPr/>
          <p:nvPr/>
        </p:nvGrpSpPr>
        <p:grpSpPr>
          <a:xfrm>
            <a:off x="2968572" y="1384332"/>
            <a:ext cx="3232204" cy="3429424"/>
            <a:chOff x="2997147" y="1384332"/>
            <a:chExt cx="3232204" cy="3429424"/>
          </a:xfrm>
        </p:grpSpPr>
        <p:sp>
          <p:nvSpPr>
            <p:cNvPr id="22" name="Rectangle 21"/>
            <p:cNvSpPr/>
            <p:nvPr/>
          </p:nvSpPr>
          <p:spPr>
            <a:xfrm>
              <a:off x="2997147" y="3213318"/>
              <a:ext cx="3232204" cy="1600438"/>
            </a:xfrm>
            <a:prstGeom prst="rect">
              <a:avLst/>
            </a:prstGeom>
          </p:spPr>
          <p:txBody>
            <a:bodyPr wrap="square">
              <a:spAutoFit/>
            </a:bodyPr>
            <a:lstStyle/>
            <a:p>
              <a:pPr algn="ctr" fontAlgn="base">
                <a:spcBef>
                  <a:spcPct val="0"/>
                </a:spcBef>
                <a:spcAft>
                  <a:spcPct val="0"/>
                </a:spcAft>
              </a:pPr>
              <a:r>
                <a:rPr lang="en-US" sz="1400" dirty="0" smtClean="0">
                  <a:solidFill>
                    <a:prstClr val="white"/>
                  </a:solidFill>
                  <a:latin typeface="Arial" pitchFamily="34" charset="0"/>
                  <a:cs typeface="Arial" pitchFamily="34" charset="0"/>
                </a:rPr>
                <a:t>IBM clients worldwide are delivering</a:t>
              </a:r>
            </a:p>
            <a:p>
              <a:pPr algn="ctr" fontAlgn="base">
                <a:spcBef>
                  <a:spcPct val="0"/>
                </a:spcBef>
                <a:spcAft>
                  <a:spcPct val="0"/>
                </a:spcAft>
              </a:pPr>
              <a:r>
                <a:rPr lang="en-US" sz="1400" dirty="0" smtClean="0">
                  <a:solidFill>
                    <a:prstClr val="white"/>
                  </a:solidFill>
                  <a:latin typeface="Arial" pitchFamily="34" charset="0"/>
                  <a:cs typeface="Arial" pitchFamily="34" charset="0"/>
                </a:rPr>
                <a:t> </a:t>
              </a:r>
            </a:p>
            <a:p>
              <a:pPr algn="ctr" fontAlgn="base">
                <a:spcBef>
                  <a:spcPct val="0"/>
                </a:spcBef>
                <a:spcAft>
                  <a:spcPct val="0"/>
                </a:spcAft>
              </a:pPr>
              <a:r>
                <a:rPr lang="en-US" sz="1400" dirty="0" smtClean="0">
                  <a:solidFill>
                    <a:prstClr val="white"/>
                  </a:solidFill>
                  <a:latin typeface="Arial" pitchFamily="34" charset="0"/>
                  <a:cs typeface="Arial" pitchFamily="34" charset="0"/>
                </a:rPr>
                <a:t>better </a:t>
              </a:r>
              <a:r>
                <a:rPr lang="en-US" sz="1400" dirty="0">
                  <a:solidFill>
                    <a:srgbClr val="92D050"/>
                  </a:solidFill>
                  <a:latin typeface="Arial" pitchFamily="34" charset="0"/>
                  <a:cs typeface="Arial" pitchFamily="34" charset="0"/>
                </a:rPr>
                <a:t>education</a:t>
              </a:r>
              <a:r>
                <a:rPr lang="en-US" sz="1400" dirty="0">
                  <a:solidFill>
                    <a:prstClr val="white"/>
                  </a:solidFill>
                  <a:latin typeface="Arial" pitchFamily="34" charset="0"/>
                  <a:cs typeface="Arial" pitchFamily="34" charset="0"/>
                </a:rPr>
                <a:t> </a:t>
              </a:r>
              <a:r>
                <a:rPr lang="en-US" sz="1400" dirty="0" smtClean="0">
                  <a:solidFill>
                    <a:prstClr val="white"/>
                  </a:solidFill>
                  <a:latin typeface="Arial" pitchFamily="34" charset="0"/>
                  <a:cs typeface="Arial" pitchFamily="34" charset="0"/>
                </a:rPr>
                <a:t>outcomes,</a:t>
              </a:r>
              <a:br>
                <a:rPr lang="en-US" sz="1400" dirty="0" smtClean="0">
                  <a:solidFill>
                    <a:prstClr val="white"/>
                  </a:solidFill>
                  <a:latin typeface="Arial" pitchFamily="34" charset="0"/>
                  <a:cs typeface="Arial" pitchFamily="34" charset="0"/>
                </a:rPr>
              </a:br>
              <a:r>
                <a:rPr lang="en-US" sz="1400" dirty="0" smtClean="0">
                  <a:solidFill>
                    <a:prstClr val="white"/>
                  </a:solidFill>
                  <a:latin typeface="Arial" pitchFamily="34" charset="0"/>
                  <a:cs typeface="Arial" pitchFamily="34" charset="0"/>
                </a:rPr>
                <a:t>improved </a:t>
              </a:r>
              <a:r>
                <a:rPr lang="en-US" sz="1400" dirty="0">
                  <a:solidFill>
                    <a:srgbClr val="92D050"/>
                  </a:solidFill>
                  <a:latin typeface="Arial" pitchFamily="34" charset="0"/>
                  <a:cs typeface="Arial" pitchFamily="34" charset="0"/>
                </a:rPr>
                <a:t>health</a:t>
              </a:r>
              <a:r>
                <a:rPr lang="en-US" sz="1400" dirty="0">
                  <a:solidFill>
                    <a:prstClr val="white"/>
                  </a:solidFill>
                  <a:latin typeface="Arial" pitchFamily="34" charset="0"/>
                  <a:cs typeface="Arial" pitchFamily="34" charset="0"/>
                </a:rPr>
                <a:t>, more efficient </a:t>
              </a:r>
              <a:r>
                <a:rPr lang="en-US" sz="1400" dirty="0">
                  <a:solidFill>
                    <a:srgbClr val="92D050"/>
                  </a:solidFill>
                  <a:latin typeface="Arial" pitchFamily="34" charset="0"/>
                  <a:cs typeface="Arial" pitchFamily="34" charset="0"/>
                </a:rPr>
                <a:t>infrastructure</a:t>
              </a:r>
              <a:r>
                <a:rPr lang="en-US" sz="1400" dirty="0">
                  <a:solidFill>
                    <a:prstClr val="white"/>
                  </a:solidFill>
                  <a:latin typeface="Arial" pitchFamily="34" charset="0"/>
                  <a:cs typeface="Arial" pitchFamily="34" charset="0"/>
                </a:rPr>
                <a:t> </a:t>
              </a:r>
              <a:r>
                <a:rPr lang="en-US" sz="1400" dirty="0" smtClean="0">
                  <a:solidFill>
                    <a:prstClr val="white"/>
                  </a:solidFill>
                  <a:latin typeface="Arial" pitchFamily="34" charset="0"/>
                  <a:cs typeface="Arial" pitchFamily="34" charset="0"/>
                </a:rPr>
                <a:t>systems</a:t>
              </a:r>
              <a:r>
                <a:rPr lang="en-US" sz="1400" dirty="0">
                  <a:solidFill>
                    <a:prstClr val="white"/>
                  </a:solidFill>
                  <a:latin typeface="Arial" pitchFamily="34" charset="0"/>
                  <a:cs typeface="Arial" pitchFamily="34" charset="0"/>
                </a:rPr>
                <a:t>,  </a:t>
              </a:r>
              <a:r>
                <a:rPr lang="en-US" sz="1400" dirty="0" smtClean="0">
                  <a:solidFill>
                    <a:prstClr val="white"/>
                  </a:solidFill>
                  <a:latin typeface="Arial" pitchFamily="34" charset="0"/>
                  <a:cs typeface="Arial" pitchFamily="34" charset="0"/>
                </a:rPr>
                <a:t>cleaner </a:t>
              </a:r>
              <a:r>
                <a:rPr lang="en-US" sz="1400" dirty="0" smtClean="0">
                  <a:solidFill>
                    <a:srgbClr val="92D050"/>
                  </a:solidFill>
                  <a:latin typeface="Arial" pitchFamily="34" charset="0"/>
                  <a:cs typeface="Arial" pitchFamily="34" charset="0"/>
                </a:rPr>
                <a:t>environments</a:t>
              </a:r>
              <a:r>
                <a:rPr lang="en-US" sz="1400" dirty="0" smtClean="0">
                  <a:solidFill>
                    <a:prstClr val="white"/>
                  </a:solidFill>
                  <a:latin typeface="Arial" pitchFamily="34" charset="0"/>
                  <a:cs typeface="Arial" pitchFamily="34" charset="0"/>
                </a:rPr>
                <a:t>, safer and more inclusive </a:t>
              </a:r>
              <a:r>
                <a:rPr lang="en-US" sz="1400" dirty="0" smtClean="0">
                  <a:solidFill>
                    <a:srgbClr val="92D050"/>
                  </a:solidFill>
                  <a:latin typeface="Arial" pitchFamily="34" charset="0"/>
                  <a:cs typeface="Arial" pitchFamily="34" charset="0"/>
                </a:rPr>
                <a:t>societies</a:t>
              </a:r>
              <a:endParaRPr lang="en-US" sz="1400" dirty="0">
                <a:solidFill>
                  <a:prstClr val="white"/>
                </a:solidFill>
                <a:latin typeface="Arial" pitchFamily="34" charset="0"/>
                <a:cs typeface="Arial" pitchFamily="34" charset="0"/>
              </a:endParaRPr>
            </a:p>
          </p:txBody>
        </p:sp>
        <p:pic>
          <p:nvPicPr>
            <p:cNvPr id="23" name="Picture 13" descr="C:\Users\IBM_AD~1\AppData\Local\Temp\city_aerial_view2.jpg"/>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b="72"/>
            <a:stretch/>
          </p:blipFill>
          <p:spPr bwMode="auto">
            <a:xfrm>
              <a:off x="3256164" y="1384332"/>
              <a:ext cx="2714171" cy="1725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4" name="Straight Connector 23"/>
            <p:cNvCxnSpPr/>
            <p:nvPr/>
          </p:nvCxnSpPr>
          <p:spPr>
            <a:xfrm>
              <a:off x="3607409" y="3562350"/>
              <a:ext cx="201168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5" name="Group 24"/>
          <p:cNvGrpSpPr/>
          <p:nvPr/>
        </p:nvGrpSpPr>
        <p:grpSpPr>
          <a:xfrm>
            <a:off x="6113724" y="1384332"/>
            <a:ext cx="2723698" cy="3213983"/>
            <a:chOff x="6113724" y="1384332"/>
            <a:chExt cx="2723698" cy="3213983"/>
          </a:xfrm>
        </p:grpSpPr>
        <p:pic>
          <p:nvPicPr>
            <p:cNvPr id="26" name="Picture 31" descr="C:\Users\ITSOUSER\Downloads\students_computers_classroom2.jpg"/>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b="13"/>
            <a:stretch/>
          </p:blipFill>
          <p:spPr bwMode="auto">
            <a:xfrm>
              <a:off x="6113724" y="1384332"/>
              <a:ext cx="2715356"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26"/>
            <p:cNvSpPr/>
            <p:nvPr/>
          </p:nvSpPr>
          <p:spPr>
            <a:xfrm>
              <a:off x="6123251" y="3213320"/>
              <a:ext cx="2714171" cy="1384995"/>
            </a:xfrm>
            <a:prstGeom prst="rect">
              <a:avLst/>
            </a:prstGeom>
          </p:spPr>
          <p:txBody>
            <a:bodyPr wrap="square">
              <a:spAutoFit/>
            </a:bodyPr>
            <a:lstStyle/>
            <a:p>
              <a:pPr algn="ctr" fontAlgn="base">
                <a:spcBef>
                  <a:spcPct val="0"/>
                </a:spcBef>
                <a:spcAft>
                  <a:spcPct val="0"/>
                </a:spcAft>
              </a:pPr>
              <a:r>
                <a:rPr lang="en-US" sz="1400" dirty="0" smtClean="0">
                  <a:solidFill>
                    <a:prstClr val="white"/>
                  </a:solidFill>
                  <a:latin typeface="Arial" pitchFamily="34" charset="0"/>
                  <a:cs typeface="Arial" pitchFamily="34" charset="0"/>
                </a:rPr>
                <a:t>Attracting businesses and talent  </a:t>
              </a:r>
            </a:p>
            <a:p>
              <a:pPr algn="ctr" fontAlgn="base">
                <a:spcBef>
                  <a:spcPct val="0"/>
                </a:spcBef>
                <a:spcAft>
                  <a:spcPct val="0"/>
                </a:spcAft>
              </a:pPr>
              <a:endParaRPr lang="en-US" sz="1400" dirty="0">
                <a:solidFill>
                  <a:prstClr val="white"/>
                </a:solidFill>
                <a:latin typeface="Arial" pitchFamily="34" charset="0"/>
                <a:cs typeface="Arial" pitchFamily="34" charset="0"/>
              </a:endParaRPr>
            </a:p>
            <a:p>
              <a:pPr algn="ctr" fontAlgn="base">
                <a:spcBef>
                  <a:spcPct val="0"/>
                </a:spcBef>
                <a:spcAft>
                  <a:spcPct val="0"/>
                </a:spcAft>
              </a:pPr>
              <a:r>
                <a:rPr lang="en-US" sz="1400" dirty="0" smtClean="0">
                  <a:solidFill>
                    <a:prstClr val="white"/>
                  </a:solidFill>
                  <a:latin typeface="Arial" pitchFamily="34" charset="0"/>
                  <a:cs typeface="Arial" pitchFamily="34" charset="0"/>
                </a:rPr>
                <a:t>fuels sustainable growth with:</a:t>
              </a:r>
            </a:p>
            <a:p>
              <a:pPr algn="ctr" fontAlgn="base">
                <a:spcBef>
                  <a:spcPct val="0"/>
                </a:spcBef>
                <a:spcAft>
                  <a:spcPct val="0"/>
                </a:spcAft>
              </a:pPr>
              <a:r>
                <a:rPr lang="en-US" sz="1400" dirty="0" smtClean="0">
                  <a:solidFill>
                    <a:srgbClr val="92D050"/>
                  </a:solidFill>
                  <a:latin typeface="Arial" pitchFamily="34" charset="0"/>
                  <a:cs typeface="Arial" pitchFamily="34" charset="0"/>
                </a:rPr>
                <a:t>Financial</a:t>
              </a:r>
              <a:r>
                <a:rPr lang="en-US" sz="1400" dirty="0" smtClean="0">
                  <a:solidFill>
                    <a:prstClr val="white"/>
                  </a:solidFill>
                  <a:latin typeface="Arial" pitchFamily="34" charset="0"/>
                  <a:cs typeface="Arial" pitchFamily="34" charset="0"/>
                </a:rPr>
                <a:t> benefits </a:t>
              </a:r>
              <a:r>
                <a:rPr lang="en-US" sz="1400" dirty="0">
                  <a:solidFill>
                    <a:prstClr val="white"/>
                  </a:solidFill>
                  <a:latin typeface="Arial" pitchFamily="34" charset="0"/>
                  <a:cs typeface="Arial" pitchFamily="34" charset="0"/>
                </a:rPr>
                <a:t> </a:t>
              </a:r>
              <a:endParaRPr lang="en-US" sz="1400" dirty="0" smtClean="0">
                <a:solidFill>
                  <a:prstClr val="white"/>
                </a:solidFill>
                <a:latin typeface="Arial" pitchFamily="34" charset="0"/>
                <a:cs typeface="Arial" pitchFamily="34" charset="0"/>
              </a:endParaRPr>
            </a:p>
            <a:p>
              <a:pPr algn="ctr" fontAlgn="base">
                <a:spcBef>
                  <a:spcPct val="0"/>
                </a:spcBef>
                <a:spcAft>
                  <a:spcPct val="0"/>
                </a:spcAft>
              </a:pPr>
              <a:r>
                <a:rPr lang="en-US" sz="1400" dirty="0" smtClean="0">
                  <a:solidFill>
                    <a:srgbClr val="92D050"/>
                  </a:solidFill>
                  <a:latin typeface="Arial" pitchFamily="34" charset="0"/>
                  <a:cs typeface="Arial" pitchFamily="34" charset="0"/>
                </a:rPr>
                <a:t>Social </a:t>
              </a:r>
              <a:r>
                <a:rPr lang="en-US" sz="1400" dirty="0" smtClean="0">
                  <a:solidFill>
                    <a:prstClr val="white"/>
                  </a:solidFill>
                  <a:latin typeface="Arial" pitchFamily="34" charset="0"/>
                  <a:cs typeface="Arial" pitchFamily="34" charset="0"/>
                </a:rPr>
                <a:t>benefits</a:t>
              </a:r>
            </a:p>
            <a:p>
              <a:pPr algn="ctr" fontAlgn="base">
                <a:spcBef>
                  <a:spcPct val="0"/>
                </a:spcBef>
                <a:spcAft>
                  <a:spcPct val="0"/>
                </a:spcAft>
              </a:pPr>
              <a:r>
                <a:rPr lang="en-US" sz="1400" dirty="0" smtClean="0">
                  <a:solidFill>
                    <a:srgbClr val="92D050"/>
                  </a:solidFill>
                  <a:latin typeface="Arial" pitchFamily="34" charset="0"/>
                  <a:cs typeface="Arial" pitchFamily="34" charset="0"/>
                </a:rPr>
                <a:t>Economic </a:t>
              </a:r>
              <a:r>
                <a:rPr lang="en-US" sz="1400" dirty="0" smtClean="0">
                  <a:solidFill>
                    <a:prstClr val="white"/>
                  </a:solidFill>
                  <a:latin typeface="Arial" pitchFamily="34" charset="0"/>
                  <a:cs typeface="Arial" pitchFamily="34" charset="0"/>
                </a:rPr>
                <a:t>benefits</a:t>
              </a:r>
              <a:endParaRPr lang="en-US" sz="1400" dirty="0">
                <a:solidFill>
                  <a:prstClr val="white"/>
                </a:solidFill>
                <a:latin typeface="Arial" pitchFamily="34" charset="0"/>
                <a:cs typeface="Arial" pitchFamily="34" charset="0"/>
              </a:endParaRPr>
            </a:p>
          </p:txBody>
        </p:sp>
        <p:cxnSp>
          <p:nvCxnSpPr>
            <p:cNvPr id="28" name="Straight Connector 27"/>
            <p:cNvCxnSpPr/>
            <p:nvPr/>
          </p:nvCxnSpPr>
          <p:spPr>
            <a:xfrm>
              <a:off x="6474494" y="3562350"/>
              <a:ext cx="2011680"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519301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750"/>
                                        <p:tgtEl>
                                          <p:spTgt spid="2"/>
                                        </p:tgtEl>
                                      </p:cBhvr>
                                    </p:animEffect>
                                  </p:childTnLst>
                                </p:cTn>
                              </p:par>
                            </p:childTnLst>
                          </p:cTn>
                        </p:par>
                        <p:par>
                          <p:cTn id="8" fill="hold">
                            <p:stCondLst>
                              <p:cond delay="225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500"/>
                                        <p:tgtEl>
                                          <p:spTgt spid="3"/>
                                        </p:tgtEl>
                                      </p:cBhvr>
                                    </p:animEffect>
                                  </p:childTnLst>
                                </p:cTn>
                              </p:par>
                            </p:childTnLst>
                          </p:cTn>
                        </p:par>
                        <p:par>
                          <p:cTn id="12" fill="hold">
                            <p:stCondLst>
                              <p:cond delay="3750"/>
                            </p:stCondLst>
                            <p:childTnLst>
                              <p:par>
                                <p:cTn id="13" presetID="10" presetClass="entr" presetSubtype="0"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1500"/>
                                        <p:tgtEl>
                                          <p:spTgt spid="21"/>
                                        </p:tgtEl>
                                      </p:cBhvr>
                                    </p:animEffect>
                                  </p:childTnLst>
                                </p:cTn>
                              </p:par>
                            </p:childTnLst>
                          </p:cTn>
                        </p:par>
                        <p:par>
                          <p:cTn id="16" fill="hold">
                            <p:stCondLst>
                              <p:cond delay="5250"/>
                            </p:stCondLst>
                            <p:childTnLst>
                              <p:par>
                                <p:cTn id="17" presetID="10" presetClass="entr" presetSubtype="0"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Rectangle 3"/>
          <p:cNvSpPr/>
          <p:nvPr/>
        </p:nvSpPr>
        <p:spPr>
          <a:xfrm>
            <a:off x="3581400" y="2533650"/>
            <a:ext cx="3924300" cy="2308324"/>
          </a:xfrm>
          <a:prstGeom prst="rect">
            <a:avLst/>
          </a:prstGeom>
        </p:spPr>
        <p:txBody>
          <a:bodyPr wrap="square">
            <a:spAutoFit/>
          </a:bodyPr>
          <a:lstStyle/>
          <a:p>
            <a:pPr algn="r"/>
            <a:r>
              <a:rPr lang="en-US" sz="4800" dirty="0">
                <a:latin typeface="HelvNeue Light for IBM"/>
              </a:rPr>
              <a:t>#</a:t>
            </a:r>
            <a:r>
              <a:rPr lang="en-US" sz="4800" dirty="0" smtClean="0">
                <a:solidFill>
                  <a:srgbClr val="92D050"/>
                </a:solidFill>
                <a:latin typeface="HelvNeue Light for IBM"/>
              </a:rPr>
              <a:t>because</a:t>
            </a:r>
          </a:p>
          <a:p>
            <a:pPr algn="r"/>
            <a:r>
              <a:rPr lang="en-US" sz="4800" dirty="0" smtClean="0">
                <a:solidFill>
                  <a:srgbClr val="92D050"/>
                </a:solidFill>
                <a:latin typeface="HelvNeue Light for IBM"/>
              </a:rPr>
              <a:t>everyone</a:t>
            </a:r>
          </a:p>
          <a:p>
            <a:pPr algn="r"/>
            <a:r>
              <a:rPr lang="en-US" sz="4800" dirty="0" smtClean="0">
                <a:solidFill>
                  <a:srgbClr val="92D050"/>
                </a:solidFill>
                <a:latin typeface="HelvNeue Light for IBM"/>
              </a:rPr>
              <a:t>matters</a:t>
            </a:r>
            <a:endParaRPr lang="en-US" sz="4800" dirty="0">
              <a:solidFill>
                <a:srgbClr val="92D050"/>
              </a:solidFill>
              <a:latin typeface="HelvNeue Light for IBM"/>
            </a:endParaRPr>
          </a:p>
        </p:txBody>
      </p:sp>
      <p:grpSp>
        <p:nvGrpSpPr>
          <p:cNvPr id="2" name="Group 4"/>
          <p:cNvGrpSpPr/>
          <p:nvPr/>
        </p:nvGrpSpPr>
        <p:grpSpPr>
          <a:xfrm>
            <a:off x="4751210" y="1123950"/>
            <a:ext cx="3706990" cy="338554"/>
            <a:chOff x="4979810" y="1283407"/>
            <a:chExt cx="2904571" cy="338554"/>
          </a:xfrm>
        </p:grpSpPr>
        <p:pic>
          <p:nvPicPr>
            <p:cNvPr id="11" name="Picture 6" descr="http://files.softicons.com/download/system-icons/windows-8-metro-invert-icons-by-dakirby309/png/256x256/Applications/Email%20Chat.png"/>
            <p:cNvPicPr>
              <a:picLocks noChangeAspect="1" noChangeArrowheads="1"/>
            </p:cNvPicPr>
            <p:nvPr/>
          </p:nvPicPr>
          <p:blipFill>
            <a:blip r:embed="rId4" cstate="print">
              <a:lum bright="100000"/>
            </a:blip>
            <a:srcRect/>
            <a:stretch>
              <a:fillRect/>
            </a:stretch>
          </p:blipFill>
          <p:spPr bwMode="auto">
            <a:xfrm>
              <a:off x="4979810" y="1294012"/>
              <a:ext cx="277849" cy="277849"/>
            </a:xfrm>
            <a:prstGeom prst="rect">
              <a:avLst/>
            </a:prstGeom>
            <a:noFill/>
          </p:spPr>
        </p:pic>
        <p:sp>
          <p:nvSpPr>
            <p:cNvPr id="13" name="TextBox 12"/>
            <p:cNvSpPr txBox="1"/>
            <p:nvPr/>
          </p:nvSpPr>
          <p:spPr>
            <a:xfrm>
              <a:off x="5383142" y="1283407"/>
              <a:ext cx="2501239" cy="338554"/>
            </a:xfrm>
            <a:prstGeom prst="rect">
              <a:avLst/>
            </a:prstGeom>
            <a:noFill/>
          </p:spPr>
          <p:txBody>
            <a:bodyPr wrap="square" lIns="0" tIns="0" rIns="0" bIns="0" rtlCol="0">
              <a:spAutoFit/>
            </a:bodyPr>
            <a:lstStyle/>
            <a:p>
              <a:r>
                <a:rPr lang="en-US" sz="2200" dirty="0" smtClean="0">
                  <a:solidFill>
                    <a:srgbClr val="92D050"/>
                  </a:solidFill>
                  <a:latin typeface="HelvNeue Light for IBM" pitchFamily="34" charset="0"/>
                  <a:cs typeface="Arial" pitchFamily="34" charset="0"/>
                </a:rPr>
                <a:t>dpelino@us.ibm.com</a:t>
              </a:r>
              <a:endParaRPr lang="en-US" sz="2200" dirty="0">
                <a:solidFill>
                  <a:srgbClr val="92D050"/>
                </a:solidFill>
                <a:latin typeface="HelvNeue Light for IBM" pitchFamily="34" charset="0"/>
                <a:cs typeface="Arial" pitchFamily="34" charset="0"/>
              </a:endParaRPr>
            </a:p>
          </p:txBody>
        </p:sp>
      </p:grpSp>
      <p:grpSp>
        <p:nvGrpSpPr>
          <p:cNvPr id="3" name="Group 17"/>
          <p:cNvGrpSpPr/>
          <p:nvPr/>
        </p:nvGrpSpPr>
        <p:grpSpPr>
          <a:xfrm>
            <a:off x="4724400" y="1613467"/>
            <a:ext cx="3046503" cy="379681"/>
            <a:chOff x="4800600" y="1772924"/>
            <a:chExt cx="3046503" cy="379681"/>
          </a:xfrm>
        </p:grpSpPr>
        <p:pic>
          <p:nvPicPr>
            <p:cNvPr id="10" name="Picture 9" descr="http://conbrochill.com/wp-content/uploads/2014/01/twitter-256.png"/>
            <p:cNvPicPr>
              <a:picLocks noChangeAspect="1" noChangeArrowheads="1"/>
            </p:cNvPicPr>
            <p:nvPr/>
          </p:nvPicPr>
          <p:blipFill>
            <a:blip r:embed="rId5" cstate="print"/>
            <a:srcRect/>
            <a:stretch>
              <a:fillRect/>
            </a:stretch>
          </p:blipFill>
          <p:spPr bwMode="auto">
            <a:xfrm>
              <a:off x="4800600" y="1772924"/>
              <a:ext cx="328475" cy="328475"/>
            </a:xfrm>
            <a:prstGeom prst="rect">
              <a:avLst/>
            </a:prstGeom>
            <a:noFill/>
          </p:spPr>
        </p:pic>
        <p:sp>
          <p:nvSpPr>
            <p:cNvPr id="15" name="TextBox 14"/>
            <p:cNvSpPr txBox="1"/>
            <p:nvPr/>
          </p:nvSpPr>
          <p:spPr>
            <a:xfrm>
              <a:off x="5345864" y="1783273"/>
              <a:ext cx="2501239" cy="369332"/>
            </a:xfrm>
            <a:prstGeom prst="rect">
              <a:avLst/>
            </a:prstGeom>
            <a:noFill/>
          </p:spPr>
          <p:txBody>
            <a:bodyPr wrap="square" lIns="0" tIns="0" rIns="0" bIns="0" rtlCol="0">
              <a:spAutoFit/>
            </a:bodyPr>
            <a:lstStyle/>
            <a:p>
              <a:r>
                <a:rPr lang="en-US" sz="2400" dirty="0" smtClean="0">
                  <a:latin typeface="HelvNeue Light for IBM" pitchFamily="34" charset="0"/>
                  <a:cs typeface="Arial" pitchFamily="34" charset="0"/>
                </a:rPr>
                <a:t>@</a:t>
              </a:r>
              <a:r>
                <a:rPr lang="en-US" sz="2400" dirty="0" err="1" smtClean="0">
                  <a:solidFill>
                    <a:srgbClr val="92D050"/>
                  </a:solidFill>
                  <a:latin typeface="HelvNeue Light for IBM" pitchFamily="34" charset="0"/>
                  <a:cs typeface="Arial" pitchFamily="34" charset="0"/>
                </a:rPr>
                <a:t>DanPelino</a:t>
              </a:r>
              <a:endParaRPr lang="en-US" sz="2400" dirty="0">
                <a:solidFill>
                  <a:srgbClr val="92D050"/>
                </a:solidFill>
                <a:latin typeface="HelvNeue Light for IBM" pitchFamily="34" charset="0"/>
                <a:cs typeface="Arial" pitchFamily="34" charset="0"/>
              </a:endParaRPr>
            </a:p>
          </p:txBody>
        </p:sp>
      </p:grpSp>
      <p:sp>
        <p:nvSpPr>
          <p:cNvPr id="9" name="TextBox 8"/>
          <p:cNvSpPr txBox="1"/>
          <p:nvPr/>
        </p:nvSpPr>
        <p:spPr>
          <a:xfrm>
            <a:off x="685800" y="384048"/>
            <a:ext cx="4953000" cy="430887"/>
          </a:xfrm>
          <a:prstGeom prst="rect">
            <a:avLst/>
          </a:prstGeom>
          <a:noFill/>
        </p:spPr>
        <p:txBody>
          <a:bodyPr wrap="square" lIns="0" tIns="0" rIns="0" bIns="0" rtlCol="0">
            <a:spAutoFit/>
          </a:bodyPr>
          <a:lstStyle/>
          <a:p>
            <a:r>
              <a:rPr lang="en-US" sz="2800" dirty="0">
                <a:latin typeface="HelvNeue Light for IBM" pitchFamily="34" charset="0"/>
                <a:cs typeface="Arial" pitchFamily="34" charset="0"/>
              </a:rPr>
              <a:t>Join the </a:t>
            </a:r>
            <a:r>
              <a:rPr lang="en-US" sz="2800" dirty="0" smtClean="0">
                <a:latin typeface="HelvNeue Light for IBM" pitchFamily="34" charset="0"/>
                <a:cs typeface="Arial" pitchFamily="34" charset="0"/>
              </a:rPr>
              <a:t>conversation...</a:t>
            </a:r>
            <a:endParaRPr lang="en-US" sz="2800" dirty="0">
              <a:latin typeface="HelvNeue Light for IBM" pitchFamily="34" charset="0"/>
              <a:cs typeface="Arial" pitchFamily="34" charset="0"/>
            </a:endParaRPr>
          </a:p>
        </p:txBody>
      </p:sp>
    </p:spTree>
    <p:extLst>
      <p:ext uri="{BB962C8B-B14F-4D97-AF65-F5344CB8AC3E}">
        <p14:creationId xmlns:p14="http://schemas.microsoft.com/office/powerpoint/2010/main" val="359615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10" presetClass="entr" presetSubtype="0" fill="hold" nodeType="afterEffect">
                                  <p:stCondLst>
                                    <p:cond delay="2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par>
                          <p:cTn id="12" fill="hold">
                            <p:stCondLst>
                              <p:cond delay="2200"/>
                            </p:stCondLst>
                            <p:childTnLst>
                              <p:par>
                                <p:cTn id="13" presetID="10" presetClass="entr" presetSubtype="0" fill="hold" grpId="0" nodeType="afterEffect">
                                  <p:stCondLst>
                                    <p:cond delay="50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ano stairs  - TheFunTheory.com - Rolighetsteorin.s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298"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5" fill="hold" display="0">
                  <p:stCondLst>
                    <p:cond delay="indefinite"/>
                  </p:stCondLst>
                </p:cTn>
                <p:tgtEl>
                  <p:spTgt spid="4"/>
                </p:tgtEl>
              </p:cMediaNode>
            </p:video>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49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432"/>
            <a:ext cx="9144000" cy="5143500"/>
          </a:xfrm>
          <a:prstGeom prst="rect">
            <a:avLst/>
          </a:prstGeom>
        </p:spPr>
      </p:pic>
      <p:sp>
        <p:nvSpPr>
          <p:cNvPr id="2" name="TextBox 1"/>
          <p:cNvSpPr txBox="1"/>
          <p:nvPr/>
        </p:nvSpPr>
        <p:spPr>
          <a:xfrm>
            <a:off x="381000" y="1657349"/>
            <a:ext cx="5486400" cy="1015663"/>
          </a:xfrm>
          <a:prstGeom prst="rect">
            <a:avLst/>
          </a:prstGeom>
          <a:noFill/>
        </p:spPr>
        <p:txBody>
          <a:bodyPr wrap="square" rtlCol="0">
            <a:spAutoFit/>
          </a:bodyPr>
          <a:lstStyle/>
          <a:p>
            <a:r>
              <a:rPr lang="en-US" sz="2000" dirty="0" smtClean="0">
                <a:latin typeface="Arial" panose="020B0604020202020204" pitchFamily="34" charset="0"/>
                <a:cs typeface="Arial" panose="020B0604020202020204" pitchFamily="34" charset="0"/>
              </a:rPr>
              <a:t>Dan Pelino,</a:t>
            </a:r>
          </a:p>
          <a:p>
            <a:r>
              <a:rPr lang="en-US" sz="2000" dirty="0" smtClean="0">
                <a:latin typeface="Arial" panose="020B0604020202020204" pitchFamily="34" charset="0"/>
                <a:cs typeface="Arial" panose="020B0604020202020204" pitchFamily="34" charset="0"/>
              </a:rPr>
              <a:t>General Manager</a:t>
            </a:r>
          </a:p>
          <a:p>
            <a:r>
              <a:rPr lang="en-US" sz="2000" dirty="0" smtClean="0">
                <a:latin typeface="Arial" panose="020B0604020202020204" pitchFamily="34" charset="0"/>
                <a:cs typeface="Arial" panose="020B0604020202020204" pitchFamily="34" charset="0"/>
              </a:rPr>
              <a:t>IBM Global Public Sector</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9787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 name="Picture 10" descr="http://garzawebdesign.com/sites/garzawebdesign/files/styles/people_346x346/public/people/richmond-city-limit-sign.jpg?itok=IU6HRhLs"/>
          <p:cNvPicPr>
            <a:picLocks noChangeAspect="1" noChangeArrowheads="1"/>
          </p:cNvPicPr>
          <p:nvPr/>
        </p:nvPicPr>
        <p:blipFill>
          <a:blip r:embed="rId2"/>
          <a:srcRect/>
          <a:stretch>
            <a:fillRect/>
          </a:stretch>
        </p:blipFill>
        <p:spPr bwMode="auto">
          <a:xfrm>
            <a:off x="0" y="2067005"/>
            <a:ext cx="2500893" cy="3076495"/>
          </a:xfrm>
          <a:prstGeom prst="rect">
            <a:avLst/>
          </a:prstGeom>
          <a:noFill/>
        </p:spPr>
      </p:pic>
      <p:pic>
        <p:nvPicPr>
          <p:cNvPr id="2050" name="Picture 2" descr="http://www.wintergreenresort.com/uploadedImages/Winter/wintergreen-winter-aerial-best-ski.jpg?n=7334"/>
          <p:cNvPicPr>
            <a:picLocks noChangeAspect="1" noChangeArrowheads="1"/>
          </p:cNvPicPr>
          <p:nvPr/>
        </p:nvPicPr>
        <p:blipFill>
          <a:blip r:embed="rId3" cstate="print"/>
          <a:srcRect/>
          <a:stretch>
            <a:fillRect/>
          </a:stretch>
        </p:blipFill>
        <p:spPr bwMode="auto">
          <a:xfrm>
            <a:off x="2067005" y="-1"/>
            <a:ext cx="5079146" cy="2597203"/>
          </a:xfrm>
          <a:prstGeom prst="rect">
            <a:avLst/>
          </a:prstGeom>
          <a:noFill/>
        </p:spPr>
      </p:pic>
      <p:sp>
        <p:nvSpPr>
          <p:cNvPr id="2052" name="AutoShape 4" descr="Image result for richmond virgini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54" name="AutoShape 6" descr="Image result for richmond virgini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56" name="AutoShape 8" descr="Related imag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060" name="Picture 12" descr="http://www.superholiday.com/filerepository/destinations/05f0a49d-5e93-4520-8ba3-3f31b56b567d.jpg"/>
          <p:cNvPicPr>
            <a:picLocks noChangeAspect="1" noChangeArrowheads="1"/>
          </p:cNvPicPr>
          <p:nvPr/>
        </p:nvPicPr>
        <p:blipFill>
          <a:blip r:embed="rId4" cstate="print"/>
          <a:srcRect/>
          <a:stretch>
            <a:fillRect/>
          </a:stretch>
        </p:blipFill>
        <p:spPr bwMode="auto">
          <a:xfrm>
            <a:off x="1" y="0"/>
            <a:ext cx="2289841" cy="2612571"/>
          </a:xfrm>
          <a:prstGeom prst="rect">
            <a:avLst/>
          </a:prstGeom>
          <a:noFill/>
        </p:spPr>
      </p:pic>
      <p:pic>
        <p:nvPicPr>
          <p:cNvPr id="2062" name="Picture 14" descr="Related image"/>
          <p:cNvPicPr>
            <a:picLocks noChangeAspect="1" noChangeArrowheads="1"/>
          </p:cNvPicPr>
          <p:nvPr/>
        </p:nvPicPr>
        <p:blipFill>
          <a:blip r:embed="rId5"/>
          <a:srcRect/>
          <a:stretch>
            <a:fillRect/>
          </a:stretch>
        </p:blipFill>
        <p:spPr bwMode="auto">
          <a:xfrm>
            <a:off x="6008914" y="0"/>
            <a:ext cx="3135086" cy="2574151"/>
          </a:xfrm>
          <a:prstGeom prst="rect">
            <a:avLst/>
          </a:prstGeom>
          <a:noFill/>
        </p:spPr>
      </p:pic>
      <p:pic>
        <p:nvPicPr>
          <p:cNvPr id="2064" name="Picture 16" descr="Related image"/>
          <p:cNvPicPr>
            <a:picLocks noChangeAspect="1" noChangeArrowheads="1"/>
          </p:cNvPicPr>
          <p:nvPr/>
        </p:nvPicPr>
        <p:blipFill>
          <a:blip r:embed="rId6"/>
          <a:srcRect/>
          <a:stretch>
            <a:fillRect/>
          </a:stretch>
        </p:blipFill>
        <p:spPr bwMode="auto">
          <a:xfrm>
            <a:off x="2537625" y="2588239"/>
            <a:ext cx="2449314" cy="2555261"/>
          </a:xfrm>
          <a:prstGeom prst="rect">
            <a:avLst/>
          </a:prstGeom>
          <a:noFill/>
        </p:spPr>
      </p:pic>
      <p:pic>
        <p:nvPicPr>
          <p:cNvPr id="2066" name="Picture 18" descr="http://careers-us.hoganlovells.com/wp-content/uploads/dulles_NorthernVirginia-895x365.jpg"/>
          <p:cNvPicPr>
            <a:picLocks noChangeAspect="1" noChangeArrowheads="1"/>
          </p:cNvPicPr>
          <p:nvPr/>
        </p:nvPicPr>
        <p:blipFill>
          <a:blip r:embed="rId7"/>
          <a:srcRect/>
          <a:stretch>
            <a:fillRect/>
          </a:stretch>
        </p:blipFill>
        <p:spPr bwMode="auto">
          <a:xfrm>
            <a:off x="4902413" y="2551099"/>
            <a:ext cx="4241588" cy="2592401"/>
          </a:xfrm>
          <a:prstGeom prst="rect">
            <a:avLst/>
          </a:prstGeom>
          <a:noFill/>
        </p:spPr>
      </p:pic>
      <p:pic>
        <p:nvPicPr>
          <p:cNvPr id="2068" name="Picture 20" descr="Related image"/>
          <p:cNvPicPr>
            <a:picLocks noChangeAspect="1" noChangeArrowheads="1"/>
          </p:cNvPicPr>
          <p:nvPr/>
        </p:nvPicPr>
        <p:blipFill>
          <a:blip r:embed="rId8"/>
          <a:srcRect/>
          <a:stretch>
            <a:fillRect/>
          </a:stretch>
        </p:blipFill>
        <p:spPr bwMode="auto">
          <a:xfrm>
            <a:off x="3088983" y="2076034"/>
            <a:ext cx="2111802" cy="985079"/>
          </a:xfrm>
          <a:prstGeom prst="rect">
            <a:avLst/>
          </a:prstGeom>
          <a:noFill/>
        </p:spPr>
      </p:pic>
    </p:spTree>
    <p:extLst>
      <p:ext uri="{BB962C8B-B14F-4D97-AF65-F5344CB8AC3E}">
        <p14:creationId xmlns:p14="http://schemas.microsoft.com/office/powerpoint/2010/main" val="77784192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424" y="0"/>
            <a:ext cx="9144000" cy="5143500"/>
          </a:xfrm>
          <a:prstGeom prst="rect">
            <a:avLst/>
          </a:prstGeom>
        </p:spPr>
      </p:pic>
      <p:grpSp>
        <p:nvGrpSpPr>
          <p:cNvPr id="2" name="Group 1"/>
          <p:cNvGrpSpPr/>
          <p:nvPr/>
        </p:nvGrpSpPr>
        <p:grpSpPr>
          <a:xfrm>
            <a:off x="362580" y="388620"/>
            <a:ext cx="8781420" cy="4423722"/>
            <a:chOff x="362580" y="388620"/>
            <a:chExt cx="8781420" cy="4423722"/>
          </a:xfrm>
        </p:grpSpPr>
        <p:pic>
          <p:nvPicPr>
            <p:cNvPr id="10" name="Picture 9" descr="frame3_1.png"/>
            <p:cNvPicPr>
              <a:picLocks noChangeAspect="1"/>
            </p:cNvPicPr>
            <p:nvPr/>
          </p:nvPicPr>
          <p:blipFill>
            <a:blip r:embed="rId4" cstate="print"/>
            <a:srcRect l="4906" t="12130" r="3538" b="13314"/>
            <a:stretch>
              <a:fillRect/>
            </a:stretch>
          </p:blipFill>
          <p:spPr>
            <a:xfrm>
              <a:off x="376978" y="1027491"/>
              <a:ext cx="2715356" cy="2211185"/>
            </a:xfrm>
            <a:prstGeom prst="rect">
              <a:avLst/>
            </a:prstGeom>
          </p:spPr>
        </p:pic>
        <p:sp>
          <p:nvSpPr>
            <p:cNvPr id="6" name="TextBox 5"/>
            <p:cNvSpPr txBox="1"/>
            <p:nvPr/>
          </p:nvSpPr>
          <p:spPr>
            <a:xfrm>
              <a:off x="434340" y="388620"/>
              <a:ext cx="8709660" cy="430887"/>
            </a:xfrm>
            <a:prstGeom prst="rect">
              <a:avLst/>
            </a:prstGeom>
            <a:noFill/>
          </p:spPr>
          <p:txBody>
            <a:bodyPr wrap="square" lIns="0" tIns="0" rIns="0" bIns="0" rtlCol="0">
              <a:spAutoFit/>
            </a:bodyPr>
            <a:lstStyle/>
            <a:p>
              <a:r>
                <a:rPr lang="en-US" sz="2800" dirty="0">
                  <a:latin typeface="HelvNeue Light for IBM" pitchFamily="34" charset="0"/>
                  <a:cs typeface="Arial" pitchFamily="34" charset="0"/>
                </a:rPr>
                <a:t>The</a:t>
              </a:r>
              <a:r>
                <a:rPr lang="en-US" sz="2800" dirty="0" smtClean="0">
                  <a:latin typeface="HelvNeue Light for IBM" pitchFamily="34" charset="0"/>
                  <a:cs typeface="Arial" pitchFamily="34" charset="0"/>
                </a:rPr>
                <a:t> Smarter Planet is changing...</a:t>
              </a:r>
              <a:endParaRPr lang="en-US" sz="2800" dirty="0">
                <a:latin typeface="HelvNeue Light for IBM" pitchFamily="34" charset="0"/>
                <a:cs typeface="Arial" pitchFamily="34" charset="0"/>
              </a:endParaRPr>
            </a:p>
          </p:txBody>
        </p:sp>
        <p:sp>
          <p:nvSpPr>
            <p:cNvPr id="8" name="Rectangle 7"/>
            <p:cNvSpPr/>
            <p:nvPr/>
          </p:nvSpPr>
          <p:spPr>
            <a:xfrm>
              <a:off x="362580" y="3411959"/>
              <a:ext cx="2746380" cy="1400383"/>
            </a:xfrm>
            <a:prstGeom prst="rect">
              <a:avLst/>
            </a:prstGeom>
          </p:spPr>
          <p:txBody>
            <a:bodyPr wrap="square" lIns="91440" tIns="0" rIns="91440" bIns="0">
              <a:spAutoFit/>
            </a:bodyPr>
            <a:lstStyle/>
            <a:p>
              <a:pPr algn="ctr"/>
              <a:r>
                <a:rPr lang="en-US" sz="1200" b="1" dirty="0" smtClean="0">
                  <a:solidFill>
                    <a:srgbClr val="92D050"/>
                  </a:solidFill>
                  <a:latin typeface="Arial" pitchFamily="34" charset="0"/>
                  <a:cs typeface="Arial" pitchFamily="34" charset="0"/>
                </a:rPr>
                <a:t>From 1/2 to </a:t>
              </a:r>
              <a:r>
                <a:rPr lang="en-US" sz="1200" b="1" dirty="0">
                  <a:solidFill>
                    <a:srgbClr val="92D050"/>
                  </a:solidFill>
                  <a:latin typeface="Arial" pitchFamily="34" charset="0"/>
                  <a:cs typeface="Arial" pitchFamily="34" charset="0"/>
                </a:rPr>
                <a:t>2/3</a:t>
              </a:r>
              <a:r>
                <a:rPr lang="en-US" sz="1200" b="1" dirty="0" smtClean="0">
                  <a:solidFill>
                    <a:srgbClr val="92D050"/>
                  </a:solidFill>
                  <a:latin typeface="Arial" pitchFamily="34" charset="0"/>
                  <a:cs typeface="Arial" pitchFamily="34" charset="0"/>
                </a:rPr>
                <a:t> </a:t>
              </a:r>
            </a:p>
            <a:p>
              <a:pPr algn="ctr"/>
              <a:r>
                <a:rPr lang="en-US" sz="1100" dirty="0">
                  <a:latin typeface="Arial" pitchFamily="34" charset="0"/>
                  <a:ea typeface="MS PGothic" pitchFamily="34" charset="-128"/>
                  <a:cs typeface="Arial" pitchFamily="34" charset="0"/>
                </a:rPr>
                <a:t>T</a:t>
              </a:r>
              <a:r>
                <a:rPr lang="en-US" sz="1100" dirty="0" smtClean="0">
                  <a:latin typeface="Arial" pitchFamily="34" charset="0"/>
                  <a:ea typeface="MS PGothic" pitchFamily="34" charset="-128"/>
                  <a:cs typeface="Arial" pitchFamily="34" charset="0"/>
                </a:rPr>
                <a:t>he </a:t>
              </a:r>
              <a:r>
                <a:rPr lang="en-US" sz="1100" dirty="0">
                  <a:latin typeface="Arial" pitchFamily="34" charset="0"/>
                  <a:ea typeface="MS PGothic" pitchFamily="34" charset="-128"/>
                  <a:cs typeface="Arial" pitchFamily="34" charset="0"/>
                </a:rPr>
                <a:t>world’s population </a:t>
              </a:r>
              <a:r>
                <a:rPr lang="en-US" sz="1100" dirty="0" smtClean="0">
                  <a:latin typeface="Arial" pitchFamily="34" charset="0"/>
                  <a:ea typeface="MS PGothic" pitchFamily="34" charset="-128"/>
                  <a:cs typeface="Arial" pitchFamily="34" charset="0"/>
                </a:rPr>
                <a:t>living </a:t>
              </a:r>
              <a:r>
                <a:rPr lang="en-US" sz="1100" dirty="0">
                  <a:latin typeface="Arial" pitchFamily="34" charset="0"/>
                  <a:ea typeface="MS PGothic" pitchFamily="34" charset="-128"/>
                  <a:cs typeface="Arial" pitchFamily="34" charset="0"/>
                </a:rPr>
                <a:t>in </a:t>
              </a:r>
              <a:r>
                <a:rPr lang="en-US" sz="1100" dirty="0" smtClean="0">
                  <a:latin typeface="Arial" pitchFamily="34" charset="0"/>
                  <a:ea typeface="MS PGothic" pitchFamily="34" charset="-128"/>
                  <a:cs typeface="Arial" pitchFamily="34" charset="0"/>
                </a:rPr>
                <a:t/>
              </a:r>
              <a:br>
                <a:rPr lang="en-US" sz="1100" dirty="0" smtClean="0">
                  <a:latin typeface="Arial" pitchFamily="34" charset="0"/>
                  <a:ea typeface="MS PGothic" pitchFamily="34" charset="-128"/>
                  <a:cs typeface="Arial" pitchFamily="34" charset="0"/>
                </a:rPr>
              </a:br>
              <a:r>
                <a:rPr lang="en-US" sz="1100" dirty="0" smtClean="0">
                  <a:latin typeface="Arial" pitchFamily="34" charset="0"/>
                  <a:ea typeface="MS PGothic" pitchFamily="34" charset="-128"/>
                  <a:cs typeface="Arial" pitchFamily="34" charset="0"/>
                </a:rPr>
                <a:t>cities today and  in 2050</a:t>
              </a:r>
              <a:r>
                <a:rPr lang="en-US" sz="1100" baseline="30000" dirty="0">
                  <a:latin typeface="Arial" pitchFamily="34" charset="0"/>
                  <a:ea typeface="MS PGothic" pitchFamily="34" charset="-128"/>
                  <a:cs typeface="Arial" pitchFamily="34" charset="0"/>
                </a:rPr>
                <a:t> 1</a:t>
              </a:r>
              <a:endParaRPr lang="en-US" sz="1100" dirty="0">
                <a:latin typeface="Arial" pitchFamily="34" charset="0"/>
                <a:ea typeface="MS PGothic" pitchFamily="34" charset="-128"/>
                <a:cs typeface="Arial" pitchFamily="34" charset="0"/>
              </a:endParaRPr>
            </a:p>
            <a:p>
              <a:pPr algn="ctr"/>
              <a:endParaRPr lang="en-US" sz="1200" dirty="0" smtClean="0">
                <a:solidFill>
                  <a:srgbClr val="92D050"/>
                </a:solidFill>
                <a:latin typeface="Arial" pitchFamily="34" charset="0"/>
                <a:cs typeface="Arial" pitchFamily="34" charset="0"/>
              </a:endParaRPr>
            </a:p>
            <a:p>
              <a:pPr algn="ctr"/>
              <a:r>
                <a:rPr lang="en-US" sz="1200" b="1" dirty="0">
                  <a:solidFill>
                    <a:srgbClr val="92D050"/>
                  </a:solidFill>
                  <a:latin typeface="Arial" pitchFamily="34" charset="0"/>
                  <a:cs typeface="Arial" pitchFamily="34" charset="0"/>
                </a:rPr>
                <a:t>2.2% versus 4.9%</a:t>
              </a:r>
            </a:p>
            <a:p>
              <a:pPr algn="ctr"/>
              <a:r>
                <a:rPr lang="en-US" sz="1100" dirty="0">
                  <a:latin typeface="Arial" pitchFamily="34" charset="0"/>
                  <a:ea typeface="MS PGothic" pitchFamily="34" charset="-128"/>
                  <a:cs typeface="Arial" pitchFamily="34" charset="0"/>
                </a:rPr>
                <a:t>2015 GDP growth in mature </a:t>
              </a:r>
              <a:r>
                <a:rPr lang="en-US" sz="1100" dirty="0" smtClean="0">
                  <a:latin typeface="Arial" pitchFamily="34" charset="0"/>
                  <a:ea typeface="MS PGothic" pitchFamily="34" charset="-128"/>
                  <a:cs typeface="Arial" pitchFamily="34" charset="0"/>
                </a:rPr>
                <a:t/>
              </a:r>
              <a:br>
                <a:rPr lang="en-US" sz="1100" dirty="0" smtClean="0">
                  <a:latin typeface="Arial" pitchFamily="34" charset="0"/>
                  <a:ea typeface="MS PGothic" pitchFamily="34" charset="-128"/>
                  <a:cs typeface="Arial" pitchFamily="34" charset="0"/>
                </a:rPr>
              </a:br>
              <a:r>
                <a:rPr lang="en-US" sz="1100" dirty="0" smtClean="0">
                  <a:latin typeface="Arial" pitchFamily="34" charset="0"/>
                  <a:ea typeface="MS PGothic" pitchFamily="34" charset="-128"/>
                  <a:cs typeface="Arial" pitchFamily="34" charset="0"/>
                </a:rPr>
                <a:t>economies </a:t>
              </a:r>
              <a:r>
                <a:rPr lang="en-US" sz="1100" dirty="0">
                  <a:latin typeface="Arial" pitchFamily="34" charset="0"/>
                  <a:ea typeface="MS PGothic" pitchFamily="34" charset="-128"/>
                  <a:cs typeface="Arial" pitchFamily="34" charset="0"/>
                </a:rPr>
                <a:t>versus GDP growth in emerging </a:t>
              </a:r>
              <a:r>
                <a:rPr lang="en-US" sz="1100" dirty="0" smtClean="0">
                  <a:latin typeface="Arial" pitchFamily="34" charset="0"/>
                  <a:ea typeface="MS PGothic" pitchFamily="34" charset="-128"/>
                  <a:cs typeface="Arial" pitchFamily="34" charset="0"/>
                </a:rPr>
                <a:t>economies</a:t>
              </a:r>
              <a:r>
                <a:rPr lang="en-US" sz="1100" baseline="30000" dirty="0">
                  <a:latin typeface="Arial" pitchFamily="34" charset="0"/>
                  <a:ea typeface="MS PGothic" pitchFamily="34" charset="-128"/>
                  <a:cs typeface="Arial" pitchFamily="34" charset="0"/>
                </a:rPr>
                <a:t> </a:t>
              </a:r>
              <a:r>
                <a:rPr lang="en-US" sz="1100" baseline="30000" dirty="0" smtClean="0">
                  <a:latin typeface="Arial" pitchFamily="34" charset="0"/>
                  <a:ea typeface="MS PGothic" pitchFamily="34" charset="-128"/>
                  <a:cs typeface="Arial" pitchFamily="34" charset="0"/>
                </a:rPr>
                <a:t>2</a:t>
              </a:r>
              <a:endParaRPr lang="en-US" sz="1100" dirty="0">
                <a:latin typeface="Arial" pitchFamily="34" charset="0"/>
                <a:ea typeface="MS PGothic" pitchFamily="34" charset="-128"/>
                <a:cs typeface="Arial" pitchFamily="34" charset="0"/>
              </a:endParaRPr>
            </a:p>
          </p:txBody>
        </p:sp>
      </p:grpSp>
      <p:grpSp>
        <p:nvGrpSpPr>
          <p:cNvPr id="3" name="Group 2"/>
          <p:cNvGrpSpPr/>
          <p:nvPr/>
        </p:nvGrpSpPr>
        <p:grpSpPr>
          <a:xfrm>
            <a:off x="3194165" y="1027490"/>
            <a:ext cx="2741122" cy="3615575"/>
            <a:chOff x="3194165" y="1027490"/>
            <a:chExt cx="2741122" cy="3615575"/>
          </a:xfrm>
        </p:grpSpPr>
        <p:pic>
          <p:nvPicPr>
            <p:cNvPr id="12" name="Picture 11" descr="frame3_2.png"/>
            <p:cNvPicPr>
              <a:picLocks noChangeAspect="1"/>
            </p:cNvPicPr>
            <p:nvPr/>
          </p:nvPicPr>
          <p:blipFill>
            <a:blip r:embed="rId5" cstate="print"/>
            <a:srcRect l="3932"/>
            <a:stretch>
              <a:fillRect/>
            </a:stretch>
          </p:blipFill>
          <p:spPr>
            <a:xfrm>
              <a:off x="3204238" y="1027490"/>
              <a:ext cx="2714676" cy="2211186"/>
            </a:xfrm>
            <a:prstGeom prst="rect">
              <a:avLst/>
            </a:prstGeom>
          </p:spPr>
        </p:pic>
        <p:sp>
          <p:nvSpPr>
            <p:cNvPr id="13" name="Rectangle 12"/>
            <p:cNvSpPr/>
            <p:nvPr/>
          </p:nvSpPr>
          <p:spPr>
            <a:xfrm>
              <a:off x="3194165" y="3411959"/>
              <a:ext cx="2741122" cy="1231106"/>
            </a:xfrm>
            <a:prstGeom prst="rect">
              <a:avLst/>
            </a:prstGeom>
          </p:spPr>
          <p:txBody>
            <a:bodyPr wrap="square" lIns="91440" tIns="0" rIns="91440" bIns="0">
              <a:spAutoFit/>
            </a:bodyPr>
            <a:lstStyle/>
            <a:p>
              <a:pPr algn="ctr"/>
              <a:r>
                <a:rPr lang="en-US" sz="1200" b="1" dirty="0">
                  <a:solidFill>
                    <a:srgbClr val="FFC000"/>
                  </a:solidFill>
                  <a:latin typeface="Arial" pitchFamily="34" charset="0"/>
                  <a:cs typeface="Arial" pitchFamily="34" charset="0"/>
                </a:rPr>
                <a:t>40 million </a:t>
              </a:r>
            </a:p>
            <a:p>
              <a:pPr algn="ctr"/>
              <a:r>
                <a:rPr lang="en-US" sz="1100" dirty="0" smtClean="0">
                  <a:latin typeface="Arial" pitchFamily="34" charset="0"/>
                  <a:ea typeface="MS PGothic" pitchFamily="34" charset="-128"/>
                  <a:cs typeface="Arial" pitchFamily="34" charset="0"/>
                </a:rPr>
                <a:t>The global shortage in the number of </a:t>
              </a:r>
              <a:r>
                <a:rPr lang="en-US" sz="1100" dirty="0">
                  <a:latin typeface="Arial" pitchFamily="34" charset="0"/>
                  <a:ea typeface="MS PGothic" pitchFamily="34" charset="-128"/>
                  <a:cs typeface="Arial" pitchFamily="34" charset="0"/>
                </a:rPr>
                <a:t>tertiary educated workers by 2020 </a:t>
              </a:r>
              <a:r>
                <a:rPr lang="en-US" sz="1100" baseline="30000" dirty="0" smtClean="0">
                  <a:latin typeface="Arial" pitchFamily="34" charset="0"/>
                  <a:ea typeface="MS PGothic" pitchFamily="34" charset="-128"/>
                  <a:cs typeface="Arial" pitchFamily="34" charset="0"/>
                </a:rPr>
                <a:t>3</a:t>
              </a:r>
              <a:r>
                <a:rPr lang="en-US" sz="1200" dirty="0">
                  <a:latin typeface="Arial" pitchFamily="34" charset="0"/>
                  <a:ea typeface="MS PGothic" pitchFamily="34" charset="-128"/>
                  <a:cs typeface="Arial" pitchFamily="34" charset="0"/>
                </a:rPr>
                <a:t/>
              </a:r>
              <a:br>
                <a:rPr lang="en-US" sz="1200" dirty="0">
                  <a:latin typeface="Arial" pitchFamily="34" charset="0"/>
                  <a:ea typeface="MS PGothic" pitchFamily="34" charset="-128"/>
                  <a:cs typeface="Arial" pitchFamily="34" charset="0"/>
                </a:rPr>
              </a:br>
              <a:endParaRPr lang="en-US" sz="1200" dirty="0">
                <a:latin typeface="Arial" pitchFamily="34" charset="0"/>
                <a:ea typeface="MS PGothic" pitchFamily="34" charset="-128"/>
                <a:cs typeface="Arial" pitchFamily="34" charset="0"/>
              </a:endParaRPr>
            </a:p>
            <a:p>
              <a:pPr algn="ctr"/>
              <a:r>
                <a:rPr lang="en-US" sz="1200" b="1" dirty="0" smtClean="0">
                  <a:solidFill>
                    <a:srgbClr val="FFC000"/>
                  </a:solidFill>
                  <a:latin typeface="Arial" pitchFamily="34" charset="0"/>
                  <a:cs typeface="Arial" pitchFamily="34" charset="0"/>
                </a:rPr>
                <a:t>Up to 55%</a:t>
              </a:r>
            </a:p>
            <a:p>
              <a:pPr algn="ctr"/>
              <a:r>
                <a:rPr lang="en-US" altLang="en-US" sz="1100" dirty="0" smtClean="0">
                  <a:latin typeface="Arial" pitchFamily="34" charset="0"/>
                  <a:ea typeface="MS PGothic" pitchFamily="34" charset="-128"/>
                  <a:cs typeface="Arial" pitchFamily="34" charset="0"/>
                </a:rPr>
                <a:t>The range of reported rates </a:t>
              </a:r>
              <a:r>
                <a:rPr lang="en-US" altLang="en-US" sz="1100" dirty="0">
                  <a:latin typeface="Arial" pitchFamily="34" charset="0"/>
                  <a:ea typeface="MS PGothic" pitchFamily="34" charset="-128"/>
                  <a:cs typeface="Arial" pitchFamily="34" charset="0"/>
                </a:rPr>
                <a:t>of youth unemployment </a:t>
              </a:r>
              <a:r>
                <a:rPr lang="en-US" altLang="en-US" sz="1100" dirty="0" smtClean="0">
                  <a:latin typeface="Arial" pitchFamily="34" charset="0"/>
                  <a:ea typeface="MS PGothic" pitchFamily="34" charset="-128"/>
                  <a:cs typeface="Arial" pitchFamily="34" charset="0"/>
                </a:rPr>
                <a:t>around </a:t>
              </a:r>
              <a:r>
                <a:rPr lang="en-US" altLang="en-US" sz="1100" dirty="0">
                  <a:latin typeface="Arial" pitchFamily="34" charset="0"/>
                  <a:ea typeface="MS PGothic" pitchFamily="34" charset="-128"/>
                  <a:cs typeface="Arial" pitchFamily="34" charset="0"/>
                </a:rPr>
                <a:t>the </a:t>
              </a:r>
              <a:r>
                <a:rPr lang="en-US" altLang="en-US" sz="1100" dirty="0" smtClean="0">
                  <a:latin typeface="Arial" pitchFamily="34" charset="0"/>
                  <a:ea typeface="MS PGothic" pitchFamily="34" charset="-128"/>
                  <a:cs typeface="Arial" pitchFamily="34" charset="0"/>
                </a:rPr>
                <a:t>world </a:t>
              </a:r>
              <a:r>
                <a:rPr lang="en-US" altLang="en-US" sz="1100" baseline="30000" dirty="0" smtClean="0">
                  <a:latin typeface="Arial" pitchFamily="34" charset="0"/>
                  <a:ea typeface="MS PGothic" pitchFamily="34" charset="-128"/>
                  <a:cs typeface="Arial" pitchFamily="34" charset="0"/>
                </a:rPr>
                <a:t>4</a:t>
              </a:r>
              <a:endParaRPr lang="en-US" altLang="en-US" sz="1100" baseline="30000" dirty="0">
                <a:latin typeface="Arial" pitchFamily="34" charset="0"/>
                <a:ea typeface="MS PGothic" pitchFamily="34" charset="-128"/>
                <a:cs typeface="Arial" pitchFamily="34" charset="0"/>
              </a:endParaRPr>
            </a:p>
          </p:txBody>
        </p:sp>
      </p:grpSp>
      <p:grpSp>
        <p:nvGrpSpPr>
          <p:cNvPr id="4" name="Group 3"/>
          <p:cNvGrpSpPr/>
          <p:nvPr/>
        </p:nvGrpSpPr>
        <p:grpSpPr>
          <a:xfrm>
            <a:off x="6030818" y="1025829"/>
            <a:ext cx="2714171" cy="3617236"/>
            <a:chOff x="6030818" y="1025829"/>
            <a:chExt cx="2714171" cy="3617236"/>
          </a:xfrm>
        </p:grpSpPr>
        <p:pic>
          <p:nvPicPr>
            <p:cNvPr id="15" name="Picture 14" descr="frame3_3.png"/>
            <p:cNvPicPr>
              <a:picLocks noChangeAspect="1"/>
            </p:cNvPicPr>
            <p:nvPr/>
          </p:nvPicPr>
          <p:blipFill>
            <a:blip r:embed="rId6" cstate="print"/>
            <a:srcRect l="4415" t="3482" r="2949"/>
            <a:stretch>
              <a:fillRect/>
            </a:stretch>
          </p:blipFill>
          <p:spPr>
            <a:xfrm>
              <a:off x="6030818" y="1025829"/>
              <a:ext cx="2714171" cy="2212847"/>
            </a:xfrm>
            <a:prstGeom prst="rect">
              <a:avLst/>
            </a:prstGeom>
          </p:spPr>
        </p:pic>
        <p:sp>
          <p:nvSpPr>
            <p:cNvPr id="14" name="Rectangle 13"/>
            <p:cNvSpPr/>
            <p:nvPr/>
          </p:nvSpPr>
          <p:spPr>
            <a:xfrm>
              <a:off x="6030818" y="3411959"/>
              <a:ext cx="2636104" cy="1231106"/>
            </a:xfrm>
            <a:prstGeom prst="rect">
              <a:avLst/>
            </a:prstGeom>
          </p:spPr>
          <p:txBody>
            <a:bodyPr wrap="square" lIns="91440" tIns="0" rIns="91440" bIns="0">
              <a:spAutoFit/>
            </a:bodyPr>
            <a:lstStyle/>
            <a:p>
              <a:pPr algn="ctr"/>
              <a:r>
                <a:rPr lang="en-US" sz="1200" b="1" dirty="0" smtClean="0">
                  <a:solidFill>
                    <a:srgbClr val="83D1F5"/>
                  </a:solidFill>
                  <a:latin typeface="Arial" pitchFamily="34" charset="0"/>
                  <a:cs typeface="Arial" pitchFamily="34" charset="0"/>
                </a:rPr>
                <a:t>200 per person</a:t>
              </a:r>
            </a:p>
            <a:p>
              <a:pPr algn="ctr"/>
              <a:r>
                <a:rPr lang="en-US" sz="1100" dirty="0" smtClean="0">
                  <a:latin typeface="Arial" pitchFamily="34" charset="0"/>
                  <a:cs typeface="Arial" pitchFamily="34" charset="0"/>
                </a:rPr>
                <a:t>The estimated number of connectable devices in the world today </a:t>
              </a:r>
              <a:r>
                <a:rPr lang="en-US" altLang="en-US" sz="1100" baseline="30000" dirty="0" smtClean="0">
                  <a:latin typeface="Arial" pitchFamily="34" charset="0"/>
                  <a:ea typeface="MS PGothic" pitchFamily="34" charset="-128"/>
                  <a:cs typeface="Arial" pitchFamily="34" charset="0"/>
                </a:rPr>
                <a:t>5</a:t>
              </a:r>
              <a:endParaRPr lang="en-US" altLang="en-US" sz="1100" baseline="30000" dirty="0">
                <a:latin typeface="Arial" pitchFamily="34" charset="0"/>
                <a:ea typeface="MS PGothic" pitchFamily="34" charset="-128"/>
                <a:cs typeface="Arial" pitchFamily="34" charset="0"/>
              </a:endParaRPr>
            </a:p>
            <a:p>
              <a:pPr algn="ctr"/>
              <a:endParaRPr lang="en-US" sz="1200" dirty="0" smtClean="0">
                <a:solidFill>
                  <a:srgbClr val="83D1F5"/>
                </a:solidFill>
                <a:latin typeface="Arial" pitchFamily="34" charset="0"/>
                <a:cs typeface="Arial" pitchFamily="34" charset="0"/>
              </a:endParaRPr>
            </a:p>
            <a:p>
              <a:pPr algn="ctr"/>
              <a:r>
                <a:rPr lang="en-US" sz="1200" b="1" dirty="0" smtClean="0">
                  <a:solidFill>
                    <a:srgbClr val="83D1F5"/>
                  </a:solidFill>
                  <a:latin typeface="Arial" pitchFamily="34" charset="0"/>
                  <a:cs typeface="Arial" pitchFamily="34" charset="0"/>
                </a:rPr>
                <a:t>20 Quintillion bytes </a:t>
              </a:r>
            </a:p>
            <a:p>
              <a:pPr algn="ctr"/>
              <a:r>
                <a:rPr lang="en-US" sz="1100" dirty="0" smtClean="0">
                  <a:latin typeface="Arial" pitchFamily="34" charset="0"/>
                  <a:cs typeface="Arial" pitchFamily="34" charset="0"/>
                </a:rPr>
                <a:t>The volume of data produced globally </a:t>
              </a:r>
              <a:r>
                <a:rPr lang="en-US" sz="1100" i="1" dirty="0" smtClean="0">
                  <a:latin typeface="Arial" pitchFamily="34" charset="0"/>
                  <a:cs typeface="Arial" pitchFamily="34" charset="0"/>
                </a:rPr>
                <a:t>each day, </a:t>
              </a:r>
              <a:r>
                <a:rPr lang="en-US" sz="1100" dirty="0" smtClean="0">
                  <a:latin typeface="Arial" pitchFamily="34" charset="0"/>
                  <a:cs typeface="Arial" pitchFamily="34" charset="0"/>
                </a:rPr>
                <a:t>every day</a:t>
              </a:r>
              <a:r>
                <a:rPr lang="en-US" sz="1100" baseline="30000" dirty="0" smtClean="0">
                  <a:latin typeface="Arial" pitchFamily="34" charset="0"/>
                  <a:ea typeface="MS PGothic" pitchFamily="34" charset="-128"/>
                  <a:cs typeface="Arial" pitchFamily="34" charset="0"/>
                </a:rPr>
                <a:t>6</a:t>
              </a:r>
              <a:endParaRPr lang="en-US" altLang="en-US" sz="1100" baseline="30000" dirty="0">
                <a:latin typeface="Arial" pitchFamily="34" charset="0"/>
                <a:ea typeface="MS PGothic" pitchFamily="34" charset="-128"/>
                <a:cs typeface="Arial" pitchFamily="34" charset="0"/>
              </a:endParaRPr>
            </a:p>
          </p:txBody>
        </p:sp>
      </p:grpSp>
    </p:spTree>
    <p:extLst>
      <p:ext uri="{BB962C8B-B14F-4D97-AF65-F5344CB8AC3E}">
        <p14:creationId xmlns:p14="http://schemas.microsoft.com/office/powerpoint/2010/main" val="14563414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500"/>
                                        <p:tgtEl>
                                          <p:spTgt spid="3"/>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2" name="Picture 1" descr="IBM_1454_text_THREE ERA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81357667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050"/>
            <a:ext cx="9144000" cy="5143500"/>
          </a:xfrm>
          <a:prstGeom prst="rect">
            <a:avLst/>
          </a:prstGeom>
        </p:spPr>
      </p:pic>
      <p:pic>
        <p:nvPicPr>
          <p:cNvPr id="2" name="Picture 1" descr="IBM_1454_text_FOURTH REVOLUTIO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050"/>
            <a:ext cx="9144000" cy="5143500"/>
          </a:xfrm>
          <a:prstGeom prst="rect">
            <a:avLst/>
          </a:prstGeom>
        </p:spPr>
      </p:pic>
      <p:pic>
        <p:nvPicPr>
          <p:cNvPr id="17" name="Picture 16" descr="IBM_1454_LIN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90" y="-19050"/>
            <a:ext cx="9144000" cy="5143500"/>
          </a:xfrm>
          <a:prstGeom prst="rect">
            <a:avLst/>
          </a:prstGeom>
        </p:spPr>
      </p:pic>
      <p:sp>
        <p:nvSpPr>
          <p:cNvPr id="4" name="TextBox 3"/>
          <p:cNvSpPr txBox="1"/>
          <p:nvPr/>
        </p:nvSpPr>
        <p:spPr>
          <a:xfrm>
            <a:off x="2643909" y="-392546"/>
            <a:ext cx="184666" cy="369332"/>
          </a:xfrm>
          <a:prstGeom prst="rect">
            <a:avLst/>
          </a:prstGeom>
          <a:noFill/>
        </p:spPr>
        <p:txBody>
          <a:bodyPr wrap="none" rtlCol="0">
            <a:spAutoFit/>
          </a:bodyPr>
          <a:lstStyle/>
          <a:p>
            <a:endParaRPr lang="en-US" dirty="0"/>
          </a:p>
        </p:txBody>
      </p:sp>
      <p:pic>
        <p:nvPicPr>
          <p:cNvPr id="18" name="Picture 17" descr="IBM_1454_0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9" name="Picture 18" descr="IBM_1454_0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20" name="Picture 19" descr="IBM_1454_03.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21" name="Picture 20" descr="IBM_1454_04.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75471224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499"/>
          </a:xfrm>
          <a:prstGeom prst="rect">
            <a:avLst/>
          </a:prstGeom>
        </p:spPr>
      </p:pic>
      <p:pic>
        <p:nvPicPr>
          <p:cNvPr id="2" name="Picture 1" descr="IBM_1454_text_JOB CREATING INNOVATIO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410215305"/>
      </p:ext>
    </p:extLst>
  </p:cSld>
  <p:clrMapOvr>
    <a:masterClrMapping/>
  </p:clrMapOvr>
  <mc:AlternateContent xmlns:mc="http://schemas.openxmlformats.org/markup-compatibility/2006" xmlns:p14="http://schemas.microsoft.com/office/powerpoint/2010/main">
    <mc:Choice Requires="p14">
      <p:transition spd="slow" p14:dur="1500" advClick="0" advTm="4500">
        <p:fade/>
      </p:transition>
    </mc:Choice>
    <mc:Fallback xmlns="">
      <p:transition spd="slow" advClick="0" advTm="4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499"/>
          </a:xfrm>
          <a:prstGeom prst="rect">
            <a:avLst/>
          </a:prstGeom>
        </p:spPr>
      </p:pic>
      <p:pic>
        <p:nvPicPr>
          <p:cNvPr id="2" name="Picture 1" descr="IBM_1454_text_ANTOINE QUO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3" name="Picture 2" descr="IBM_1454_gfx_ANTOINE QUOTE.png"/>
          <p:cNvPicPr>
            <a:picLocks noChangeAspect="1"/>
          </p:cNvPicPr>
          <p:nvPr/>
        </p:nvPicPr>
        <p:blipFill>
          <a:blip r:embed="rId4">
            <a:alphaModFix amt="0"/>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5441845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Black">
  <a:themeElements>
    <a:clrScheme name="Custom 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92D050"/>
      </a:hlink>
      <a:folHlink>
        <a:srgbClr val="92D05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3546</TotalTime>
  <Words>1093</Words>
  <Application>Microsoft Macintosh PowerPoint</Application>
  <PresentationFormat>On-screen Show (16:9)</PresentationFormat>
  <Paragraphs>158</Paragraphs>
  <Slides>14</Slides>
  <Notes>7</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Calibri</vt:lpstr>
      <vt:lpstr>HelvNeue Light for IBM</vt:lpstr>
      <vt:lpstr>HelvNeue Medium for IBM</vt:lpstr>
      <vt:lpstr>MS PGothic</vt:lpstr>
      <vt:lpstr>Arial</vt:lpstr>
      <vt:lpstr>Black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IBM</Company>
  <LinksUpToDate>false</LinksUpToDate>
  <SharedDoc>false</SharedDoc>
  <HyperlinksChanged>false</HyperlinksChanged>
  <AppVersion>15.0022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Instructions:</dc:title>
  <dc:creator>ARFORCKE</dc:creator>
  <cp:lastModifiedBy>Mark Barrett</cp:lastModifiedBy>
  <cp:revision>89</cp:revision>
  <dcterms:created xsi:type="dcterms:W3CDTF">2015-06-24T02:24:22Z</dcterms:created>
  <dcterms:modified xsi:type="dcterms:W3CDTF">2016-06-09T19:00:45Z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2286277</vt:lpwstr>
  </property>
  <property fmtid="{D5CDD505-2E9C-101B-9397-08002B2CF9AE}" pid="3" name="NXPowerLiteSettings">
    <vt:lpwstr>F88007B004F000</vt:lpwstr>
  </property>
  <property fmtid="{D5CDD505-2E9C-101B-9397-08002B2CF9AE}" pid="4" name="NXPowerLiteVersion">
    <vt:lpwstr>D6.0.5</vt:lpwstr>
  </property>
</Properties>
</file>