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5" r:id="rId2"/>
    <p:sldId id="377" r:id="rId3"/>
    <p:sldId id="378" r:id="rId4"/>
    <p:sldId id="379" r:id="rId5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  <p15:guide id="3" orient="horz" pos="1483">
          <p15:clr>
            <a:srgbClr val="A4A3A4"/>
          </p15:clr>
        </p15:guide>
        <p15:guide id="4" orient="horz" pos="3781">
          <p15:clr>
            <a:srgbClr val="A4A3A4"/>
          </p15:clr>
        </p15:guide>
        <p15:guide id="5" pos="243">
          <p15:clr>
            <a:srgbClr val="A4A3A4"/>
          </p15:clr>
        </p15:guide>
        <p15:guide id="6" pos="2880">
          <p15:clr>
            <a:srgbClr val="A4A3A4"/>
          </p15:clr>
        </p15:guide>
        <p15:guide id="7" pos="5517">
          <p15:clr>
            <a:srgbClr val="A4A3A4"/>
          </p15:clr>
        </p15:guide>
        <p15:guide id="8" orient="horz" pos="1265">
          <p15:clr>
            <a:srgbClr val="A4A3A4"/>
          </p15:clr>
        </p15:guide>
        <p15:guide id="9" pos="1">
          <p15:clr>
            <a:srgbClr val="A4A3A4"/>
          </p15:clr>
        </p15:guide>
        <p15:guide id="10" pos="26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024"/>
    <a:srgbClr val="A9889F"/>
    <a:srgbClr val="E3C284"/>
    <a:srgbClr val="92A48B"/>
    <a:srgbClr val="717073"/>
    <a:srgbClr val="D5EFFF"/>
    <a:srgbClr val="00131E"/>
    <a:srgbClr val="D9F1FF"/>
    <a:srgbClr val="D6A300"/>
    <a:srgbClr val="FF671F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3" autoAdjust="0"/>
    <p:restoredTop sz="94664" autoAdjust="0"/>
  </p:normalViewPr>
  <p:slideViewPr>
    <p:cSldViewPr snapToGrid="0">
      <p:cViewPr varScale="1">
        <p:scale>
          <a:sx n="62" d="100"/>
          <a:sy n="62" d="100"/>
        </p:scale>
        <p:origin x="-1596" y="-90"/>
      </p:cViewPr>
      <p:guideLst>
        <p:guide orient="horz"/>
        <p:guide orient="horz" pos="1483"/>
        <p:guide orient="horz" pos="3781"/>
        <p:guide orient="horz" pos="1265"/>
        <p:guide/>
        <p:guide pos="243"/>
        <p:guide pos="2880"/>
        <p:guide pos="5517"/>
        <p:guide pos="1"/>
        <p:guide pos="2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355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616365"/>
                </a:solidFill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16365"/>
                </a:solidFill>
              </a:defRPr>
            </a:lvl1pPr>
          </a:lstStyle>
          <a:p>
            <a:fld id="{70985A4A-D9F2-4930-B079-7345E092D33C}" type="datetime1">
              <a:rPr lang="en-US">
                <a:solidFill>
                  <a:schemeClr val="tx1"/>
                </a:solidFill>
              </a:rPr>
              <a:pPr/>
              <a:t>6/7/2016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616365"/>
                </a:solidFill>
              </a:defRPr>
            </a:lvl1pPr>
          </a:lstStyle>
          <a:p>
            <a:fld id="{9F9F9540-96BF-4884-A81D-635DB8BCCC63}" type="slidenum">
              <a:rPr lang="en-US">
                <a:solidFill>
                  <a:schemeClr val="tx1"/>
                </a:solidFill>
              </a:rPr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0168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66800" y="434096"/>
            <a:ext cx="3924401" cy="2943301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9" name="Notes Placeholder 8"/>
          <p:cNvSpPr>
            <a:spLocks noGrp="1"/>
          </p:cNvSpPr>
          <p:nvPr>
            <p:ph type="body" sz="quarter" idx="3"/>
          </p:nvPr>
        </p:nvSpPr>
        <p:spPr>
          <a:xfrm>
            <a:off x="685800" y="3503489"/>
            <a:ext cx="5486400" cy="5107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6"/>
          <p:cNvSpPr txBox="1">
            <a:spLocks/>
          </p:cNvSpPr>
          <p:nvPr/>
        </p:nvSpPr>
        <p:spPr>
          <a:xfrm>
            <a:off x="5807413" y="8784077"/>
            <a:ext cx="980904" cy="2707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900"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MS PGothic" pitchFamily="34" charset="-128"/>
                <a:cs typeface="+mn-cs"/>
              </a:defRPr>
            </a:lvl9pPr>
          </a:lstStyle>
          <a:p>
            <a:fld id="{3E66DD58-06CA-4B76-8068-76D0CA771B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6003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152400" indent="-152400" algn="l" defTabSz="457200" rtl="0" eaLnBrk="0" fontAlgn="base" hangingPunct="0">
      <a:lnSpc>
        <a:spcPct val="95000"/>
      </a:lnSpc>
      <a:spcBef>
        <a:spcPts val="1200"/>
      </a:spcBef>
      <a:spcAft>
        <a:spcPct val="0"/>
      </a:spcAft>
      <a:buClr>
        <a:schemeClr val="accent5"/>
      </a:buClr>
      <a:buFont typeface="Wingdings 2" panose="05020102010507070707" pitchFamily="18" charset="2"/>
      <a:buChar char=""/>
      <a:defRPr kumimoji="0" lang="en-US" sz="1200" b="0" i="0" u="none" strike="noStrike" kern="1200" cap="none" spc="0" normalizeH="0" baseline="0" noProof="0" dirty="0" smtClean="0">
        <a:ln>
          <a:noFill/>
        </a:ln>
        <a:solidFill>
          <a:schemeClr val="tx1">
            <a:lumMod val="50000"/>
          </a:schemeClr>
        </a:solidFill>
        <a:effectLst/>
        <a:uLnTx/>
        <a:uFillTx/>
        <a:latin typeface="+mn-lt"/>
        <a:ea typeface="+mn-ea"/>
        <a:cs typeface="Arial" pitchFamily="34" charset="0"/>
      </a:defRPr>
    </a:lvl1pPr>
    <a:lvl2pPr marL="385763" indent="-157163" algn="l" defTabSz="457200" rtl="0" eaLnBrk="0" fontAlgn="base" hangingPunct="0">
      <a:lnSpc>
        <a:spcPct val="95000"/>
      </a:lnSpc>
      <a:spcBef>
        <a:spcPts val="600"/>
      </a:spcBef>
      <a:spcAft>
        <a:spcPct val="0"/>
      </a:spcAft>
      <a:buClr>
        <a:schemeClr val="accent5"/>
      </a:buClr>
      <a:buFont typeface="Calibri" pitchFamily="34" charset="0"/>
      <a:buChar char="–"/>
      <a:defRPr kumimoji="0" lang="en-US" sz="1200" b="0" i="0" u="none" strike="noStrike" kern="1200" cap="none" spc="0" normalizeH="0" baseline="0" noProof="0" dirty="0" smtClean="0">
        <a:ln>
          <a:noFill/>
        </a:ln>
        <a:solidFill>
          <a:schemeClr val="tx1">
            <a:lumMod val="50000"/>
          </a:schemeClr>
        </a:solidFill>
        <a:effectLst/>
        <a:uLnTx/>
        <a:uFillTx/>
        <a:latin typeface="+mn-lt"/>
        <a:ea typeface="+mn-ea"/>
        <a:cs typeface="Arial" pitchFamily="34" charset="0"/>
      </a:defRPr>
    </a:lvl2pPr>
    <a:lvl3pPr marL="628650" indent="-128588" algn="l" defTabSz="457200" rtl="0" eaLnBrk="0" fontAlgn="base" hangingPunct="0">
      <a:lnSpc>
        <a:spcPct val="95000"/>
      </a:lnSpc>
      <a:spcBef>
        <a:spcPts val="300"/>
      </a:spcBef>
      <a:spcAft>
        <a:spcPct val="0"/>
      </a:spcAft>
      <a:buClr>
        <a:schemeClr val="accent5"/>
      </a:buClr>
      <a:buFont typeface="Wingdings 2" panose="05020102010507070707" pitchFamily="18" charset="2"/>
      <a:buChar char=""/>
      <a:defRPr kumimoji="0" lang="en-US" sz="1100" b="0" i="0" u="none" strike="noStrike" kern="1200" cap="none" spc="0" normalizeH="0" baseline="0" noProof="0" dirty="0" smtClean="0">
        <a:ln>
          <a:noFill/>
        </a:ln>
        <a:solidFill>
          <a:schemeClr val="tx1">
            <a:lumMod val="50000"/>
          </a:schemeClr>
        </a:solidFill>
        <a:effectLst/>
        <a:uLnTx/>
        <a:uFillTx/>
        <a:latin typeface="+mn-lt"/>
        <a:ea typeface="+mn-ea"/>
        <a:cs typeface="Arial" pitchFamily="34" charset="0"/>
      </a:defRPr>
    </a:lvl3pPr>
    <a:lvl4pPr marL="876300" indent="-133350" algn="l" defTabSz="457200" rtl="0" eaLnBrk="0" fontAlgn="base" hangingPunct="0">
      <a:lnSpc>
        <a:spcPct val="95000"/>
      </a:lnSpc>
      <a:spcBef>
        <a:spcPts val="200"/>
      </a:spcBef>
      <a:spcAft>
        <a:spcPct val="0"/>
      </a:spcAft>
      <a:buClr>
        <a:schemeClr val="accent5"/>
      </a:buClr>
      <a:buFont typeface="Calibri" pitchFamily="34" charset="0"/>
      <a:buChar char="–"/>
      <a:defRPr kumimoji="0" lang="en-US" sz="1100" b="0" i="0" u="none" strike="noStrike" kern="1200" cap="none" spc="0" normalizeH="0" baseline="0" noProof="0" dirty="0" smtClean="0">
        <a:ln>
          <a:noFill/>
        </a:ln>
        <a:solidFill>
          <a:schemeClr val="tx1">
            <a:lumMod val="50000"/>
          </a:schemeClr>
        </a:solidFill>
        <a:effectLst/>
        <a:uLnTx/>
        <a:uFillTx/>
        <a:latin typeface="+mn-lt"/>
        <a:ea typeface="+mn-ea"/>
        <a:cs typeface="Arial" pitchFamily="34" charset="0"/>
      </a:defRPr>
    </a:lvl4pPr>
    <a:lvl5pPr marL="1109663" indent="-138113" algn="l" defTabSz="457200" rtl="0" eaLnBrk="0" fontAlgn="base" hangingPunct="0">
      <a:lnSpc>
        <a:spcPct val="95000"/>
      </a:lnSpc>
      <a:spcBef>
        <a:spcPts val="100"/>
      </a:spcBef>
      <a:spcAft>
        <a:spcPct val="0"/>
      </a:spcAft>
      <a:buClr>
        <a:schemeClr val="accent5"/>
      </a:buClr>
      <a:buFont typeface="Wingdings 2" panose="05020102010507070707" pitchFamily="18" charset="2"/>
      <a:buChar char=""/>
      <a:defRPr kumimoji="0" lang="en-US" sz="1100" b="0" i="0" u="none" strike="noStrike" kern="1200" cap="none" spc="0" normalizeH="0" baseline="0" noProof="0" dirty="0" smtClean="0">
        <a:ln>
          <a:noFill/>
        </a:ln>
        <a:solidFill>
          <a:schemeClr val="tx1">
            <a:lumMod val="50000"/>
          </a:schemeClr>
        </a:solidFill>
        <a:effectLst/>
        <a:uLnTx/>
        <a:uFillTx/>
        <a:latin typeface="+mn-lt"/>
        <a:ea typeface="+mn-ea"/>
        <a:cs typeface="Arial" pitchFamily="34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1466850" y="433388"/>
            <a:ext cx="3924300" cy="2943225"/>
          </a:xfrm>
        </p:spPr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320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_projects\013015_Fri\P12158_Carrie\washing hands_standard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893"/>
            <a:ext cx="9156700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8383"/>
            <a:ext cx="2085974" cy="6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None/>
              <a:tabLst/>
              <a:defRPr sz="1400">
                <a:solidFill>
                  <a:schemeClr val="accent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marL="0" marR="0" lvl="0" indent="0" algn="l" defTabSz="457200" rtl="0" eaLnBrk="0" fontAlgn="base" latinLnBrk="0" hangingPunct="0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chemeClr val="accent5"/>
              </a:buClr>
              <a:buSzPct val="100000"/>
              <a:buFont typeface="Wingdings 2" pitchFamily="18" charset="2"/>
              <a:buNone/>
              <a:tabLst/>
              <a:defRPr/>
            </a:pPr>
            <a:r>
              <a:rPr lang="en-US" dirty="0"/>
              <a:t>Presentation Date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2759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,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7" y="1610131"/>
            <a:ext cx="8375777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83757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6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Left Two Righ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Left O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3733994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1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38"/>
          </p:nvPr>
        </p:nvSpPr>
        <p:spPr>
          <a:xfrm>
            <a:off x="384047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/>
          <p:cNvSpPr>
            <a:spLocks noGrp="1"/>
          </p:cNvSpPr>
          <p:nvPr>
            <p:ph type="body" sz="quarter" idx="30" hasCustomPrompt="1"/>
          </p:nvPr>
        </p:nvSpPr>
        <p:spPr>
          <a:xfrm>
            <a:off x="384048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31" hasCustomPrompt="1"/>
          </p:nvPr>
        </p:nvSpPr>
        <p:spPr>
          <a:xfrm>
            <a:off x="4667989" y="1610131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32" hasCustomPrompt="1"/>
          </p:nvPr>
        </p:nvSpPr>
        <p:spPr>
          <a:xfrm>
            <a:off x="4667989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33" hasCustomPrompt="1"/>
          </p:nvPr>
        </p:nvSpPr>
        <p:spPr>
          <a:xfrm>
            <a:off x="384048" y="3857625"/>
            <a:ext cx="4096512" cy="591340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457200" rtl="0" fontAlgn="base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kumimoji="0" lang="en-US" sz="1600" b="1" i="0" u="none" strike="noStrike" kern="1200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j-lt"/>
                <a:ea typeface="MS PGothic" pitchFamily="34" charset="-128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8" name="Content Placeholder 6"/>
          <p:cNvSpPr>
            <a:spLocks noGrp="1"/>
          </p:cNvSpPr>
          <p:nvPr>
            <p:ph sz="quarter" idx="39"/>
          </p:nvPr>
        </p:nvSpPr>
        <p:spPr>
          <a:xfrm>
            <a:off x="4663948" y="2285998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9" name="Content Placeholder 6"/>
          <p:cNvSpPr>
            <a:spLocks noGrp="1"/>
          </p:cNvSpPr>
          <p:nvPr>
            <p:ph sz="quarter" idx="40"/>
          </p:nvPr>
        </p:nvSpPr>
        <p:spPr>
          <a:xfrm>
            <a:off x="384047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Content Placeholder 6"/>
          <p:cNvSpPr>
            <a:spLocks noGrp="1"/>
          </p:cNvSpPr>
          <p:nvPr>
            <p:ph sz="quarter" idx="41"/>
          </p:nvPr>
        </p:nvSpPr>
        <p:spPr>
          <a:xfrm>
            <a:off x="4663948" y="4534091"/>
            <a:ext cx="4095877" cy="1485901"/>
          </a:xfrm>
        </p:spPr>
        <p:txBody>
          <a:bodyPr/>
          <a:lstStyle>
            <a:lvl1pPr>
              <a:spcBef>
                <a:spcPts val="1000"/>
              </a:spcBef>
              <a:defRPr sz="1600"/>
            </a:lvl1pPr>
            <a:lvl2pPr>
              <a:spcBef>
                <a:spcPts val="5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100"/>
              </a:spcBef>
              <a:defRPr sz="1100"/>
            </a:lvl4pPr>
            <a:lvl5pPr>
              <a:spcBef>
                <a:spcPts val="1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_projects\013015_Fri\P12158_Carrie\Child with toy_standa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700" y="893"/>
            <a:ext cx="9156700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8383"/>
            <a:ext cx="2085974" cy="6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203144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_projects\013015_Fri\P12158_Carrie\Molecules_standa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8383"/>
            <a:ext cx="2085974" cy="6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9144000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993174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 descr="C:\_projects\012915_Thurs\P012158_Carrie\Lab Technician_standard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893"/>
            <a:ext cx="9144000" cy="68571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8383"/>
            <a:ext cx="2085974" cy="6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1461505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_projects\013015_Fri\P12158_Carrie\nurse_standard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559" y="893"/>
            <a:ext cx="8576441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auto">
          <a:xfrm>
            <a:off x="339725" y="1474788"/>
            <a:ext cx="4656180" cy="2392363"/>
          </a:xfrm>
        </p:spPr>
        <p:txBody>
          <a:bodyPr anchor="b"/>
          <a:lstStyle>
            <a:lvl1pPr>
              <a:lnSpc>
                <a:spcPct val="85000"/>
              </a:lnSpc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auto">
          <a:xfrm>
            <a:off x="339725" y="4046539"/>
            <a:ext cx="7153956" cy="763586"/>
          </a:xfrm>
        </p:spPr>
        <p:txBody>
          <a:bodyPr anchor="t"/>
          <a:lstStyle>
            <a:lvl1pPr marL="0" indent="0" algn="l">
              <a:lnSpc>
                <a:spcPct val="85000"/>
              </a:lnSpc>
              <a:spcBef>
                <a:spcPts val="400"/>
              </a:spcBef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0" name="Picture 2" descr="C:\_projects\011914\P12158 - Carrie\Quest-Gradient-Logo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63" y="5928383"/>
            <a:ext cx="2085974" cy="66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39725" y="5000625"/>
            <a:ext cx="3648075" cy="504825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/>
                </a:solidFill>
              </a:defRPr>
            </a:lvl1pPr>
            <a:lvl2pPr marL="298450" indent="0">
              <a:buNone/>
              <a:defRPr/>
            </a:lvl2pPr>
            <a:lvl3pPr marL="576262" indent="0">
              <a:buNone/>
              <a:defRPr/>
            </a:lvl3pPr>
            <a:lvl4pPr marL="801688" indent="0">
              <a:buNone/>
              <a:defRPr/>
            </a:lvl4pPr>
            <a:lvl5pPr marL="1089025" indent="0">
              <a:buNone/>
              <a:defRPr/>
            </a:lvl5pPr>
          </a:lstStyle>
          <a:p>
            <a:pPr lvl="0"/>
            <a:r>
              <a:rPr lang="en-US" dirty="0"/>
              <a:t>Presentation Date</a:t>
            </a:r>
          </a:p>
        </p:txBody>
      </p:sp>
    </p:spTree>
    <p:extLst>
      <p:ext uri="{BB962C8B-B14F-4D97-AF65-F5344CB8AC3E}">
        <p14:creationId xmlns:p14="http://schemas.microsoft.com/office/powerpoint/2010/main" val="3072840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100000">
                <a:srgbClr val="BBD024"/>
              </a:gs>
              <a:gs pos="1000">
                <a:schemeClr val="accent1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5400" y="893"/>
            <a:ext cx="9169400" cy="6857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465501" y="3960554"/>
            <a:ext cx="5278995" cy="1074992"/>
          </a:xfrm>
        </p:spPr>
        <p:txBody>
          <a:bodyPr anchor="b"/>
          <a:lstStyle>
            <a:lvl1pPr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65501" y="5098700"/>
            <a:ext cx="5278995" cy="640080"/>
          </a:xfrm>
        </p:spPr>
        <p:txBody>
          <a:bodyPr anchor="t"/>
          <a:lstStyle>
            <a:lvl1pPr marL="0" indent="0" algn="l">
              <a:spcBef>
                <a:spcPts val="40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 bwMode="gray"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C0926A-889A-463A-A5EA-682F15689EEF}" type="slidenum">
              <a:rPr lang="en-US" sz="8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 bwMode="gray"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baseline="0" dirty="0">
                <a:solidFill>
                  <a:schemeClr val="bg1"/>
                </a:solidFill>
                <a:latin typeface="+mn-lt"/>
              </a:rPr>
              <a:t>Confidential—For Internal Use Only</a:t>
            </a:r>
            <a:endParaRPr lang="en-US" sz="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3" descr="C:\_projects\011914\P12158 - Carrie\Quest-WHITE-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229" y="6263625"/>
            <a:ext cx="1247321" cy="39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759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6" y="118755"/>
            <a:ext cx="8448929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833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 hasCustomPrompt="1"/>
          </p:nvPr>
        </p:nvSpPr>
        <p:spPr>
          <a:xfrm>
            <a:off x="310895" y="118755"/>
            <a:ext cx="8448930" cy="87782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7"/>
          </p:nvPr>
        </p:nvSpPr>
        <p:spPr>
          <a:xfrm>
            <a:off x="411163" y="1808162"/>
            <a:ext cx="8359775" cy="4206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310896" y="1124719"/>
            <a:ext cx="8448929" cy="3416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0" indent="0" algn="l" defTabSz="4572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lang="en-US" sz="1800" b="0" i="0" kern="1200" baseline="0" smtClean="0">
                <a:solidFill>
                  <a:schemeClr val="accent5"/>
                </a:solidFill>
                <a:latin typeface="+mn-lt"/>
                <a:ea typeface="MS PGothic" pitchFamily="34" charset="-128"/>
                <a:cs typeface="ＭＳ Ｐゴシック" charset="-128"/>
              </a:defRPr>
            </a:lvl1pPr>
            <a:lvl2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2pPr>
            <a:lvl3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3pPr>
            <a:lvl4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4pPr>
            <a:lvl5pPr algn="l" defTabSz="457200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None/>
              <a:defRPr lang="en-US" sz="3000" kern="1200" smtClean="0">
                <a:solidFill>
                  <a:schemeClr val="accent1"/>
                </a:solidFill>
                <a:latin typeface="Arial"/>
                <a:ea typeface="MS PGothic" pitchFamily="34" charset="-128"/>
                <a:cs typeface="ＭＳ Ｐゴシック" charset="-128"/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84049" y="6105118"/>
            <a:ext cx="7114032" cy="369201"/>
          </a:xfrm>
          <a:prstGeom prst="rect">
            <a:avLst/>
          </a:prstGeom>
        </p:spPr>
        <p:txBody>
          <a:bodyPr lIns="91440" tIns="0" rIns="0" bIns="0" anchor="b" anchorCtr="0">
            <a:noAutofit/>
          </a:bodyPr>
          <a:lstStyle>
            <a:lvl1pPr marL="0" indent="0">
              <a:spcBef>
                <a:spcPts val="300"/>
              </a:spcBef>
              <a:buNone/>
              <a:defRPr sz="900">
                <a:solidFill>
                  <a:schemeClr val="tx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edit source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10896" y="118754"/>
            <a:ext cx="8448929" cy="87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310895" y="1457325"/>
            <a:ext cx="8409243" cy="4557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/>
        </p:nvSpPr>
        <p:spPr>
          <a:xfrm>
            <a:off x="62303" y="6540779"/>
            <a:ext cx="320040" cy="131871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C0926A-889A-463A-A5EA-682F15689EEF}" type="slidenum">
              <a:rPr lang="en-US" sz="8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40531" y="1028700"/>
            <a:ext cx="8279607" cy="0"/>
          </a:xfrm>
          <a:prstGeom prst="line">
            <a:avLst/>
          </a:prstGeom>
          <a:ln w="28575" cap="rnd">
            <a:solidFill>
              <a:schemeClr val="accent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 txBox="1">
            <a:spLocks/>
          </p:cNvSpPr>
          <p:nvPr/>
        </p:nvSpPr>
        <p:spPr>
          <a:xfrm>
            <a:off x="406146" y="6533762"/>
            <a:ext cx="4777169" cy="138888"/>
          </a:xfrm>
          <a:prstGeom prst="rect">
            <a:avLst/>
          </a:prstGeom>
        </p:spPr>
        <p:txBody>
          <a:bodyPr wrap="square" lIns="0" tIns="0" rIns="0" bIns="0" anchor="b" anchorCtr="0"/>
          <a:lstStyle>
            <a:defPPr>
              <a:defRPr lang="en-US"/>
            </a:defPPr>
            <a:lvl1pPr marL="0" algn="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900" b="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+mn-lt"/>
                <a:sym typeface="Wingdings 2" panose="05020102010507070707" pitchFamily="18" charset="2"/>
              </a:rPr>
              <a:t> </a:t>
            </a:r>
            <a:r>
              <a:rPr lang="en-US" sz="800" baseline="0" dirty="0">
                <a:solidFill>
                  <a:schemeClr val="tx1"/>
                </a:solidFill>
                <a:latin typeface="+mn-lt"/>
              </a:rPr>
              <a:t>Confidential—For Internal Use Only</a:t>
            </a:r>
            <a:endParaRPr lang="en-US" sz="8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7" name="Picture 2" descr="C:\_projects\011914\P12158 - Carrie\Quest-Gradient-Logo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9534" y="6263625"/>
            <a:ext cx="1266016" cy="402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52" r:id="rId2"/>
    <p:sldLayoutId id="2147483753" r:id="rId3"/>
    <p:sldLayoutId id="2147483754" r:id="rId4"/>
    <p:sldLayoutId id="2147483755" r:id="rId5"/>
    <p:sldLayoutId id="2147483749" r:id="rId6"/>
    <p:sldLayoutId id="2147483731" r:id="rId7"/>
    <p:sldLayoutId id="2147483751" r:id="rId8"/>
    <p:sldLayoutId id="2147483728" r:id="rId9"/>
    <p:sldLayoutId id="2147483729" r:id="rId10"/>
    <p:sldLayoutId id="2147483734" r:id="rId11"/>
    <p:sldLayoutId id="2147483735" r:id="rId12"/>
    <p:sldLayoutId id="2147483736" r:id="rId13"/>
    <p:sldLayoutId id="2147483737" r:id="rId14"/>
  </p:sldLayoutIdLst>
  <p:hf hdr="0" ftr="0" dt="0"/>
  <p:txStyles>
    <p:titleStyle>
      <a:lvl1pPr algn="l" defTabSz="4572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 b="0" kern="1200">
          <a:solidFill>
            <a:schemeClr val="accent1"/>
          </a:solidFill>
          <a:latin typeface="+mj-lt"/>
          <a:ea typeface="MS PGothic" pitchFamily="34" charset="-128"/>
          <a:cs typeface="Arial" pitchFamily="34" charset="0"/>
        </a:defRPr>
      </a:lvl1pPr>
      <a:lvl2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457200" rtl="0" eaLnBrk="1" fontAlgn="base" hangingPunct="1">
        <a:lnSpc>
          <a:spcPts val="3200"/>
        </a:lnSpc>
        <a:spcBef>
          <a:spcPct val="0"/>
        </a:spcBef>
        <a:spcAft>
          <a:spcPct val="0"/>
        </a:spcAft>
        <a:defRPr sz="3000">
          <a:solidFill>
            <a:srgbClr val="0093CF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228600" indent="-228600" algn="l" defTabSz="457200" rtl="0" eaLnBrk="1" fontAlgn="base" hangingPunct="1">
        <a:lnSpc>
          <a:spcPct val="90000"/>
        </a:lnSpc>
        <a:spcBef>
          <a:spcPts val="2000"/>
        </a:spcBef>
        <a:spcAft>
          <a:spcPct val="0"/>
        </a:spcAft>
        <a:buClr>
          <a:schemeClr val="accent5"/>
        </a:buClr>
        <a:buSzPct val="100000"/>
        <a:buFont typeface="Wingdings 2" pitchFamily="18" charset="2"/>
        <a:buChar char=""/>
        <a:defRPr sz="1800" b="0" kern="1200">
          <a:solidFill>
            <a:schemeClr val="tx1"/>
          </a:solidFill>
          <a:latin typeface="+mn-lt"/>
          <a:ea typeface="MS PGothic" pitchFamily="34" charset="-128"/>
          <a:cs typeface="ＭＳ Ｐゴシック" charset="-128"/>
        </a:defRPr>
      </a:lvl1pPr>
      <a:lvl2pPr marL="517525" indent="-219075" algn="l" defTabSz="457200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ClrTx/>
        <a:buSzPct val="100000"/>
        <a:buFont typeface="Wingdings 2" panose="05020102010507070707" pitchFamily="18" charset="2"/>
        <a:buChar char=""/>
        <a:defRPr sz="16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2pPr>
      <a:lvl3pPr marL="739775" indent="-163513" algn="l" defTabSz="457200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ClrTx/>
        <a:buSzPct val="100000"/>
        <a:buFont typeface="Wingdings 2" panose="05020102010507070707" pitchFamily="18" charset="2"/>
        <a:buChar char=""/>
        <a:defRPr sz="14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3pPr>
      <a:lvl4pPr marL="969963" indent="-168275" algn="l" defTabSz="457200" rtl="0" eaLnBrk="1" fontAlgn="base" hangingPunct="1">
        <a:lnSpc>
          <a:spcPct val="90000"/>
        </a:lnSpc>
        <a:spcBef>
          <a:spcPts val="200"/>
        </a:spcBef>
        <a:spcAft>
          <a:spcPct val="0"/>
        </a:spcAft>
        <a:buClrTx/>
        <a:buSzPct val="100000"/>
        <a:buFont typeface="Wingdings 2" panose="05020102010507070707" pitchFamily="18" charset="2"/>
        <a:buChar char=""/>
        <a:defRPr sz="12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4pPr>
      <a:lvl5pPr marL="1200150" indent="-165100" algn="l" defTabSz="457200" rtl="0" eaLnBrk="1" fontAlgn="base" hangingPunct="1">
        <a:lnSpc>
          <a:spcPct val="90000"/>
        </a:lnSpc>
        <a:spcBef>
          <a:spcPts val="100"/>
        </a:spcBef>
        <a:spcAft>
          <a:spcPct val="0"/>
        </a:spcAft>
        <a:buClrTx/>
        <a:buSzPct val="100000"/>
        <a:buFont typeface="Wingdings 2" panose="05020102010507070707" pitchFamily="18" charset="2"/>
        <a:buChar char=""/>
        <a:defRPr sz="1100" b="0" kern="1200">
          <a:solidFill>
            <a:schemeClr val="tx1"/>
          </a:solidFill>
          <a:latin typeface="+mn-lt"/>
          <a:ea typeface="MS PGothic" pitchFamily="34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Survey: The Current State of Healthcare Analytics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David M. Freeman</a:t>
            </a:r>
          </a:p>
          <a:p>
            <a:r>
              <a:rPr lang="en-US"/>
              <a:t>GM, Information Ventures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VA Chamber of Commerce</a:t>
            </a:r>
          </a:p>
          <a:p>
            <a:r>
              <a:rPr lang="en-US"/>
              <a:t>June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681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Physician/payer perspectives – state of healthcare today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7"/>
          </p:nvPr>
        </p:nvSpPr>
        <p:spPr>
          <a:xfrm>
            <a:off x="411163" y="1644803"/>
            <a:ext cx="8359775" cy="4206240"/>
          </a:xfrm>
        </p:spPr>
        <p:txBody>
          <a:bodyPr/>
          <a:lstStyle/>
          <a:p>
            <a:r>
              <a:rPr lang="en-US" dirty="0"/>
              <a:t>89% of PCPs and 88% of Payers say </a:t>
            </a:r>
            <a:r>
              <a:rPr lang="en-US" b="1" dirty="0">
                <a:solidFill>
                  <a:schemeClr val="accent5"/>
                </a:solidFill>
              </a:rPr>
              <a:t>better access to information</a:t>
            </a:r>
            <a:r>
              <a:rPr lang="en-US" dirty="0"/>
              <a:t> on a patient’s most recent medical tests and procedures is needed</a:t>
            </a:r>
          </a:p>
          <a:p>
            <a:r>
              <a:rPr lang="en-US" dirty="0"/>
              <a:t>87% of PCPs and 85% of Payers believe the </a:t>
            </a:r>
            <a:r>
              <a:rPr lang="en-US" b="1" dirty="0">
                <a:solidFill>
                  <a:schemeClr val="accent5"/>
                </a:solidFill>
              </a:rPr>
              <a:t>disconnected nature of healthcare data</a:t>
            </a:r>
            <a:r>
              <a:rPr lang="en-US" dirty="0"/>
              <a:t> makes it difficult to deliver high quality care</a:t>
            </a:r>
          </a:p>
          <a:p>
            <a:r>
              <a:rPr lang="en-US" dirty="0"/>
              <a:t>77% of PCPs and 83% of Payers state it is difficult to care properly for patients because there is </a:t>
            </a:r>
            <a:r>
              <a:rPr lang="en-US" b="1" dirty="0">
                <a:solidFill>
                  <a:schemeClr val="accent5"/>
                </a:solidFill>
              </a:rPr>
              <a:t>no easy way to get comprehensive heath records</a:t>
            </a:r>
            <a:r>
              <a:rPr lang="en-US" dirty="0"/>
              <a:t> for most patients</a:t>
            </a:r>
          </a:p>
          <a:p>
            <a:r>
              <a:rPr lang="en-US" dirty="0"/>
              <a:t>70% of PCPs say they </a:t>
            </a:r>
            <a:r>
              <a:rPr lang="en-US" b="1" dirty="0">
                <a:solidFill>
                  <a:schemeClr val="accent5"/>
                </a:solidFill>
              </a:rPr>
              <a:t>do not have the tools</a:t>
            </a:r>
            <a:r>
              <a:rPr lang="en-US" dirty="0"/>
              <a:t> to succeed in a value-based healthcare system</a:t>
            </a:r>
          </a:p>
          <a:p>
            <a:r>
              <a:rPr lang="en-US" dirty="0"/>
              <a:t>Only 41% of PCPs say it’s clear </a:t>
            </a:r>
            <a:r>
              <a:rPr lang="en-US" b="1" dirty="0">
                <a:solidFill>
                  <a:schemeClr val="accent5"/>
                </a:solidFill>
              </a:rPr>
              <a:t>which Quality measures</a:t>
            </a:r>
            <a:r>
              <a:rPr lang="en-US" dirty="0"/>
              <a:t> apply to their patients </a:t>
            </a:r>
          </a:p>
          <a:p>
            <a:r>
              <a:rPr lang="en-US" dirty="0"/>
              <a:t>Only 28% of PCPs are Very Satisfied/Satisfied with </a:t>
            </a:r>
            <a:r>
              <a:rPr lang="en-US" b="1" dirty="0">
                <a:solidFill>
                  <a:schemeClr val="accent5"/>
                </a:solidFill>
              </a:rPr>
              <a:t>access to patient date in the workflow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Data challenges at the point-of-care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/>
              <a:t>Source:  Independently conducted  survey of Primary Care Physicians (300) and Payer Executives (150), May 6–20, 2016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58974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e 21"/>
          <p:cNvSpPr/>
          <p:nvPr/>
        </p:nvSpPr>
        <p:spPr bwMode="gray">
          <a:xfrm>
            <a:off x="1706880" y="1235533"/>
            <a:ext cx="5689706" cy="5670757"/>
          </a:xfrm>
          <a:prstGeom prst="pie">
            <a:avLst>
              <a:gd name="adj1" fmla="val 16199025"/>
              <a:gd name="adj2" fmla="val 2775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endParaRPr lang="en-US" sz="2000" b="1" dirty="0" err="1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A confluence of factors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did we get here?</a:t>
            </a:r>
            <a:endParaRPr lang="en-US" dirty="0"/>
          </a:p>
        </p:txBody>
      </p:sp>
      <p:grpSp>
        <p:nvGrpSpPr>
          <p:cNvPr id="29" name="Group 28"/>
          <p:cNvGrpSpPr/>
          <p:nvPr/>
        </p:nvGrpSpPr>
        <p:grpSpPr>
          <a:xfrm>
            <a:off x="3961786" y="3489995"/>
            <a:ext cx="1180210" cy="1180599"/>
            <a:chOff x="4045952" y="3524831"/>
            <a:chExt cx="1061207" cy="1061557"/>
          </a:xfrm>
        </p:grpSpPr>
        <p:sp>
          <p:nvSpPr>
            <p:cNvPr id="20" name="AutoShape 4"/>
            <p:cNvSpPr>
              <a:spLocks noChangeArrowheads="1"/>
            </p:cNvSpPr>
            <p:nvPr/>
          </p:nvSpPr>
          <p:spPr bwMode="gray">
            <a:xfrm>
              <a:off x="4045952" y="3524831"/>
              <a:ext cx="1061207" cy="1061557"/>
            </a:xfrm>
            <a:prstGeom prst="ellipse">
              <a:avLst/>
            </a:prstGeom>
            <a:solidFill>
              <a:schemeClr val="bg2"/>
            </a:solidFill>
            <a:ln w="25400" cap="flat" cmpd="sng" algn="ctr">
              <a:solidFill>
                <a:schemeClr val="accent5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0" tIns="45715" rIns="0" bIns="45715" numCol="1" rtlCol="0" anchor="ctr" anchorCtr="0" compatLnSpc="1">
              <a:prstTxWarp prst="textNoShape">
                <a:avLst/>
              </a:prstTxWarp>
              <a:noAutofit/>
            </a:bodyPr>
            <a:lstStyle/>
            <a:p>
              <a:pPr algn="ctr" eaLnBrk="0" hangingPunct="0">
                <a:spcBef>
                  <a:spcPts val="0"/>
                </a:spcBef>
                <a:buClr>
                  <a:schemeClr val="accent2"/>
                </a:buClr>
                <a:buSzPct val="90000"/>
              </a:pPr>
              <a:endParaRPr lang="en-US" sz="2800" dirty="0">
                <a:solidFill>
                  <a:schemeClr val="accent1"/>
                </a:solidFill>
                <a:latin typeface="+mj-lt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264555" y="3637096"/>
              <a:ext cx="624000" cy="837027"/>
              <a:chOff x="3596618" y="2629114"/>
              <a:chExt cx="575912" cy="772523"/>
            </a:xfrm>
            <a:solidFill>
              <a:schemeClr val="accent1"/>
            </a:solidFill>
          </p:grpSpPr>
          <p:sp>
            <p:nvSpPr>
              <p:cNvPr id="25" name="Freeform 24"/>
              <p:cNvSpPr>
                <a:spLocks/>
              </p:cNvSpPr>
              <p:nvPr/>
            </p:nvSpPr>
            <p:spPr bwMode="gray">
              <a:xfrm>
                <a:off x="3849851" y="3283954"/>
                <a:ext cx="63834" cy="63745"/>
              </a:xfrm>
              <a:custGeom>
                <a:avLst/>
                <a:gdLst>
                  <a:gd name="T0" fmla="*/ 1 w 182"/>
                  <a:gd name="T1" fmla="*/ 1 h 182"/>
                  <a:gd name="T2" fmla="*/ 1 w 182"/>
                  <a:gd name="T3" fmla="*/ 1 h 182"/>
                  <a:gd name="T4" fmla="*/ 1 w 182"/>
                  <a:gd name="T5" fmla="*/ 1 h 182"/>
                  <a:gd name="T6" fmla="*/ 1 w 182"/>
                  <a:gd name="T7" fmla="*/ 1 h 182"/>
                  <a:gd name="T8" fmla="*/ 1 w 182"/>
                  <a:gd name="T9" fmla="*/ 1 h 182"/>
                  <a:gd name="T10" fmla="*/ 1 w 182"/>
                  <a:gd name="T11" fmla="*/ 1 h 182"/>
                  <a:gd name="T12" fmla="*/ 1 w 182"/>
                  <a:gd name="T13" fmla="*/ 1 h 182"/>
                  <a:gd name="T14" fmla="*/ 1 w 182"/>
                  <a:gd name="T15" fmla="*/ 1 h 182"/>
                  <a:gd name="T16" fmla="*/ 1 w 182"/>
                  <a:gd name="T17" fmla="*/ 1 h 182"/>
                  <a:gd name="T18" fmla="*/ 1 w 182"/>
                  <a:gd name="T19" fmla="*/ 1 h 182"/>
                  <a:gd name="T20" fmla="*/ 1 w 182"/>
                  <a:gd name="T21" fmla="*/ 1 h 182"/>
                  <a:gd name="T22" fmla="*/ 1 w 182"/>
                  <a:gd name="T23" fmla="*/ 1 h 182"/>
                  <a:gd name="T24" fmla="*/ 1 w 182"/>
                  <a:gd name="T25" fmla="*/ 1 h 182"/>
                  <a:gd name="T26" fmla="*/ 1 w 182"/>
                  <a:gd name="T27" fmla="*/ 1 h 182"/>
                  <a:gd name="T28" fmla="*/ 1 w 182"/>
                  <a:gd name="T29" fmla="*/ 1 h 182"/>
                  <a:gd name="T30" fmla="*/ 1 w 182"/>
                  <a:gd name="T31" fmla="*/ 1 h 182"/>
                  <a:gd name="T32" fmla="*/ 1 w 182"/>
                  <a:gd name="T33" fmla="*/ 1 h 182"/>
                  <a:gd name="T34" fmla="*/ 1 w 182"/>
                  <a:gd name="T35" fmla="*/ 1 h 182"/>
                  <a:gd name="T36" fmla="*/ 1 w 182"/>
                  <a:gd name="T37" fmla="*/ 1 h 182"/>
                  <a:gd name="T38" fmla="*/ 1 w 182"/>
                  <a:gd name="T39" fmla="*/ 1 h 182"/>
                  <a:gd name="T40" fmla="*/ 0 w 182"/>
                  <a:gd name="T41" fmla="*/ 1 h 182"/>
                  <a:gd name="T42" fmla="*/ 1 w 182"/>
                  <a:gd name="T43" fmla="*/ 1 h 182"/>
                  <a:gd name="T44" fmla="*/ 1 w 182"/>
                  <a:gd name="T45" fmla="*/ 1 h 182"/>
                  <a:gd name="T46" fmla="*/ 1 w 182"/>
                  <a:gd name="T47" fmla="*/ 1 h 182"/>
                  <a:gd name="T48" fmla="*/ 1 w 182"/>
                  <a:gd name="T49" fmla="*/ 1 h 182"/>
                  <a:gd name="T50" fmla="*/ 1 w 182"/>
                  <a:gd name="T51" fmla="*/ 1 h 182"/>
                  <a:gd name="T52" fmla="*/ 1 w 182"/>
                  <a:gd name="T53" fmla="*/ 1 h 182"/>
                  <a:gd name="T54" fmla="*/ 1 w 182"/>
                  <a:gd name="T55" fmla="*/ 1 h 182"/>
                  <a:gd name="T56" fmla="*/ 1 w 182"/>
                  <a:gd name="T57" fmla="*/ 1 h 182"/>
                  <a:gd name="T58" fmla="*/ 1 w 182"/>
                  <a:gd name="T59" fmla="*/ 1 h 182"/>
                  <a:gd name="T60" fmla="*/ 1 w 182"/>
                  <a:gd name="T61" fmla="*/ 1 h 182"/>
                  <a:gd name="T62" fmla="*/ 1 w 182"/>
                  <a:gd name="T63" fmla="*/ 0 h 182"/>
                  <a:gd name="T64" fmla="*/ 1 w 182"/>
                  <a:gd name="T65" fmla="*/ 0 h 182"/>
                  <a:gd name="T66" fmla="*/ 1 w 182"/>
                  <a:gd name="T67" fmla="*/ 0 h 182"/>
                  <a:gd name="T68" fmla="*/ 1 w 182"/>
                  <a:gd name="T69" fmla="*/ 1 h 182"/>
                  <a:gd name="T70" fmla="*/ 1 w 182"/>
                  <a:gd name="T71" fmla="*/ 1 h 182"/>
                  <a:gd name="T72" fmla="*/ 1 w 182"/>
                  <a:gd name="T73" fmla="*/ 1 h 182"/>
                  <a:gd name="T74" fmla="*/ 1 w 182"/>
                  <a:gd name="T75" fmla="*/ 1 h 182"/>
                  <a:gd name="T76" fmla="*/ 1 w 182"/>
                  <a:gd name="T77" fmla="*/ 1 h 182"/>
                  <a:gd name="T78" fmla="*/ 1 w 182"/>
                  <a:gd name="T79" fmla="*/ 1 h 182"/>
                  <a:gd name="T80" fmla="*/ 1 w 182"/>
                  <a:gd name="T81" fmla="*/ 1 h 182"/>
                  <a:gd name="T82" fmla="*/ 1 w 182"/>
                  <a:gd name="T83" fmla="*/ 1 h 182"/>
                  <a:gd name="T84" fmla="*/ 1 w 182"/>
                  <a:gd name="T85" fmla="*/ 1 h 182"/>
                  <a:gd name="T86" fmla="*/ 1 w 182"/>
                  <a:gd name="T87" fmla="*/ 1 h 182"/>
                  <a:gd name="T88" fmla="*/ 1 w 182"/>
                  <a:gd name="T89" fmla="*/ 1 h 18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82"/>
                  <a:gd name="T136" fmla="*/ 0 h 182"/>
                  <a:gd name="T137" fmla="*/ 182 w 182"/>
                  <a:gd name="T138" fmla="*/ 182 h 18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82" h="182">
                    <a:moveTo>
                      <a:pt x="182" y="91"/>
                    </a:moveTo>
                    <a:lnTo>
                      <a:pt x="180" y="109"/>
                    </a:lnTo>
                    <a:lnTo>
                      <a:pt x="175" y="126"/>
                    </a:lnTo>
                    <a:lnTo>
                      <a:pt x="166" y="141"/>
                    </a:lnTo>
                    <a:lnTo>
                      <a:pt x="156" y="155"/>
                    </a:lnTo>
                    <a:lnTo>
                      <a:pt x="142" y="167"/>
                    </a:lnTo>
                    <a:lnTo>
                      <a:pt x="126" y="175"/>
                    </a:lnTo>
                    <a:lnTo>
                      <a:pt x="110" y="179"/>
                    </a:lnTo>
                    <a:lnTo>
                      <a:pt x="91" y="182"/>
                    </a:lnTo>
                    <a:lnTo>
                      <a:pt x="82" y="182"/>
                    </a:lnTo>
                    <a:lnTo>
                      <a:pt x="74" y="180"/>
                    </a:lnTo>
                    <a:lnTo>
                      <a:pt x="65" y="178"/>
                    </a:lnTo>
                    <a:lnTo>
                      <a:pt x="57" y="175"/>
                    </a:lnTo>
                    <a:lnTo>
                      <a:pt x="49" y="171"/>
                    </a:lnTo>
                    <a:lnTo>
                      <a:pt x="41" y="167"/>
                    </a:lnTo>
                    <a:lnTo>
                      <a:pt x="34" y="161"/>
                    </a:lnTo>
                    <a:lnTo>
                      <a:pt x="27" y="155"/>
                    </a:lnTo>
                    <a:lnTo>
                      <a:pt x="15" y="141"/>
                    </a:lnTo>
                    <a:lnTo>
                      <a:pt x="7" y="125"/>
                    </a:lnTo>
                    <a:lnTo>
                      <a:pt x="1" y="108"/>
                    </a:lnTo>
                    <a:lnTo>
                      <a:pt x="0" y="91"/>
                    </a:lnTo>
                    <a:lnTo>
                      <a:pt x="1" y="72"/>
                    </a:lnTo>
                    <a:lnTo>
                      <a:pt x="7" y="56"/>
                    </a:lnTo>
                    <a:lnTo>
                      <a:pt x="15" y="40"/>
                    </a:lnTo>
                    <a:lnTo>
                      <a:pt x="27" y="26"/>
                    </a:lnTo>
                    <a:lnTo>
                      <a:pt x="34" y="20"/>
                    </a:lnTo>
                    <a:lnTo>
                      <a:pt x="41" y="15"/>
                    </a:lnTo>
                    <a:lnTo>
                      <a:pt x="49" y="10"/>
                    </a:lnTo>
                    <a:lnTo>
                      <a:pt x="57" y="6"/>
                    </a:lnTo>
                    <a:lnTo>
                      <a:pt x="65" y="3"/>
                    </a:lnTo>
                    <a:lnTo>
                      <a:pt x="74" y="1"/>
                    </a:lnTo>
                    <a:lnTo>
                      <a:pt x="82" y="0"/>
                    </a:lnTo>
                    <a:lnTo>
                      <a:pt x="91" y="0"/>
                    </a:lnTo>
                    <a:lnTo>
                      <a:pt x="101" y="0"/>
                    </a:lnTo>
                    <a:lnTo>
                      <a:pt x="110" y="1"/>
                    </a:lnTo>
                    <a:lnTo>
                      <a:pt x="118" y="3"/>
                    </a:lnTo>
                    <a:lnTo>
                      <a:pt x="126" y="6"/>
                    </a:lnTo>
                    <a:lnTo>
                      <a:pt x="134" y="10"/>
                    </a:lnTo>
                    <a:lnTo>
                      <a:pt x="142" y="15"/>
                    </a:lnTo>
                    <a:lnTo>
                      <a:pt x="149" y="20"/>
                    </a:lnTo>
                    <a:lnTo>
                      <a:pt x="156" y="26"/>
                    </a:lnTo>
                    <a:lnTo>
                      <a:pt x="167" y="40"/>
                    </a:lnTo>
                    <a:lnTo>
                      <a:pt x="175" y="56"/>
                    </a:lnTo>
                    <a:lnTo>
                      <a:pt x="181" y="72"/>
                    </a:lnTo>
                    <a:lnTo>
                      <a:pt x="182" y="9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itchFamily="34" charset="0"/>
                  <a:ea typeface="+mn-ea"/>
                  <a:cs typeface="+mn-cs"/>
                </a:endParaRPr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3596618" y="2629114"/>
                <a:ext cx="575912" cy="772523"/>
                <a:chOff x="3596618" y="2629114"/>
                <a:chExt cx="575912" cy="772523"/>
              </a:xfrm>
              <a:grpFill/>
            </p:grpSpPr>
            <p:sp>
              <p:nvSpPr>
                <p:cNvPr id="27" name="Freeform 26"/>
                <p:cNvSpPr>
                  <a:spLocks/>
                </p:cNvSpPr>
                <p:nvPr/>
              </p:nvSpPr>
              <p:spPr bwMode="gray">
                <a:xfrm>
                  <a:off x="3596618" y="2936510"/>
                  <a:ext cx="575912" cy="465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5912" h="465127">
                      <a:moveTo>
                        <a:pt x="368275" y="184930"/>
                      </a:moveTo>
                      <a:lnTo>
                        <a:pt x="368275" y="214351"/>
                      </a:lnTo>
                      <a:lnTo>
                        <a:pt x="494541" y="214351"/>
                      </a:lnTo>
                      <a:lnTo>
                        <a:pt x="494541" y="184930"/>
                      </a:lnTo>
                      <a:close/>
                      <a:moveTo>
                        <a:pt x="282344" y="0"/>
                      </a:moveTo>
                      <a:lnTo>
                        <a:pt x="288658" y="0"/>
                      </a:lnTo>
                      <a:lnTo>
                        <a:pt x="303038" y="351"/>
                      </a:lnTo>
                      <a:lnTo>
                        <a:pt x="317769" y="1402"/>
                      </a:lnTo>
                      <a:lnTo>
                        <a:pt x="332149" y="3155"/>
                      </a:lnTo>
                      <a:lnTo>
                        <a:pt x="346529" y="5608"/>
                      </a:lnTo>
                      <a:lnTo>
                        <a:pt x="350055" y="6422"/>
                      </a:lnTo>
                      <a:lnTo>
                        <a:pt x="351021" y="7705"/>
                      </a:lnTo>
                      <a:lnTo>
                        <a:pt x="353480" y="11908"/>
                      </a:lnTo>
                      <a:lnTo>
                        <a:pt x="356291" y="17161"/>
                      </a:lnTo>
                      <a:lnTo>
                        <a:pt x="360155" y="24517"/>
                      </a:lnTo>
                      <a:lnTo>
                        <a:pt x="364019" y="32923"/>
                      </a:lnTo>
                      <a:lnTo>
                        <a:pt x="367883" y="43080"/>
                      </a:lnTo>
                      <a:lnTo>
                        <a:pt x="371396" y="53937"/>
                      </a:lnTo>
                      <a:lnTo>
                        <a:pt x="373855" y="65846"/>
                      </a:lnTo>
                      <a:lnTo>
                        <a:pt x="375963" y="78454"/>
                      </a:lnTo>
                      <a:lnTo>
                        <a:pt x="376314" y="91764"/>
                      </a:lnTo>
                      <a:lnTo>
                        <a:pt x="374909" y="105774"/>
                      </a:lnTo>
                      <a:lnTo>
                        <a:pt x="372099" y="120134"/>
                      </a:lnTo>
                      <a:lnTo>
                        <a:pt x="366829" y="134144"/>
                      </a:lnTo>
                      <a:lnTo>
                        <a:pt x="359101" y="148153"/>
                      </a:lnTo>
                      <a:lnTo>
                        <a:pt x="348562" y="162163"/>
                      </a:lnTo>
                      <a:lnTo>
                        <a:pt x="335213" y="175823"/>
                      </a:lnTo>
                      <a:lnTo>
                        <a:pt x="333457" y="177924"/>
                      </a:lnTo>
                      <a:lnTo>
                        <a:pt x="328890" y="182127"/>
                      </a:lnTo>
                      <a:lnTo>
                        <a:pt x="322566" y="188782"/>
                      </a:lnTo>
                      <a:lnTo>
                        <a:pt x="315189" y="197188"/>
                      </a:lnTo>
                      <a:lnTo>
                        <a:pt x="306758" y="207695"/>
                      </a:lnTo>
                      <a:lnTo>
                        <a:pt x="297625" y="219603"/>
                      </a:lnTo>
                      <a:lnTo>
                        <a:pt x="289545" y="233613"/>
                      </a:lnTo>
                      <a:lnTo>
                        <a:pt x="282168" y="247973"/>
                      </a:lnTo>
                      <a:lnTo>
                        <a:pt x="275142" y="232913"/>
                      </a:lnTo>
                      <a:lnTo>
                        <a:pt x="267062" y="219603"/>
                      </a:lnTo>
                      <a:lnTo>
                        <a:pt x="258280" y="207345"/>
                      </a:lnTo>
                      <a:lnTo>
                        <a:pt x="249849" y="196838"/>
                      </a:lnTo>
                      <a:lnTo>
                        <a:pt x="242120" y="187731"/>
                      </a:lnTo>
                      <a:lnTo>
                        <a:pt x="235797" y="181076"/>
                      </a:lnTo>
                      <a:lnTo>
                        <a:pt x="231230" y="176523"/>
                      </a:lnTo>
                      <a:lnTo>
                        <a:pt x="229122" y="174422"/>
                      </a:lnTo>
                      <a:lnTo>
                        <a:pt x="217530" y="162864"/>
                      </a:lnTo>
                      <a:lnTo>
                        <a:pt x="208396" y="151306"/>
                      </a:lnTo>
                      <a:lnTo>
                        <a:pt x="200668" y="139397"/>
                      </a:lnTo>
                      <a:lnTo>
                        <a:pt x="195398" y="127489"/>
                      </a:lnTo>
                      <a:lnTo>
                        <a:pt x="191183" y="115230"/>
                      </a:lnTo>
                      <a:lnTo>
                        <a:pt x="189075" y="102972"/>
                      </a:lnTo>
                      <a:lnTo>
                        <a:pt x="188021" y="91414"/>
                      </a:lnTo>
                      <a:lnTo>
                        <a:pt x="188372" y="80206"/>
                      </a:lnTo>
                      <a:lnTo>
                        <a:pt x="189777" y="69348"/>
                      </a:lnTo>
                      <a:lnTo>
                        <a:pt x="191534" y="58841"/>
                      </a:lnTo>
                      <a:lnTo>
                        <a:pt x="193993" y="49034"/>
                      </a:lnTo>
                      <a:lnTo>
                        <a:pt x="196803" y="39577"/>
                      </a:lnTo>
                      <a:lnTo>
                        <a:pt x="200316" y="31522"/>
                      </a:lnTo>
                      <a:lnTo>
                        <a:pt x="203478" y="24517"/>
                      </a:lnTo>
                      <a:lnTo>
                        <a:pt x="206639" y="17862"/>
                      </a:lnTo>
                      <a:lnTo>
                        <a:pt x="209450" y="12608"/>
                      </a:lnTo>
                      <a:lnTo>
                        <a:pt x="209801" y="12258"/>
                      </a:lnTo>
                      <a:lnTo>
                        <a:pt x="210152" y="11908"/>
                      </a:lnTo>
                      <a:lnTo>
                        <a:pt x="210152" y="11558"/>
                      </a:lnTo>
                      <a:lnTo>
                        <a:pt x="210504" y="11207"/>
                      </a:lnTo>
                      <a:lnTo>
                        <a:pt x="209099" y="11207"/>
                      </a:lnTo>
                      <a:lnTo>
                        <a:pt x="205937" y="11908"/>
                      </a:lnTo>
                      <a:lnTo>
                        <a:pt x="202424" y="12959"/>
                      </a:lnTo>
                      <a:lnTo>
                        <a:pt x="201019" y="13659"/>
                      </a:lnTo>
                      <a:lnTo>
                        <a:pt x="200668" y="14009"/>
                      </a:lnTo>
                      <a:lnTo>
                        <a:pt x="199614" y="14009"/>
                      </a:lnTo>
                      <a:lnTo>
                        <a:pt x="198208" y="14710"/>
                      </a:lnTo>
                      <a:lnTo>
                        <a:pt x="196101" y="15060"/>
                      </a:lnTo>
                      <a:lnTo>
                        <a:pt x="193993" y="16111"/>
                      </a:lnTo>
                      <a:lnTo>
                        <a:pt x="191534" y="16811"/>
                      </a:lnTo>
                      <a:lnTo>
                        <a:pt x="189777" y="17512"/>
                      </a:lnTo>
                      <a:lnTo>
                        <a:pt x="187670" y="18212"/>
                      </a:lnTo>
                      <a:lnTo>
                        <a:pt x="187318" y="18913"/>
                      </a:lnTo>
                      <a:lnTo>
                        <a:pt x="187318" y="19263"/>
                      </a:lnTo>
                      <a:lnTo>
                        <a:pt x="187318" y="19613"/>
                      </a:lnTo>
                      <a:lnTo>
                        <a:pt x="186967" y="19963"/>
                      </a:lnTo>
                      <a:lnTo>
                        <a:pt x="183454" y="27319"/>
                      </a:lnTo>
                      <a:lnTo>
                        <a:pt x="180644" y="35374"/>
                      </a:lnTo>
                      <a:lnTo>
                        <a:pt x="177833" y="44130"/>
                      </a:lnTo>
                      <a:lnTo>
                        <a:pt x="175374" y="53937"/>
                      </a:lnTo>
                      <a:lnTo>
                        <a:pt x="173267" y="63394"/>
                      </a:lnTo>
                      <a:lnTo>
                        <a:pt x="171861" y="73901"/>
                      </a:lnTo>
                      <a:lnTo>
                        <a:pt x="171159" y="85109"/>
                      </a:lnTo>
                      <a:lnTo>
                        <a:pt x="171510" y="95967"/>
                      </a:lnTo>
                      <a:lnTo>
                        <a:pt x="172213" y="107525"/>
                      </a:lnTo>
                      <a:lnTo>
                        <a:pt x="174672" y="118733"/>
                      </a:lnTo>
                      <a:lnTo>
                        <a:pt x="177833" y="130641"/>
                      </a:lnTo>
                      <a:lnTo>
                        <a:pt x="182752" y="142199"/>
                      </a:lnTo>
                      <a:lnTo>
                        <a:pt x="188724" y="154108"/>
                      </a:lnTo>
                      <a:lnTo>
                        <a:pt x="196452" y="165666"/>
                      </a:lnTo>
                      <a:lnTo>
                        <a:pt x="206288" y="176874"/>
                      </a:lnTo>
                      <a:lnTo>
                        <a:pt x="217530" y="187731"/>
                      </a:lnTo>
                      <a:lnTo>
                        <a:pt x="219637" y="189482"/>
                      </a:lnTo>
                      <a:lnTo>
                        <a:pt x="224555" y="194736"/>
                      </a:lnTo>
                      <a:lnTo>
                        <a:pt x="231581" y="202441"/>
                      </a:lnTo>
                      <a:lnTo>
                        <a:pt x="240364" y="212248"/>
                      </a:lnTo>
                      <a:lnTo>
                        <a:pt x="249146" y="224157"/>
                      </a:lnTo>
                      <a:lnTo>
                        <a:pt x="257929" y="238167"/>
                      </a:lnTo>
                      <a:lnTo>
                        <a:pt x="265657" y="253227"/>
                      </a:lnTo>
                      <a:lnTo>
                        <a:pt x="271278" y="269338"/>
                      </a:lnTo>
                      <a:lnTo>
                        <a:pt x="272646" y="330030"/>
                      </a:lnTo>
                      <a:lnTo>
                        <a:pt x="265646" y="332048"/>
                      </a:lnTo>
                      <a:lnTo>
                        <a:pt x="257287" y="336968"/>
                      </a:lnTo>
                      <a:lnTo>
                        <a:pt x="249972" y="342943"/>
                      </a:lnTo>
                      <a:lnTo>
                        <a:pt x="243702" y="350675"/>
                      </a:lnTo>
                      <a:lnTo>
                        <a:pt x="239174" y="359110"/>
                      </a:lnTo>
                      <a:lnTo>
                        <a:pt x="236387" y="368951"/>
                      </a:lnTo>
                      <a:lnTo>
                        <a:pt x="234994" y="378791"/>
                      </a:lnTo>
                      <a:lnTo>
                        <a:pt x="236387" y="388984"/>
                      </a:lnTo>
                      <a:lnTo>
                        <a:pt x="239174" y="398824"/>
                      </a:lnTo>
                      <a:lnTo>
                        <a:pt x="243702" y="407259"/>
                      </a:lnTo>
                      <a:lnTo>
                        <a:pt x="249972" y="414640"/>
                      </a:lnTo>
                      <a:lnTo>
                        <a:pt x="257287" y="420966"/>
                      </a:lnTo>
                      <a:lnTo>
                        <a:pt x="265646" y="425535"/>
                      </a:lnTo>
                      <a:lnTo>
                        <a:pt x="275399" y="428347"/>
                      </a:lnTo>
                      <a:lnTo>
                        <a:pt x="285501" y="429401"/>
                      </a:lnTo>
                      <a:lnTo>
                        <a:pt x="295602" y="428347"/>
                      </a:lnTo>
                      <a:lnTo>
                        <a:pt x="305007" y="425535"/>
                      </a:lnTo>
                      <a:lnTo>
                        <a:pt x="313715" y="420966"/>
                      </a:lnTo>
                      <a:lnTo>
                        <a:pt x="321029" y="414640"/>
                      </a:lnTo>
                      <a:lnTo>
                        <a:pt x="327299" y="407259"/>
                      </a:lnTo>
                      <a:lnTo>
                        <a:pt x="331827" y="398824"/>
                      </a:lnTo>
                      <a:lnTo>
                        <a:pt x="334614" y="388984"/>
                      </a:lnTo>
                      <a:lnTo>
                        <a:pt x="336007" y="378791"/>
                      </a:lnTo>
                      <a:lnTo>
                        <a:pt x="334614" y="368951"/>
                      </a:lnTo>
                      <a:lnTo>
                        <a:pt x="331827" y="359110"/>
                      </a:lnTo>
                      <a:lnTo>
                        <a:pt x="327299" y="350675"/>
                      </a:lnTo>
                      <a:lnTo>
                        <a:pt x="321029" y="342943"/>
                      </a:lnTo>
                      <a:lnTo>
                        <a:pt x="313715" y="336968"/>
                      </a:lnTo>
                      <a:lnTo>
                        <a:pt x="305007" y="332048"/>
                      </a:lnTo>
                      <a:lnTo>
                        <a:pt x="295602" y="329236"/>
                      </a:lnTo>
                      <a:lnTo>
                        <a:pt x="291721" y="328696"/>
                      </a:lnTo>
                      <a:lnTo>
                        <a:pt x="292707" y="270739"/>
                      </a:lnTo>
                      <a:lnTo>
                        <a:pt x="298679" y="254628"/>
                      </a:lnTo>
                      <a:lnTo>
                        <a:pt x="306056" y="239217"/>
                      </a:lnTo>
                      <a:lnTo>
                        <a:pt x="315189" y="225558"/>
                      </a:lnTo>
                      <a:lnTo>
                        <a:pt x="323972" y="213299"/>
                      </a:lnTo>
                      <a:lnTo>
                        <a:pt x="332403" y="203142"/>
                      </a:lnTo>
                      <a:lnTo>
                        <a:pt x="339780" y="195437"/>
                      </a:lnTo>
                      <a:lnTo>
                        <a:pt x="344698" y="190533"/>
                      </a:lnTo>
                      <a:lnTo>
                        <a:pt x="346806" y="188782"/>
                      </a:lnTo>
                      <a:lnTo>
                        <a:pt x="358750" y="176874"/>
                      </a:lnTo>
                      <a:lnTo>
                        <a:pt x="368586" y="164965"/>
                      </a:lnTo>
                      <a:lnTo>
                        <a:pt x="376666" y="152707"/>
                      </a:lnTo>
                      <a:lnTo>
                        <a:pt x="382638" y="140798"/>
                      </a:lnTo>
                      <a:lnTo>
                        <a:pt x="387204" y="128189"/>
                      </a:lnTo>
                      <a:lnTo>
                        <a:pt x="390366" y="115931"/>
                      </a:lnTo>
                      <a:lnTo>
                        <a:pt x="392474" y="104022"/>
                      </a:lnTo>
                      <a:lnTo>
                        <a:pt x="392825" y="91764"/>
                      </a:lnTo>
                      <a:lnTo>
                        <a:pt x="392825" y="80206"/>
                      </a:lnTo>
                      <a:lnTo>
                        <a:pt x="391771" y="69348"/>
                      </a:lnTo>
                      <a:lnTo>
                        <a:pt x="389663" y="58140"/>
                      </a:lnTo>
                      <a:lnTo>
                        <a:pt x="387204" y="48333"/>
                      </a:lnTo>
                      <a:lnTo>
                        <a:pt x="384394" y="38526"/>
                      </a:lnTo>
                      <a:lnTo>
                        <a:pt x="381232" y="29770"/>
                      </a:lnTo>
                      <a:lnTo>
                        <a:pt x="377720" y="22065"/>
                      </a:lnTo>
                      <a:lnTo>
                        <a:pt x="374558" y="14710"/>
                      </a:lnTo>
                      <a:lnTo>
                        <a:pt x="374207" y="14009"/>
                      </a:lnTo>
                      <a:lnTo>
                        <a:pt x="374207" y="13659"/>
                      </a:lnTo>
                      <a:lnTo>
                        <a:pt x="373855" y="12608"/>
                      </a:lnTo>
                      <a:lnTo>
                        <a:pt x="373504" y="12258"/>
                      </a:lnTo>
                      <a:lnTo>
                        <a:pt x="371045" y="11558"/>
                      </a:lnTo>
                      <a:lnTo>
                        <a:pt x="367181" y="10857"/>
                      </a:lnTo>
                      <a:lnTo>
                        <a:pt x="363668" y="9806"/>
                      </a:lnTo>
                      <a:lnTo>
                        <a:pt x="361911" y="9456"/>
                      </a:lnTo>
                      <a:lnTo>
                        <a:pt x="352883" y="7073"/>
                      </a:lnTo>
                      <a:lnTo>
                        <a:pt x="360208" y="8763"/>
                      </a:lnTo>
                      <a:lnTo>
                        <a:pt x="373887" y="12268"/>
                      </a:lnTo>
                      <a:lnTo>
                        <a:pt x="387566" y="16825"/>
                      </a:lnTo>
                      <a:lnTo>
                        <a:pt x="400894" y="22082"/>
                      </a:lnTo>
                      <a:lnTo>
                        <a:pt x="413871" y="27690"/>
                      </a:lnTo>
                      <a:lnTo>
                        <a:pt x="426848" y="34350"/>
                      </a:lnTo>
                      <a:lnTo>
                        <a:pt x="438774" y="41360"/>
                      </a:lnTo>
                      <a:lnTo>
                        <a:pt x="451049" y="48721"/>
                      </a:lnTo>
                      <a:lnTo>
                        <a:pt x="462624" y="57133"/>
                      </a:lnTo>
                      <a:lnTo>
                        <a:pt x="474549" y="66247"/>
                      </a:lnTo>
                      <a:lnTo>
                        <a:pt x="485422" y="75360"/>
                      </a:lnTo>
                      <a:lnTo>
                        <a:pt x="495944" y="85525"/>
                      </a:lnTo>
                      <a:lnTo>
                        <a:pt x="503660" y="93236"/>
                      </a:lnTo>
                      <a:lnTo>
                        <a:pt x="510675" y="101298"/>
                      </a:lnTo>
                      <a:lnTo>
                        <a:pt x="517690" y="109710"/>
                      </a:lnTo>
                      <a:lnTo>
                        <a:pt x="524354" y="118122"/>
                      </a:lnTo>
                      <a:lnTo>
                        <a:pt x="530316" y="127235"/>
                      </a:lnTo>
                      <a:lnTo>
                        <a:pt x="536279" y="135998"/>
                      </a:lnTo>
                      <a:lnTo>
                        <a:pt x="541891" y="144761"/>
                      </a:lnTo>
                      <a:lnTo>
                        <a:pt x="547152" y="154225"/>
                      </a:lnTo>
                      <a:lnTo>
                        <a:pt x="552062" y="163338"/>
                      </a:lnTo>
                      <a:lnTo>
                        <a:pt x="556622" y="173152"/>
                      </a:lnTo>
                      <a:lnTo>
                        <a:pt x="560480" y="182966"/>
                      </a:lnTo>
                      <a:lnTo>
                        <a:pt x="564689" y="192781"/>
                      </a:lnTo>
                      <a:lnTo>
                        <a:pt x="567845" y="202946"/>
                      </a:lnTo>
                      <a:lnTo>
                        <a:pt x="571002" y="213110"/>
                      </a:lnTo>
                      <a:lnTo>
                        <a:pt x="573457" y="223275"/>
                      </a:lnTo>
                      <a:lnTo>
                        <a:pt x="575912" y="233790"/>
                      </a:lnTo>
                      <a:lnTo>
                        <a:pt x="283747" y="465127"/>
                      </a:lnTo>
                      <a:lnTo>
                        <a:pt x="0" y="240100"/>
                      </a:lnTo>
                      <a:lnTo>
                        <a:pt x="4209" y="220822"/>
                      </a:lnTo>
                      <a:lnTo>
                        <a:pt x="9821" y="201894"/>
                      </a:lnTo>
                      <a:lnTo>
                        <a:pt x="16485" y="183317"/>
                      </a:lnTo>
                      <a:lnTo>
                        <a:pt x="24201" y="165441"/>
                      </a:lnTo>
                      <a:lnTo>
                        <a:pt x="33671" y="147915"/>
                      </a:lnTo>
                      <a:lnTo>
                        <a:pt x="43492" y="131792"/>
                      </a:lnTo>
                      <a:lnTo>
                        <a:pt x="54715" y="116019"/>
                      </a:lnTo>
                      <a:lnTo>
                        <a:pt x="66640" y="101298"/>
                      </a:lnTo>
                      <a:lnTo>
                        <a:pt x="79968" y="86927"/>
                      </a:lnTo>
                      <a:lnTo>
                        <a:pt x="93647" y="73607"/>
                      </a:lnTo>
                      <a:lnTo>
                        <a:pt x="108729" y="61690"/>
                      </a:lnTo>
                      <a:lnTo>
                        <a:pt x="124512" y="50474"/>
                      </a:lnTo>
                      <a:lnTo>
                        <a:pt x="140646" y="39958"/>
                      </a:lnTo>
                      <a:lnTo>
                        <a:pt x="158183" y="30495"/>
                      </a:lnTo>
                      <a:lnTo>
                        <a:pt x="175720" y="22433"/>
                      </a:lnTo>
                      <a:lnTo>
                        <a:pt x="193958" y="15773"/>
                      </a:lnTo>
                      <a:lnTo>
                        <a:pt x="199570" y="13670"/>
                      </a:lnTo>
                      <a:lnTo>
                        <a:pt x="205182" y="11917"/>
                      </a:lnTo>
                      <a:lnTo>
                        <a:pt x="210794" y="10515"/>
                      </a:lnTo>
                      <a:lnTo>
                        <a:pt x="216756" y="8763"/>
                      </a:lnTo>
                      <a:lnTo>
                        <a:pt x="222368" y="7361"/>
                      </a:lnTo>
                      <a:lnTo>
                        <a:pt x="227980" y="6309"/>
                      </a:lnTo>
                      <a:lnTo>
                        <a:pt x="233942" y="5258"/>
                      </a:lnTo>
                      <a:lnTo>
                        <a:pt x="239905" y="3856"/>
                      </a:lnTo>
                      <a:lnTo>
                        <a:pt x="245868" y="3155"/>
                      </a:lnTo>
                      <a:lnTo>
                        <a:pt x="251830" y="2103"/>
                      </a:lnTo>
                      <a:lnTo>
                        <a:pt x="257793" y="1402"/>
                      </a:lnTo>
                      <a:lnTo>
                        <a:pt x="263755" y="1052"/>
                      </a:lnTo>
                      <a:lnTo>
                        <a:pt x="270068" y="351"/>
                      </a:lnTo>
                      <a:lnTo>
                        <a:pt x="276031" y="35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28" name="Oval 27"/>
                <p:cNvSpPr/>
                <p:nvPr/>
              </p:nvSpPr>
              <p:spPr bwMode="gray">
                <a:xfrm>
                  <a:off x="3726893" y="2629114"/>
                  <a:ext cx="294046" cy="294046"/>
                </a:xfrm>
                <a:prstGeom prst="ellipse">
                  <a:avLst/>
                </a:pr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" name="Left Arrow 35"/>
          <p:cNvSpPr/>
          <p:nvPr/>
        </p:nvSpPr>
        <p:spPr bwMode="gray">
          <a:xfrm>
            <a:off x="5184016" y="3610585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rtlCol="0" anchor="ctr" anchorCtr="0"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30% of office-based MDs can share data via EMRs</a:t>
            </a:r>
          </a:p>
        </p:txBody>
      </p:sp>
      <p:sp>
        <p:nvSpPr>
          <p:cNvPr id="37" name="Left Arrow 36"/>
          <p:cNvSpPr/>
          <p:nvPr/>
        </p:nvSpPr>
        <p:spPr bwMode="gray">
          <a:xfrm rot="18900000">
            <a:off x="4675895" y="2390819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280 HIEs</a:t>
            </a:r>
          </a:p>
        </p:txBody>
      </p:sp>
      <p:sp>
        <p:nvSpPr>
          <p:cNvPr id="38" name="Left Arrow 37"/>
          <p:cNvSpPr/>
          <p:nvPr/>
        </p:nvSpPr>
        <p:spPr bwMode="gray">
          <a:xfrm rot="16200000">
            <a:off x="3452110" y="1894419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5"/>
              </a:gs>
              <a:gs pos="100000">
                <a:schemeClr val="accent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non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3400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Certified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 EMRs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4096342" y="2593390"/>
            <a:ext cx="906687" cy="950336"/>
          </a:xfrm>
          <a:prstGeom prst="rect">
            <a:avLst/>
          </a:prstGeom>
          <a:noFill/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b="1" dirty="0">
                <a:solidFill>
                  <a:schemeClr val="bg1"/>
                </a:solidFill>
              </a:rPr>
              <a:t>60% Unstructured </a:t>
            </a:r>
          </a:p>
          <a:p>
            <a:pPr algn="ctr"/>
            <a:r>
              <a:rPr lang="en-US" sz="800" b="1" dirty="0">
                <a:solidFill>
                  <a:schemeClr val="bg1"/>
                </a:solidFill>
              </a:rPr>
              <a:t>Data</a:t>
            </a:r>
          </a:p>
        </p:txBody>
      </p:sp>
      <p:sp>
        <p:nvSpPr>
          <p:cNvPr id="39" name="Left Arrow 38"/>
          <p:cNvSpPr/>
          <p:nvPr/>
        </p:nvSpPr>
        <p:spPr bwMode="gray">
          <a:xfrm rot="2700000" flipH="1">
            <a:off x="2222500" y="2399528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16M+ new entrants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 to HC System</a:t>
            </a:r>
          </a:p>
        </p:txBody>
      </p:sp>
      <p:sp>
        <p:nvSpPr>
          <p:cNvPr id="40" name="Left Arrow 39"/>
          <p:cNvSpPr/>
          <p:nvPr/>
        </p:nvSpPr>
        <p:spPr bwMode="gray">
          <a:xfrm flipH="1">
            <a:off x="1714379" y="3610585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C00000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Shift from FFS/Volume</a:t>
            </a:r>
            <a:br>
              <a:rPr lang="en-US" sz="1100" b="1" dirty="0">
                <a:solidFill>
                  <a:schemeClr val="bg1"/>
                </a:solidFill>
              </a:rPr>
            </a:br>
            <a:r>
              <a:rPr lang="en-US" sz="1100" b="1" dirty="0">
                <a:solidFill>
                  <a:schemeClr val="bg1"/>
                </a:solidFill>
              </a:rPr>
              <a:t>to Quality &amp; Value</a:t>
            </a:r>
          </a:p>
        </p:txBody>
      </p:sp>
      <p:sp>
        <p:nvSpPr>
          <p:cNvPr id="41" name="Left Arrow 40"/>
          <p:cNvSpPr/>
          <p:nvPr/>
        </p:nvSpPr>
        <p:spPr bwMode="gray">
          <a:xfrm rot="2700000">
            <a:off x="4675894" y="4848466"/>
            <a:ext cx="2212570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Avg. Medicare Patient seeing 7 MDs</a:t>
            </a:r>
          </a:p>
        </p:txBody>
      </p:sp>
      <p:sp>
        <p:nvSpPr>
          <p:cNvPr id="42" name="Left Arrow 41"/>
          <p:cNvSpPr/>
          <p:nvPr/>
        </p:nvSpPr>
        <p:spPr bwMode="gray">
          <a:xfrm rot="5400000" flipV="1">
            <a:off x="3603389" y="5201457"/>
            <a:ext cx="1910011" cy="906686"/>
          </a:xfrm>
          <a:prstGeom prst="leftArrow">
            <a:avLst>
              <a:gd name="adj1" fmla="val 68430"/>
              <a:gd name="adj2" fmla="val 53351"/>
            </a:avLst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vert" wrap="square" lIns="0" tIns="45720" rIns="0" rtlCol="0" anchor="ctr" anchorCtr="0"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1100" b="1" dirty="0">
                <a:solidFill>
                  <a:schemeClr val="bg1"/>
                </a:solidFill>
              </a:rPr>
              <a:t>68,000 New </a:t>
            </a:r>
            <a:r>
              <a:rPr lang="en-US" sz="1100" b="1" dirty="0" err="1">
                <a:solidFill>
                  <a:schemeClr val="bg1"/>
                </a:solidFill>
              </a:rPr>
              <a:t>Dx</a:t>
            </a:r>
            <a:r>
              <a:rPr lang="en-US" sz="1100" b="1" dirty="0">
                <a:solidFill>
                  <a:schemeClr val="bg1"/>
                </a:solidFill>
              </a:rPr>
              <a:t> Codes (ICD10)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268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Forward looking analytics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en-US"/>
              <a:t>Intuitive</a:t>
            </a:r>
          </a:p>
          <a:p>
            <a:r>
              <a:rPr lang="en-US"/>
              <a:t>At the point of care</a:t>
            </a:r>
          </a:p>
          <a:p>
            <a:r>
              <a:rPr lang="en-US"/>
              <a:t>Real-time</a:t>
            </a:r>
          </a:p>
          <a:p>
            <a:r>
              <a:rPr lang="en-US"/>
              <a:t>Comprehensive</a:t>
            </a:r>
          </a:p>
          <a:p>
            <a:r>
              <a:rPr lang="en-US"/>
              <a:t>Predictive</a:t>
            </a:r>
          </a:p>
          <a:p>
            <a:r>
              <a:rPr lang="en-US"/>
              <a:t>Within the workflow</a:t>
            </a:r>
          </a:p>
          <a:p>
            <a:r>
              <a:rPr lang="en-US"/>
              <a:t>Interoperable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2020 Success characteristics</a:t>
            </a:r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77" y="1303190"/>
            <a:ext cx="3942241" cy="468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1518068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82&quot;&gt;&lt;/object&gt;&lt;object type=&quot;2&quot; unique_id=&quot;10083&quot;&gt;&lt;object type=&quot;3&quot; unique_id=&quot;10084&quot;&gt;&lt;property id=&quot;20148&quot; value=&quot;5&quot;/&gt;&lt;property id=&quot;20300&quot; value=&quot;Slide 1 - &amp;quot;Presentation Title&amp;quot;&quot;/&gt;&lt;property id=&quot;20307&quot; value=&quot;268&quot;/&gt;&lt;/object&gt;&lt;object type=&quot;3&quot; unique_id=&quot;10085&quot;&gt;&lt;property id=&quot;20148&quot; value=&quot;5&quot;/&gt;&lt;property id=&quot;20300&quot; value=&quot;Slide 2 - &amp;quot;This is an Example of a Two-line Title, Title Case, Font is Arial 30pt.&amp;quot;&quot;/&gt;&lt;property id=&quot;20307&quot; value=&quot;269&quot;/&gt;&lt;/object&gt;&lt;object type=&quot;3&quot; unique_id=&quot;10086&quot;&gt;&lt;property id=&quot;20148&quot; value=&quot;5&quot;/&gt;&lt;property id=&quot;20300&quot; value=&quot;Slide 3 - &amp;quot;Box Styles&amp;quot;&quot;/&gt;&lt;property id=&quot;20307&quot; value=&quot;270&quot;/&gt;&lt;/object&gt;&lt;object type=&quot;3&quot; unique_id=&quot;10087&quot;&gt;&lt;property id=&quot;20148&quot; value=&quot;5&quot;/&gt;&lt;property id=&quot;20300&quot; value=&quot;Slide 4 - &amp;quot;Graphic Styles and Treatments&amp;quot;&quot;/&gt;&lt;property id=&quot;20307&quot; value=&quot;271&quot;/&gt;&lt;/object&gt;&lt;object type=&quot;3&quot; unique_id=&quot;10088&quot;&gt;&lt;property id=&quot;20148&quot; value=&quot;5&quot;/&gt;&lt;property id=&quot;20300&quot; value=&quot;Slide 5 - &amp;quot;Bar Chart Format&amp;quot;&quot;/&gt;&lt;property id=&quot;20307&quot; value=&quot;272&quot;/&gt;&lt;/object&gt;&lt;object type=&quot;3&quot; unique_id=&quot;10089&quot;&gt;&lt;property id=&quot;20148&quot; value=&quot;5&quot;/&gt;&lt;property id=&quot;20300&quot; value=&quot;Slide 6 - &amp;quot;Pie Chart Format&amp;quot;&quot;/&gt;&lt;property id=&quot;20307&quot; value=&quot;273&quot;/&gt;&lt;/object&gt;&lt;object type=&quot;3&quot; unique_id=&quot;10090&quot;&gt;&lt;property id=&quot;20148&quot; value=&quot;5&quot;/&gt;&lt;property id=&quot;20300&quot; value=&quot;Slide 7 - &amp;quot;Line Chart Format&amp;quot;&quot;/&gt;&lt;property id=&quot;20307&quot; value=&quot;274&quot;/&gt;&lt;/object&gt;&lt;object type=&quot;3&quot; unique_id=&quot;10091&quot;&gt;&lt;property id=&quot;20148&quot; value=&quot;5&quot;/&gt;&lt;property id=&quot;20300&quot; value=&quot;Slide 8 - &amp;quot;Text Table Format&amp;quot;&quot;/&gt;&lt;property id=&quot;20307&quot; value=&quot;275&quot;/&gt;&lt;/object&gt;&lt;/object&gt;&lt;/object&gt;&lt;/database&gt;"/>
  <p:tag name="SECTOMILLISECCONVERTED" val="1"/>
  <p:tag name="ARTICULATE_PROJECT_OPEN" val="0"/>
  <p:tag name="ARTICULATE_SLIDE_COUNT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Quest PRINT_VERSION_WITH_PHOTO">
  <a:themeElements>
    <a:clrScheme name="Custom 1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859419"/>
      </a:accent5>
      <a:accent6>
        <a:srgbClr val="A7A8AA"/>
      </a:accent6>
      <a:hlink>
        <a:srgbClr val="000000"/>
      </a:hlink>
      <a:folHlink>
        <a:srgbClr val="80276C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lnSpc>
            <a:spcPct val="90000"/>
          </a:lnSpc>
          <a:spcBef>
            <a:spcPct val="20000"/>
          </a:spcBef>
          <a:defRPr sz="2000" b="1" dirty="0" err="1" smtClean="0">
            <a:solidFill>
              <a:schemeClr val="bg1"/>
            </a:solidFill>
          </a:defRPr>
        </a:defPPr>
      </a:lstStyle>
      <a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a:style>
    </a:spDef>
    <a:lnDef>
      <a:spPr>
        <a:noFill/>
        <a:ln w="28575">
          <a:solidFill>
            <a:schemeClr val="accent1"/>
          </a:solidFill>
          <a:round/>
          <a:headEnd/>
          <a:tailEnd/>
        </a:ln>
        <a:effectLst/>
      </a:spPr>
      <a:bodyPr/>
      <a:lstStyle/>
    </a:lnDef>
    <a:txDef>
      <a:spPr bwMode="gray">
        <a:solidFill>
          <a:schemeClr val="accent1"/>
        </a:solidFill>
        <a:ln w="2857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square" lIns="91429" tIns="45715" rIns="91429" bIns="45715" numCol="1" rtlCol="0" anchor="ctr" anchorCtr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bg1"/>
            </a:solidFill>
          </a:defRPr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DE8703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C97A02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0093C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616365"/>
        </a:dk2>
        <a:lt2>
          <a:srgbClr val="FFFFFF"/>
        </a:lt2>
        <a:accent1>
          <a:srgbClr val="0093CF"/>
        </a:accent1>
        <a:accent2>
          <a:srgbClr val="F8981D"/>
        </a:accent2>
        <a:accent3>
          <a:srgbClr val="FFFFFF"/>
        </a:accent3>
        <a:accent4>
          <a:srgbClr val="000000"/>
        </a:accent4>
        <a:accent5>
          <a:srgbClr val="AAC8E4"/>
        </a:accent5>
        <a:accent6>
          <a:srgbClr val="E18919"/>
        </a:accent6>
        <a:hlink>
          <a:srgbClr val="8DC63F"/>
        </a:hlink>
        <a:folHlink>
          <a:srgbClr val="D600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rgbClr val="63666A"/>
      </a:dk1>
      <a:lt1>
        <a:srgbClr val="FFFFFF"/>
      </a:lt1>
      <a:dk2>
        <a:srgbClr val="00587C"/>
      </a:dk2>
      <a:lt2>
        <a:srgbClr val="FFFFFF"/>
      </a:lt2>
      <a:accent1>
        <a:srgbClr val="4C7637"/>
      </a:accent1>
      <a:accent2>
        <a:srgbClr val="5E8AB4"/>
      </a:accent2>
      <a:accent3>
        <a:srgbClr val="DAAA00"/>
      </a:accent3>
      <a:accent4>
        <a:srgbClr val="80276C"/>
      </a:accent4>
      <a:accent5>
        <a:srgbClr val="C6D52F"/>
      </a:accent5>
      <a:accent6>
        <a:srgbClr val="A7A8AA"/>
      </a:accent6>
      <a:hlink>
        <a:srgbClr val="000000"/>
      </a:hlink>
      <a:folHlink>
        <a:srgbClr val="8027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 PRINT_VERSION_WITH_PHOTO</Template>
  <TotalTime>863</TotalTime>
  <Words>253</Words>
  <Application>Microsoft Office PowerPoint</Application>
  <PresentationFormat>On-screen Show (4:3)</PresentationFormat>
  <Paragraphs>34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Quest PRINT_VERSION_WITH_PHOTO</vt:lpstr>
      <vt:lpstr>Survey: The Current State of Healthcare Analytics  </vt:lpstr>
      <vt:lpstr>Physician/payer perspectives – state of healthcare today</vt:lpstr>
      <vt:lpstr>How did we get here?</vt:lpstr>
      <vt:lpstr>Forward looking analytics</vt:lpstr>
    </vt:vector>
  </TitlesOfParts>
  <Company>Quest Diagnostics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P014477</dc:title>
  <dc:creator>David M Freeman</dc:creator>
  <dc:description>eSlide, LLC - for v2010 PC</dc:description>
  <cp:lastModifiedBy>David M Freeman</cp:lastModifiedBy>
  <cp:revision>19</cp:revision>
  <dcterms:created xsi:type="dcterms:W3CDTF">2016-06-06T20:23:22Z</dcterms:created>
  <dcterms:modified xsi:type="dcterms:W3CDTF">2016-06-07T18:08:36Z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39B0BB1D-164D-42F3-BB4A-5E0BE386F6C9</vt:lpwstr>
  </property>
  <property fmtid="{D5CDD505-2E9C-101B-9397-08002B2CF9AE}" pid="3" name="ArticulatePath">
    <vt:lpwstr>Problem space</vt:lpwstr>
  </property>
</Properties>
</file>