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9.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media/image58.jpg" ContentType="image/jpg"/>
  <Override PartName="/ppt/media/image8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77" r:id="rId5"/>
    <p:sldMasterId id="2147483789" r:id="rId6"/>
    <p:sldMasterId id="2147483830" r:id="rId7"/>
    <p:sldMasterId id="2147483843" r:id="rId8"/>
    <p:sldMasterId id="2147483856" r:id="rId9"/>
    <p:sldMasterId id="2147483869" r:id="rId10"/>
    <p:sldMasterId id="2147483882" r:id="rId11"/>
    <p:sldMasterId id="2147483895" r:id="rId12"/>
    <p:sldMasterId id="2147483908" r:id="rId13"/>
    <p:sldMasterId id="2147483911" r:id="rId14"/>
    <p:sldMasterId id="2147483927" r:id="rId15"/>
    <p:sldMasterId id="2147483941" r:id="rId16"/>
    <p:sldMasterId id="2147484111" r:id="rId17"/>
    <p:sldMasterId id="2147484129" r:id="rId18"/>
    <p:sldMasterId id="2147484143" r:id="rId19"/>
  </p:sldMasterIdLst>
  <p:notesMasterIdLst>
    <p:notesMasterId r:id="rId35"/>
  </p:notesMasterIdLst>
  <p:sldIdLst>
    <p:sldId id="777" r:id="rId20"/>
    <p:sldId id="784" r:id="rId21"/>
    <p:sldId id="797" r:id="rId22"/>
    <p:sldId id="826" r:id="rId23"/>
    <p:sldId id="836" r:id="rId24"/>
    <p:sldId id="837" r:id="rId25"/>
    <p:sldId id="828" r:id="rId26"/>
    <p:sldId id="829" r:id="rId27"/>
    <p:sldId id="830" r:id="rId28"/>
    <p:sldId id="831" r:id="rId29"/>
    <p:sldId id="832" r:id="rId30"/>
    <p:sldId id="833" r:id="rId31"/>
    <p:sldId id="834" r:id="rId32"/>
    <p:sldId id="835" r:id="rId33"/>
    <p:sldId id="7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derson , Turi (US - Seattle)" initials="" lastIdx="4" clrIdx="0"/>
  <p:cmAuthor id="1" name="Franklin, Torchy" initials="TF"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E00"/>
    <a:srgbClr val="81BC00"/>
    <a:srgbClr val="7F7F7F"/>
    <a:srgbClr val="5C5C5C"/>
    <a:srgbClr val="002060"/>
    <a:srgbClr val="00A1DE"/>
    <a:srgbClr val="8C8C8C"/>
    <a:srgbClr val="666666"/>
    <a:srgbClr val="606060"/>
    <a:srgbClr val="6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986" autoAdjust="0"/>
    <p:restoredTop sz="95405" autoAdjust="0"/>
  </p:normalViewPr>
  <p:slideViewPr>
    <p:cSldViewPr snapToGrid="0" snapToObjects="1" showGuides="1">
      <p:cViewPr varScale="1">
        <p:scale>
          <a:sx n="164" d="100"/>
          <a:sy n="164" d="100"/>
        </p:scale>
        <p:origin x="-1864" y="-96"/>
      </p:cViewPr>
      <p:guideLst>
        <p:guide orient="horz" pos="2208"/>
        <p:guide pos="2880"/>
      </p:guideLst>
    </p:cSldViewPr>
  </p:slideViewPr>
  <p:outlineViewPr>
    <p:cViewPr>
      <p:scale>
        <a:sx n="33" d="100"/>
        <a:sy n="33" d="100"/>
      </p:scale>
      <p:origin x="0" y="-108"/>
    </p:cViewPr>
  </p:outlineViewPr>
  <p:notesTextViewPr>
    <p:cViewPr>
      <p:scale>
        <a:sx n="33" d="100"/>
        <a:sy n="33" d="100"/>
      </p:scale>
      <p:origin x="0" y="0"/>
    </p:cViewPr>
  </p:notesTextViewPr>
  <p:sorterViewPr>
    <p:cViewPr varScale="1">
      <p:scale>
        <a:sx n="100" d="100"/>
        <a:sy n="100" d="100"/>
      </p:scale>
      <p:origin x="0" y="0"/>
    </p:cViewPr>
  </p:sorterViewPr>
  <p:notesViewPr>
    <p:cSldViewPr snapToGrid="0" snapToObjects="1">
      <p:cViewPr varScale="1">
        <p:scale>
          <a:sx n="68" d="100"/>
          <a:sy n="68" d="100"/>
        </p:scale>
        <p:origin x="32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9" Type="http://schemas.openxmlformats.org/officeDocument/2006/relationships/slideMaster" Target="slideMasters/slideMaster6.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4" Type="http://schemas.openxmlformats.org/officeDocument/2006/relationships/slideMaster" Target="slideMasters/slideMaster11.xml"/><Relationship Id="rId15" Type="http://schemas.openxmlformats.org/officeDocument/2006/relationships/slideMaster" Target="slideMasters/slideMaster12.xml"/><Relationship Id="rId16" Type="http://schemas.openxmlformats.org/officeDocument/2006/relationships/slideMaster" Target="slideMasters/slideMaster13.xml"/><Relationship Id="rId17" Type="http://schemas.openxmlformats.org/officeDocument/2006/relationships/slideMaster" Target="slideMasters/slideMaster14.xml"/><Relationship Id="rId18" Type="http://schemas.openxmlformats.org/officeDocument/2006/relationships/slideMaster" Target="slideMasters/slideMaster15.xml"/><Relationship Id="rId19" Type="http://schemas.openxmlformats.org/officeDocument/2006/relationships/slideMaster" Target="slideMasters/slideMaster16.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3A04-0626-44D4-B6D6-43B9D98023FD}" type="datetimeFigureOut">
              <a:rPr lang="en-US" smtClean="0"/>
              <a:t>6/8/16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4052-12FB-4B01-8A2E-D87AD7371E95}" type="slidenum">
              <a:rPr lang="en-US" smtClean="0"/>
              <a:t>‹#›</a:t>
            </a:fld>
            <a:endParaRPr lang="en-US" dirty="0"/>
          </a:p>
        </p:txBody>
      </p:sp>
    </p:spTree>
    <p:extLst>
      <p:ext uri="{BB962C8B-B14F-4D97-AF65-F5344CB8AC3E}">
        <p14:creationId xmlns:p14="http://schemas.microsoft.com/office/powerpoint/2010/main" val="49021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10484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C89F6-494C-4536-803B-B5CB05F48E19}" type="slidenum">
              <a:rPr lang="en-US" smtClean="0"/>
              <a:t>6</a:t>
            </a:fld>
            <a:endParaRPr lang="en-US" dirty="0"/>
          </a:p>
        </p:txBody>
      </p:sp>
    </p:spTree>
    <p:extLst>
      <p:ext uri="{BB962C8B-B14F-4D97-AF65-F5344CB8AC3E}">
        <p14:creationId xmlns:p14="http://schemas.microsoft.com/office/powerpoint/2010/main" val="54932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1.jpeg"/><Relationship Id="rId3" Type="http://schemas.openxmlformats.org/officeDocument/2006/relationships/image" Target="../media/image12.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jpe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1.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1.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777988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b="0" i="0" smtClean="0">
                <a:solidFill>
                  <a:schemeClr val="bg1">
                    <a:lumMod val="95000"/>
                  </a:schemeClr>
                </a:solidFill>
                <a:latin typeface="Knockout-HTF27-JuniorBantamwt"/>
                <a:cs typeface="Knockout-HTF27-JuniorBantamwt"/>
              </a:rPr>
              <a:pPr algn="r"/>
              <a:t>‹#›</a:t>
            </a:fld>
            <a:endParaRPr lang="en-US" sz="1350" b="0" i="0" dirty="0">
              <a:solidFill>
                <a:schemeClr val="bg1">
                  <a:lumMod val="95000"/>
                </a:scheme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1098723143"/>
      </p:ext>
    </p:extLst>
  </p:cSld>
  <p:clrMapOvr>
    <a:masterClrMapping/>
  </p:clrMapOvr>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04133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653323"/>
      </p:ext>
    </p:extLst>
  </p:cSld>
  <p:clrMapOvr>
    <a:masterClrMapping/>
  </p:clrMapOvr>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072434393"/>
      </p:ext>
    </p:extLst>
  </p:cSld>
  <p:clrMapOvr>
    <a:masterClrMapping/>
  </p:clrMapOvr>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1367767926"/>
      </p:ext>
    </p:extLst>
  </p:cSld>
  <p:clrMapOvr>
    <a:masterClrMapping/>
  </p:clrMapOvr>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3981987521"/>
      </p:ext>
    </p:extLst>
  </p:cSld>
  <p:clrMapOvr>
    <a:masterClrMapping/>
  </p:clrMapOvr>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044096263"/>
      </p:ext>
    </p:extLst>
  </p:cSld>
  <p:clrMapOvr>
    <a:masterClrMapping/>
  </p:clrMapOvr>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95644023"/>
      </p:ext>
    </p:extLst>
  </p:cSld>
  <p:clrMapOvr>
    <a:masterClrMapping/>
  </p:clrMapOvr>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54694900"/>
      </p:ext>
    </p:extLst>
  </p:cSld>
  <p:clrMapOvr>
    <a:masterClrMapping/>
  </p:clrMapOvr>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388454262"/>
      </p:ext>
    </p:extLst>
  </p:cSld>
  <p:clrMapOvr>
    <a:masterClrMapping/>
  </p:clrMapOvr>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296594277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4271208663"/>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1030547022"/>
      </p:ext>
    </p:extLst>
  </p:cSld>
  <p:clrMapOvr>
    <a:masterClrMapping/>
  </p:clrMapOvr>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128774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527941"/>
      </p:ext>
    </p:extLst>
  </p:cSld>
  <p:clrMapOvr>
    <a:masterClrMapping/>
  </p:clrMapOvr>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4003011511"/>
      </p:ext>
    </p:extLst>
  </p:cSld>
  <p:clrMapOvr>
    <a:masterClrMapping/>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319799932"/>
      </p:ext>
    </p:extLst>
  </p:cSld>
  <p:clrMapOvr>
    <a:masterClrMapping/>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2519157735"/>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903047037"/>
      </p:ext>
    </p:extLst>
  </p:cSld>
  <p:clrMapOvr>
    <a:masterClrMapping/>
  </p:clrMapOvr>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112088983"/>
      </p:ext>
    </p:extLst>
  </p:cSld>
  <p:clrMapOvr>
    <a:masterClrMapping/>
  </p:clrMapOvr>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293763632"/>
      </p:ext>
    </p:extLst>
  </p:cSld>
  <p:clrMapOvr>
    <a:masterClrMapping/>
  </p:clrMapOvr>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4603663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0"/>
            <a:ext cx="8412480" cy="757255"/>
          </a:xfrm>
        </p:spPr>
        <p:txBody>
          <a:bodyPr>
            <a:noAutofit/>
          </a:bodyPr>
          <a:lstStyle>
            <a:lvl1pPr marL="0" indent="0">
              <a:buNone/>
              <a:defRPr sz="20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
        <p:nvSpPr>
          <p:cNvPr id="3" name="Text Placeholder 2"/>
          <p:cNvSpPr>
            <a:spLocks noGrp="1"/>
          </p:cNvSpPr>
          <p:nvPr>
            <p:ph type="body" sz="quarter" idx="14"/>
          </p:nvPr>
        </p:nvSpPr>
        <p:spPr>
          <a:xfrm>
            <a:off x="365760" y="1611313"/>
            <a:ext cx="8412480" cy="4734292"/>
          </a:xfrm>
        </p:spPr>
        <p:txBody>
          <a:bodyPr/>
          <a:lstStyle>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6179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1659866662"/>
      </p:ext>
    </p:extLst>
  </p:cSld>
  <p:clrMapOvr>
    <a:masterClrMapping/>
  </p:clrMapOvr>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1618342630"/>
      </p:ext>
    </p:extLst>
  </p:cSld>
  <p:clrMapOvr>
    <a:masterClrMapping/>
  </p:clrMapOvr>
  <p:timing>
    <p:tnLst>
      <p:par>
        <p:cTn xmlns:p14="http://schemas.microsoft.com/office/powerpoint/2010/mai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0864882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9042569"/>
      </p:ext>
    </p:extLst>
  </p:cSld>
  <p:clrMapOvr>
    <a:masterClrMapping/>
  </p:clrMapOvr>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196958666"/>
      </p:ext>
    </p:extLst>
  </p:cSld>
  <p:clrMapOvr>
    <a:masterClrMapping/>
  </p:clrMapOvr>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478100240"/>
      </p:ext>
    </p:extLst>
  </p:cSld>
  <p:clrMapOvr>
    <a:masterClrMapping/>
  </p:clrMapOvr>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1599617798"/>
      </p:ext>
    </p:extLst>
  </p:cSld>
  <p:clrMapOvr>
    <a:masterClrMapping/>
  </p:clrMapOvr>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388213378"/>
      </p:ext>
    </p:extLst>
  </p:cSld>
  <p:clrMapOvr>
    <a:masterClrMapping/>
  </p:clrMapOvr>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731493471"/>
      </p:ext>
    </p:extLst>
  </p:cSld>
  <p:clrMapOvr>
    <a:masterClrMapping/>
  </p:clrMapOvr>
  <p:timing>
    <p:tnLst>
      <p:par>
        <p:cTn xmlns:p14="http://schemas.microsoft.com/office/powerpoint/2010/mai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248424718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mallBlueCONTENTlogo">
    <p:spTree>
      <p:nvGrpSpPr>
        <p:cNvPr id="1" name=""/>
        <p:cNvGrpSpPr/>
        <p:nvPr/>
      </p:nvGrpSpPr>
      <p:grpSpPr>
        <a:xfrm>
          <a:off x="0" y="0"/>
          <a:ext cx="0" cy="0"/>
          <a:chOff x="0" y="0"/>
          <a:chExt cx="0" cy="0"/>
        </a:xfrm>
      </p:grpSpPr>
      <p:sp>
        <p:nvSpPr>
          <p:cNvPr id="11" name="Right Bottom Triangle"/>
          <p:cNvSpPr/>
          <p:nvPr/>
        </p:nvSpPr>
        <p:spPr>
          <a:xfrm flipH="1">
            <a:off x="8604252" y="5191352"/>
            <a:ext cx="548640" cy="166878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p:nvPr>
        </p:nvSpPr>
        <p:spPr>
          <a:xfrm>
            <a:off x="406177" y="274638"/>
            <a:ext cx="8348886" cy="996950"/>
          </a:xfrm>
        </p:spPr>
        <p:txBody>
          <a:bodyPr/>
          <a:lstStyle/>
          <a:p>
            <a:r>
              <a:rPr lang="en-US" smtClean="0"/>
              <a:t>Click to edit Master title style</a:t>
            </a:r>
            <a:endParaRPr lang="en-US" dirty="0"/>
          </a:p>
        </p:txBody>
      </p:sp>
      <p:sp>
        <p:nvSpPr>
          <p:cNvPr id="15" name="Slide Number Placeholder 5"/>
          <p:cNvSpPr>
            <a:spLocks noGrp="1"/>
          </p:cNvSpPr>
          <p:nvPr>
            <p:ph type="sldNum" sz="quarter" idx="4"/>
          </p:nvPr>
        </p:nvSpPr>
        <p:spPr>
          <a:xfrm>
            <a:off x="8401050" y="6472462"/>
            <a:ext cx="62865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B39F3810-4318-4880-9D52-993D34A844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3431795"/>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842744930"/>
      </p:ext>
    </p:extLst>
  </p:cSld>
  <p:clrMapOvr>
    <a:masterClrMapping/>
  </p:clrMapOvr>
  <p:timing>
    <p:tnLst>
      <p:par>
        <p:cTn xmlns:p14="http://schemas.microsoft.com/office/powerpoint/2010/mai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2118605196"/>
      </p:ext>
    </p:extLst>
  </p:cSld>
  <p:clrMapOvr>
    <a:masterClrMapping/>
  </p:clrMapOvr>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1255306942"/>
      </p:ext>
    </p:extLst>
  </p:cSld>
  <p:clrMapOvr>
    <a:masterClrMapping/>
  </p:clrMapOvr>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lvl1pPr>
              <a:defRPr>
                <a:solidFill>
                  <a:schemeClr val="bg2"/>
                </a:solidFill>
              </a:defRPr>
            </a:lvl1pPr>
          </a:lstStyle>
          <a:p>
            <a:endParaRPr lang="en-US" dirty="0">
              <a:solidFill>
                <a:srgbClr val="E7E7E8"/>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1523080369"/>
      </p:ext>
    </p:extLst>
  </p:cSld>
  <p:clrMapOvr>
    <a:masterClrMapping/>
  </p:clrMapOvr>
  <p:timing>
    <p:tnLst>
      <p:par>
        <p:cTn xmlns:p14="http://schemas.microsoft.com/office/powerpoint/2010/mai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802365"/>
      </p:ext>
    </p:extLst>
  </p:cSld>
  <p:clrMapOvr>
    <a:masterClrMapping/>
  </p:clrMapOvr>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871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069076"/>
      </p:ext>
    </p:extLst>
  </p:cSld>
  <p:clrMapOvr>
    <a:masterClrMapping/>
  </p:clrMapOvr>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839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gray">
          <a:xfrm>
            <a:off x="578828" y="815975"/>
            <a:ext cx="8014188" cy="4795838"/>
          </a:xfrm>
          <a:prstGeom prst="rect">
            <a:avLst/>
          </a:prstGeom>
          <a:solidFill>
            <a:schemeClr val="bg1"/>
          </a:solidFill>
          <a:ln w="12700" algn="ctr">
            <a:solidFill>
              <a:schemeClr val="accent1"/>
            </a:solidFill>
            <a:miter lim="800000"/>
            <a:headEnd/>
            <a:tailEnd/>
          </a:ln>
          <a:effectLst/>
        </p:spPr>
        <p:txBody>
          <a:bodyPr lIns="67500" tIns="67500" rIns="67500" bIns="67500" anchor="ctr"/>
          <a:lstStyle/>
          <a:p>
            <a:pPr marL="89297" indent="-89297" eaLnBrk="0" fontAlgn="base" hangingPunct="0">
              <a:spcBef>
                <a:spcPct val="50000"/>
              </a:spcBef>
              <a:spcAft>
                <a:spcPct val="0"/>
              </a:spcAft>
              <a:defRPr/>
            </a:pPr>
            <a:endParaRPr lang="en-GB" sz="825" b="1" dirty="0">
              <a:solidFill>
                <a:srgbClr val="000000"/>
              </a:solidFill>
              <a:cs typeface="Arial" charset="0"/>
            </a:endParaRPr>
          </a:p>
        </p:txBody>
      </p:sp>
      <p:sp>
        <p:nvSpPr>
          <p:cNvPr id="5" name="Text Box 15"/>
          <p:cNvSpPr txBox="1">
            <a:spLocks noChangeArrowheads="1"/>
          </p:cNvSpPr>
          <p:nvPr/>
        </p:nvSpPr>
        <p:spPr bwMode="gray">
          <a:xfrm>
            <a:off x="892420" y="4756155"/>
            <a:ext cx="1205458" cy="152349"/>
          </a:xfrm>
          <a:prstGeom prst="rect">
            <a:avLst/>
          </a:prstGeom>
          <a:noFill/>
          <a:ln w="12700" cap="rnd" algn="ctr">
            <a:noFill/>
            <a:miter lim="800000"/>
            <a:headEnd/>
            <a:tailEnd/>
          </a:ln>
          <a:effectLst/>
        </p:spPr>
        <p:txBody>
          <a:bodyPr wrap="none" lIns="0" tIns="0" rIns="0" bIns="0">
            <a:spAutoFit/>
          </a:bodyPr>
          <a:lstStyle/>
          <a:p>
            <a:pPr eaLnBrk="0" fontAlgn="base" hangingPunct="0">
              <a:lnSpc>
                <a:spcPct val="110000"/>
              </a:lnSpc>
              <a:spcBef>
                <a:spcPct val="0"/>
              </a:spcBef>
              <a:spcAft>
                <a:spcPct val="0"/>
              </a:spcAft>
              <a:defRPr/>
            </a:pPr>
            <a:r>
              <a:rPr lang="en-US" sz="900" dirty="0">
                <a:solidFill>
                  <a:srgbClr val="000000"/>
                </a:solidFill>
                <a:cs typeface="Arial" charset="0"/>
              </a:rPr>
              <a:t>Deloitte Consulting LLP</a:t>
            </a:r>
          </a:p>
        </p:txBody>
      </p:sp>
      <p:pic>
        <p:nvPicPr>
          <p:cNvPr id="6" name="Picture 18" descr="LLP logo with big space copy"/>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892420" y="5984875"/>
            <a:ext cx="1333500" cy="274638"/>
          </a:xfrm>
          <a:prstGeom prst="rect">
            <a:avLst/>
          </a:prstGeom>
          <a:noFill/>
          <a:ln w="9525">
            <a:noFill/>
            <a:miter lim="800000"/>
            <a:headEnd/>
            <a:tailEnd/>
          </a:ln>
        </p:spPr>
      </p:pic>
      <p:sp>
        <p:nvSpPr>
          <p:cNvPr id="3020804" name="Rectangle 4"/>
          <p:cNvSpPr>
            <a:spLocks noGrp="1" noChangeArrowheads="1"/>
          </p:cNvSpPr>
          <p:nvPr>
            <p:ph type="ctrTitle" sz="quarter"/>
          </p:nvPr>
        </p:nvSpPr>
        <p:spPr>
          <a:xfrm>
            <a:off x="892420" y="2885870"/>
            <a:ext cx="6591300" cy="244682"/>
          </a:xfrm>
        </p:spPr>
        <p:txBody>
          <a:bodyPr/>
          <a:lstStyle>
            <a:lvl1pPr>
              <a:spcBef>
                <a:spcPct val="100000"/>
              </a:spcBef>
              <a:buClr>
                <a:schemeClr val="tx2"/>
              </a:buClr>
              <a:buSzPct val="85000"/>
              <a:buFont typeface="Wingdings" pitchFamily="2" charset="2"/>
              <a:buNone/>
              <a:defRPr sz="1500"/>
            </a:lvl1pPr>
          </a:lstStyle>
          <a:p>
            <a:r>
              <a:rPr lang="en-US"/>
              <a:t>Click to edit Master title style</a:t>
            </a:r>
          </a:p>
        </p:txBody>
      </p:sp>
      <p:sp>
        <p:nvSpPr>
          <p:cNvPr id="3020805" name="Rectangle 5"/>
          <p:cNvSpPr>
            <a:spLocks noGrp="1" noChangeArrowheads="1"/>
          </p:cNvSpPr>
          <p:nvPr>
            <p:ph type="subTitle" sz="quarter" idx="1"/>
          </p:nvPr>
        </p:nvSpPr>
        <p:spPr>
          <a:xfrm>
            <a:off x="892422" y="3402013"/>
            <a:ext cx="6582508" cy="768350"/>
          </a:xfrm>
        </p:spPr>
        <p:txBody>
          <a:bodyPr/>
          <a:lstStyle>
            <a:lvl1pPr marL="0" indent="0">
              <a:spcBef>
                <a:spcPct val="15000"/>
              </a:spcBef>
              <a:buClrTx/>
              <a:buFont typeface="Wingdings 2" pitchFamily="18" charset="2"/>
              <a:buNone/>
              <a:defRPr sz="1200" b="1"/>
            </a:lvl1pPr>
          </a:lstStyle>
          <a:p>
            <a:r>
              <a:rPr lang="en-US"/>
              <a:t>Click to edit Master subtitle style</a:t>
            </a:r>
          </a:p>
        </p:txBody>
      </p:sp>
      <p:pic>
        <p:nvPicPr>
          <p:cNvPr id="7" name="Picture 2"/>
          <p:cNvPicPr>
            <a:picLocks noChangeAspect="1" noChangeArrowheads="1"/>
          </p:cNvPicPr>
          <p:nvPr userDrawn="1"/>
        </p:nvPicPr>
        <p:blipFill>
          <a:blip r:embed="rId3" cstate="print"/>
          <a:srcRect/>
          <a:stretch>
            <a:fillRect/>
          </a:stretch>
        </p:blipFill>
        <p:spPr bwMode="auto">
          <a:xfrm>
            <a:off x="803277" y="935038"/>
            <a:ext cx="2568575" cy="608012"/>
          </a:xfrm>
          <a:prstGeom prst="rect">
            <a:avLst/>
          </a:prstGeom>
          <a:noFill/>
          <a:ln w="9525">
            <a:noFill/>
            <a:miter lim="800000"/>
            <a:headEnd/>
            <a:tailEnd/>
          </a:ln>
        </p:spPr>
      </p:pic>
    </p:spTree>
    <p:extLst>
      <p:ext uri="{BB962C8B-B14F-4D97-AF65-F5344CB8AC3E}">
        <p14:creationId xmlns:p14="http://schemas.microsoft.com/office/powerpoint/2010/main" val="33438564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016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597681"/>
          </a:xfrm>
          <a:prstGeom prst="rect">
            <a:avLst/>
          </a:prstGeom>
        </p:spPr>
        <p:txBody>
          <a:bodyPr lIns="91374" tIns="45688" rIns="91374" bIns="45688"/>
          <a:lstStyle>
            <a:lvl1pPr algn="l">
              <a:defRPr sz="1800" b="0">
                <a:solidFill>
                  <a:srgbClr val="54646C"/>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8"/>
            <a:ext cx="8229600" cy="4525567"/>
          </a:xfrm>
          <a:prstGeom prst="rect">
            <a:avLst/>
          </a:prstGeom>
        </p:spPr>
        <p:txBody>
          <a:bodyPr lIns="91374" tIns="45688" rIns="91374" bIns="45688"/>
          <a:lstStyle>
            <a:lvl2pPr>
              <a:defRPr sz="750"/>
            </a:lvl2pPr>
            <a:lvl3pPr>
              <a:defRPr sz="750"/>
            </a:lvl3pPr>
            <a:lvl4pPr>
              <a:defRPr sz="750"/>
            </a:lvl4pPr>
            <a:lvl5pPr>
              <a:defRPr sz="7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200294" y="6369054"/>
            <a:ext cx="650631" cy="244475"/>
          </a:xfrm>
          <a:prstGeom prst="rect">
            <a:avLst/>
          </a:prstGeom>
        </p:spPr>
        <p:txBody>
          <a:bodyPr/>
          <a:lstStyle>
            <a:lvl1pPr>
              <a:defRPr/>
            </a:lvl1pPr>
          </a:lstStyle>
          <a:p>
            <a:fld id="{12163729-7AEF-4FA1-93FA-0A0594BAF7B2}" type="slidenum">
              <a:rPr lang="en-US" smtClean="0">
                <a:solidFill>
                  <a:srgbClr val="808080">
                    <a:lumMod val="60000"/>
                    <a:lumOff val="40000"/>
                  </a:srgbClr>
                </a:solidFill>
              </a:rPr>
              <a:pPr/>
              <a:t>‹#›</a:t>
            </a:fld>
            <a:endParaRPr lang="en-US" dirty="0">
              <a:solidFill>
                <a:srgbClr val="808080">
                  <a:lumMod val="60000"/>
                  <a:lumOff val="40000"/>
                </a:srgbClr>
              </a:solidFill>
            </a:endParaRPr>
          </a:p>
        </p:txBody>
      </p:sp>
    </p:spTree>
    <p:extLst>
      <p:ext uri="{BB962C8B-B14F-4D97-AF65-F5344CB8AC3E}">
        <p14:creationId xmlns:p14="http://schemas.microsoft.com/office/powerpoint/2010/main" val="37201284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48936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699278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3933" y="1123955"/>
            <a:ext cx="4117731" cy="51847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123955"/>
            <a:ext cx="4117731" cy="51847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420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035"/>
            <a:ext cx="8229600" cy="29360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06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06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271" y="2174875"/>
            <a:ext cx="40415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1838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9065857"/>
      </p:ext>
    </p:extLst>
  </p:cSld>
  <p:clrMapOvr>
    <a:masterClrMapping/>
  </p:clrMapOvr>
  <p:timing>
    <p:tnLst>
      <p:par>
        <p:cTn xmlns:p14="http://schemas.microsoft.com/office/powerpoint/2010/mai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8273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90419"/>
            <a:ext cx="3008435" cy="244682"/>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538" y="273055"/>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4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1722474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122658"/>
            <a:ext cx="5486400" cy="244682"/>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2771933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3025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038" y="482605"/>
            <a:ext cx="293607" cy="5826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3933" y="482605"/>
            <a:ext cx="6141427"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8613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7119" y="479511"/>
            <a:ext cx="8362950" cy="29360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3931" y="1123955"/>
            <a:ext cx="8376138" cy="5184775"/>
          </a:xfrm>
        </p:spPr>
        <p:txBody>
          <a:bodyPr/>
          <a:lstStyle/>
          <a:p>
            <a:pPr lvl="0"/>
            <a:endParaRPr lang="en-US" noProof="0" dirty="0" smtClean="0"/>
          </a:p>
        </p:txBody>
      </p:sp>
    </p:spTree>
    <p:extLst>
      <p:ext uri="{BB962C8B-B14F-4D97-AF65-F5344CB8AC3E}">
        <p14:creationId xmlns:p14="http://schemas.microsoft.com/office/powerpoint/2010/main" val="48066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endParaRPr lang="en-US" dirty="0"/>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endParaRPr lang="en-US" dirty="0"/>
          </a:p>
        </p:txBody>
      </p:sp>
    </p:spTree>
    <p:extLst>
      <p:ext uri="{BB962C8B-B14F-4D97-AF65-F5344CB8AC3E}">
        <p14:creationId xmlns:p14="http://schemas.microsoft.com/office/powerpoint/2010/main" val="1677132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7119" y="479511"/>
            <a:ext cx="8362950" cy="29360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3931" y="1123955"/>
            <a:ext cx="8376138" cy="5184775"/>
          </a:xfrm>
        </p:spPr>
        <p:txBody>
          <a:bodyPr/>
          <a:lstStyle/>
          <a:p>
            <a:pPr lvl="0"/>
            <a:endParaRPr lang="en-US" noProof="0" dirty="0" smtClean="0"/>
          </a:p>
        </p:txBody>
      </p:sp>
    </p:spTree>
    <p:extLst>
      <p:ext uri="{BB962C8B-B14F-4D97-AF65-F5344CB8AC3E}">
        <p14:creationId xmlns:p14="http://schemas.microsoft.com/office/powerpoint/2010/main" val="1218741664"/>
      </p:ext>
    </p:extLst>
  </p:cSld>
  <p:clrMapOvr>
    <a:masterClrMapping/>
  </p:clrMapOvr>
  <p:timing>
    <p:tnLst>
      <p:par>
        <p:cTn xmlns:p14="http://schemas.microsoft.com/office/powerpoint/2010/mai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004700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660692"/>
      </p:ext>
    </p:extLst>
  </p:cSld>
  <p:clrMapOvr>
    <a:masterClrMapping/>
  </p:clrMapOvr>
  <p:timing>
    <p:tnLst>
      <p:par>
        <p:cTn xmlns:p14="http://schemas.microsoft.com/office/powerpoint/2010/mai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576905824"/>
      </p:ext>
    </p:extLst>
  </p:cSld>
  <p:clrMapOvr>
    <a:masterClrMapping/>
  </p:clrMapOvr>
  <p:timing>
    <p:tnLst>
      <p:par>
        <p:cTn xmlns:p14="http://schemas.microsoft.com/office/powerpoint/2010/mai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1116846783"/>
      </p:ext>
    </p:extLst>
  </p:cSld>
  <p:clrMapOvr>
    <a:masterClrMapping/>
  </p:clrMapOvr>
  <p:timing>
    <p:tnLst>
      <p:par>
        <p:cTn xmlns:p14="http://schemas.microsoft.com/office/powerpoint/2010/mai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2868314234"/>
      </p:ext>
    </p:extLst>
  </p:cSld>
  <p:clrMapOvr>
    <a:masterClrMapping/>
  </p:clrMapOvr>
  <p:timing>
    <p:tnLst>
      <p:par>
        <p:cTn xmlns:p14="http://schemas.microsoft.com/office/powerpoint/2010/mai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74542769"/>
      </p:ext>
    </p:extLst>
  </p:cSld>
  <p:clrMapOvr>
    <a:masterClrMapping/>
  </p:clrMapOvr>
  <p:timing>
    <p:tnLst>
      <p:par>
        <p:cTn xmlns:p14="http://schemas.microsoft.com/office/powerpoint/2010/mai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843381675"/>
      </p:ext>
    </p:extLst>
  </p:cSld>
  <p:clrMapOvr>
    <a:masterClrMapping/>
  </p:clrMapOvr>
  <p:timing>
    <p:tnLst>
      <p:par>
        <p:cTn xmlns:p14="http://schemas.microsoft.com/office/powerpoint/2010/mai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959503043"/>
      </p:ext>
    </p:extLst>
  </p:cSld>
  <p:clrMapOvr>
    <a:masterClrMapping/>
  </p:clrMapOvr>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97746984"/>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dirty="0"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endParaRPr lang="en-US" dirty="0"/>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74726"/>
      </p:ext>
    </p:extLst>
  </p:cSld>
  <p:clrMapOvr>
    <a:masterClrMapping/>
  </p:clrMapOvr>
  <p:timing>
    <p:tnLst>
      <p:par>
        <p:cTn xmlns:p14="http://schemas.microsoft.com/office/powerpoint/2010/mai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623056739"/>
      </p:ext>
    </p:extLst>
  </p:cSld>
  <p:clrMapOvr>
    <a:masterClrMapping/>
  </p:clrMapOvr>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716814725"/>
      </p:ext>
    </p:extLst>
  </p:cSld>
  <p:clrMapOvr>
    <a:masterClrMapping/>
  </p:clrMapOvr>
  <p:timing>
    <p:tnLst>
      <p:par>
        <p:cTn xmlns:p14="http://schemas.microsoft.com/office/powerpoint/2010/mai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024473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221578"/>
      </p:ext>
    </p:extLst>
  </p:cSld>
  <p:clrMapOvr>
    <a:masterClrMapping/>
  </p:clrMapOvr>
  <p:timing>
    <p:tnLst>
      <p:par>
        <p:cTn xmlns:p14="http://schemas.microsoft.com/office/powerpoint/2010/mai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3042162743"/>
      </p:ext>
    </p:extLst>
  </p:cSld>
  <p:clrMapOvr>
    <a:masterClrMapping/>
  </p:clrMapOvr>
  <p:timing>
    <p:tnLst>
      <p:par>
        <p:cTn xmlns:p14="http://schemas.microsoft.com/office/powerpoint/2010/mai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4175943099"/>
      </p:ext>
    </p:extLst>
  </p:cSld>
  <p:clrMapOvr>
    <a:masterClrMapping/>
  </p:clrMapOvr>
  <p:timing>
    <p:tnLst>
      <p:par>
        <p:cTn xmlns:p14="http://schemas.microsoft.com/office/powerpoint/2010/mai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2892193918"/>
      </p:ext>
    </p:extLst>
  </p:cSld>
  <p:clrMapOvr>
    <a:masterClrMapping/>
  </p:clrMapOvr>
  <p:timing>
    <p:tnLst>
      <p:par>
        <p:cTn xmlns:p14="http://schemas.microsoft.com/office/powerpoint/2010/mai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207613172"/>
      </p:ext>
    </p:extLst>
  </p:cSld>
  <p:clrMapOvr>
    <a:masterClrMapping/>
  </p:clrMapOvr>
  <p:timing>
    <p:tnLst>
      <p:par>
        <p:cTn xmlns:p14="http://schemas.microsoft.com/office/powerpoint/2010/mai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420324265"/>
      </p:ext>
    </p:extLst>
  </p:cSld>
  <p:clrMapOvr>
    <a:masterClrMapping/>
  </p:clrMapOvr>
  <p:timing>
    <p:tnLst>
      <p:par>
        <p:cTn xmlns:p14="http://schemas.microsoft.com/office/powerpoint/2010/mai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268787469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dirty="0"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endParaRPr lang="en-US" dirty="0"/>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3963936513"/>
      </p:ext>
    </p:extLst>
  </p:cSld>
  <p:clrMapOvr>
    <a:masterClrMapping/>
  </p:clrMapOvr>
  <p:timing>
    <p:tnLst>
      <p:par>
        <p:cTn xmlns:p14="http://schemas.microsoft.com/office/powerpoint/2010/mai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475336966"/>
      </p:ext>
    </p:extLst>
  </p:cSld>
  <p:clrMapOvr>
    <a:masterClrMapping/>
  </p:clrMapOvr>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3363962824"/>
      </p:ext>
    </p:extLst>
  </p:cSld>
  <p:clrMapOvr>
    <a:masterClrMapping/>
  </p:clrMapOvr>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4016385971"/>
      </p:ext>
    </p:extLst>
  </p:cSld>
  <p:clrMapOvr>
    <a:masterClrMapping/>
  </p:clrMapOvr>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6995538"/>
      </p:ext>
    </p:extLst>
  </p:cSld>
  <p:clrMapOvr>
    <a:masterClrMapping/>
  </p:clrMapOvr>
  <p:timing>
    <p:tnLst>
      <p:par>
        <p:cTn xmlns:p14="http://schemas.microsoft.com/office/powerpoint/2010/mai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533197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767180"/>
      </p:ext>
    </p:extLst>
  </p:cSld>
  <p:clrMapOvr>
    <a:masterClrMapping/>
  </p:clrMapOvr>
  <p:timing>
    <p:tnLst>
      <p:par>
        <p:cTn xmlns:p14="http://schemas.microsoft.com/office/powerpoint/2010/mai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1500865849"/>
      </p:ext>
    </p:extLst>
  </p:cSld>
  <p:clrMapOvr>
    <a:masterClrMapping/>
  </p:clrMapOvr>
  <p:timing>
    <p:tnLst>
      <p:par>
        <p:cTn xmlns:p14="http://schemas.microsoft.com/office/powerpoint/2010/mai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994713102"/>
      </p:ext>
    </p:extLst>
  </p:cSld>
  <p:clrMapOvr>
    <a:masterClrMapping/>
  </p:clrMapOvr>
  <p:timing>
    <p:tnLst>
      <p:par>
        <p:cTn xmlns:p14="http://schemas.microsoft.com/office/powerpoint/2010/mai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2791494856"/>
      </p:ext>
    </p:extLst>
  </p:cSld>
  <p:clrMapOvr>
    <a:masterClrMapping/>
  </p:clrMapOvr>
  <p:timing>
    <p:tnLst>
      <p:par>
        <p:cTn xmlns:p14="http://schemas.microsoft.com/office/powerpoint/2010/mai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1793768981"/>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688999504"/>
      </p:ext>
    </p:extLst>
  </p:cSld>
  <p:clrMapOvr>
    <a:masterClrMapping/>
  </p:clrMapOvr>
  <p:timing>
    <p:tnLst>
      <p:par>
        <p:cTn xmlns:p14="http://schemas.microsoft.com/office/powerpoint/2010/mai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334305212"/>
      </p:ext>
    </p:extLst>
  </p:cSld>
  <p:clrMapOvr>
    <a:masterClrMapping/>
  </p:clrMapOvr>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252829755"/>
      </p:ext>
    </p:extLst>
  </p:cSld>
  <p:clrMapOvr>
    <a:masterClrMapping/>
  </p:clrMapOvr>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2695736013"/>
      </p:ext>
    </p:extLst>
  </p:cSld>
  <p:clrMapOvr>
    <a:masterClrMapping/>
  </p:clrMapOvr>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2307297749"/>
      </p:ext>
    </p:extLst>
  </p:cSld>
  <p:clrMapOvr>
    <a:masterClrMapping/>
  </p:clrMapOvr>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198370585"/>
      </p:ext>
    </p:extLst>
  </p:cSld>
  <p:clrMapOvr>
    <a:masterClrMapping/>
  </p:clrMapOvr>
  <p:timing>
    <p:tnLst>
      <p:par>
        <p:cTn xmlns:p14="http://schemas.microsoft.com/office/powerpoint/2010/mai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lvl1pPr>
              <a:defRPr>
                <a:solidFill>
                  <a:schemeClr val="bg2"/>
                </a:solidFill>
              </a:defRPr>
            </a:lvl1pPr>
          </a:lstStyle>
          <a:p>
            <a:endParaRPr lang="en-US" dirty="0">
              <a:solidFill>
                <a:srgbClr val="E7E7E8"/>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3104571085"/>
      </p:ext>
    </p:extLst>
  </p:cSld>
  <p:clrMapOvr>
    <a:masterClrMapping/>
  </p:clrMapOvr>
  <p:timing>
    <p:tnLst>
      <p:par>
        <p:cTn xmlns:p14="http://schemas.microsoft.com/office/powerpoint/2010/mai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Title Only_with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8" name="Text Placeholder 8"/>
          <p:cNvSpPr>
            <a:spLocks noGrp="1"/>
          </p:cNvSpPr>
          <p:nvPr>
            <p:ph type="body" sz="quarter" idx="14"/>
          </p:nvPr>
        </p:nvSpPr>
        <p:spPr>
          <a:xfrm>
            <a:off x="383385" y="1279083"/>
            <a:ext cx="8303419" cy="647700"/>
          </a:xfrm>
        </p:spPr>
        <p:txBody>
          <a:bodyPr>
            <a:noAutofit/>
          </a:bodyPr>
          <a:lstStyle>
            <a:lvl1pPr marL="0" indent="0">
              <a:buNone/>
              <a:defRPr sz="12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p>
        </p:txBody>
      </p:sp>
    </p:spTree>
    <p:extLst>
      <p:ext uri="{BB962C8B-B14F-4D97-AF65-F5344CB8AC3E}">
        <p14:creationId xmlns:p14="http://schemas.microsoft.com/office/powerpoint/2010/main" val="1444440974"/>
      </p:ext>
    </p:extLst>
  </p:cSld>
  <p:clrMapOvr>
    <a:masterClrMapping/>
  </p:clrMapOvr>
  <p:timing>
    <p:tnLst>
      <p:par>
        <p:cTn xmlns:p14="http://schemas.microsoft.com/office/powerpoint/2010/mai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514510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2870" y="237939"/>
            <a:ext cx="8303930" cy="504340"/>
          </a:xfrm>
        </p:spPr>
        <p:txBody>
          <a:bodyPr anchor="t"/>
          <a:lstStyle>
            <a:lvl1pPr>
              <a:defRPr sz="2100"/>
            </a:lvl1pPr>
          </a:lstStyle>
          <a:p>
            <a:r>
              <a:rPr lang="en-US" dirty="0" smtClean="0"/>
              <a:t>Click to edit Master title style</a:t>
            </a:r>
            <a:endParaRPr lang="en-US" dirty="0"/>
          </a:p>
        </p:txBody>
      </p:sp>
      <p:sp>
        <p:nvSpPr>
          <p:cNvPr id="4" name="Text Placeholder 8"/>
          <p:cNvSpPr>
            <a:spLocks noGrp="1"/>
          </p:cNvSpPr>
          <p:nvPr>
            <p:ph type="body" sz="quarter" idx="14"/>
          </p:nvPr>
        </p:nvSpPr>
        <p:spPr>
          <a:xfrm>
            <a:off x="383383" y="927828"/>
            <a:ext cx="8303419" cy="647700"/>
          </a:xfrm>
        </p:spPr>
        <p:txBody>
          <a:bodyPr>
            <a:noAutofit/>
          </a:bodyPr>
          <a:lstStyle>
            <a:lvl1pPr marL="0" indent="0">
              <a:buNone/>
              <a:defRPr sz="135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edit Master text styles</a:t>
            </a:r>
          </a:p>
        </p:txBody>
      </p:sp>
      <p:sp>
        <p:nvSpPr>
          <p:cNvPr id="6" name="Text Placeholder 5"/>
          <p:cNvSpPr>
            <a:spLocks noGrp="1"/>
          </p:cNvSpPr>
          <p:nvPr>
            <p:ph type="body" sz="quarter" idx="15"/>
          </p:nvPr>
        </p:nvSpPr>
        <p:spPr>
          <a:xfrm>
            <a:off x="382870" y="1761077"/>
            <a:ext cx="8303930" cy="2576512"/>
          </a:xfrm>
        </p:spPr>
        <p:txBody>
          <a:bodyPr/>
          <a:lstStyle>
            <a:lvl1pPr>
              <a:defRPr sz="1200"/>
            </a:lvl1pPr>
            <a:lvl2pPr>
              <a:defRPr sz="1050"/>
            </a:lvl2pPr>
            <a:lvl3pPr>
              <a:defRPr sz="900"/>
            </a:lvl3pPr>
            <a:lvl4pPr>
              <a:defRPr sz="825"/>
            </a:lvl4pPr>
            <a:lvl5pPr>
              <a:defRPr sz="825"/>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6692679"/>
      </p:ext>
    </p:extLst>
  </p:cSld>
  <p:clrMapOvr>
    <a:masterClrMapping/>
  </p:clrMapOvr>
  <p:timing>
    <p:tnLst>
      <p:par>
        <p:cTn xmlns:p14="http://schemas.microsoft.com/office/powerpoint/2010/mai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19318"/>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New Technology Weapons</a:t>
            </a:r>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3682501437"/>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dirty="0" smtClean="0"/>
              <a:t>Click to edit Master title style</a:t>
            </a:r>
            <a:endParaRPr lang="en-US" dirty="0"/>
          </a:p>
        </p:txBody>
      </p:sp>
    </p:spTree>
    <p:extLst>
      <p:ext uri="{BB962C8B-B14F-4D97-AF65-F5344CB8AC3E}">
        <p14:creationId xmlns:p14="http://schemas.microsoft.com/office/powerpoint/2010/main" val="3609550748"/>
      </p:ext>
    </p:extLst>
  </p:cSld>
  <p:clrMapOvr>
    <a:masterClrMapping/>
  </p:clrMapOvr>
  <p:timing>
    <p:tnLst>
      <p:par>
        <p:cTn xmlns:p14="http://schemas.microsoft.com/office/powerpoint/2010/mai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449759113"/>
      </p:ext>
    </p:extLst>
  </p:cSld>
  <p:clrMapOvr>
    <a:masterClrMapping/>
  </p:clrMapOvr>
  <p:timing>
    <p:tnLst>
      <p:par>
        <p:cTn xmlns:p14="http://schemas.microsoft.com/office/powerpoint/2010/mai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2527139055"/>
      </p:ext>
    </p:extLst>
  </p:cSld>
  <p:clrMapOvr>
    <a:masterClrMapping/>
  </p:clrMapOvr>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2700"/>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227586211"/>
      </p:ext>
    </p:extLst>
  </p:cSld>
  <p:clrMapOvr>
    <a:masterClrMapping/>
  </p:clrMapOvr>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761241028"/>
      </p:ext>
    </p:extLst>
  </p:cSld>
  <p:clrMapOvr>
    <a:masterClrMapping/>
  </p:clrMapOvr>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002579942"/>
      </p:ext>
    </p:extLst>
  </p:cSld>
  <p:clrMapOvr>
    <a:masterClrMapping/>
  </p:clrMapOvr>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507295533"/>
      </p:ext>
    </p:extLst>
  </p:cSld>
  <p:clrMapOvr>
    <a:masterClrMapping/>
  </p:clrMapOvr>
  <p:timing>
    <p:tnLst>
      <p:par>
        <p:cTn xmlns:p14="http://schemas.microsoft.com/office/powerpoint/2010/mai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4032853705"/>
      </p:ext>
    </p:extLst>
  </p:cSld>
  <p:clrMapOvr>
    <a:masterClrMapping/>
  </p:clrMapOvr>
  <p:timing>
    <p:tnLst>
      <p:par>
        <p:cTn xmlns:p14="http://schemas.microsoft.com/office/powerpoint/2010/mai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063248600"/>
      </p:ext>
    </p:extLst>
  </p:cSld>
  <p:clrMapOvr>
    <a:masterClrMapping/>
  </p:clrMapOvr>
  <p:timing>
    <p:tnLst>
      <p:par>
        <p:cTn xmlns:p14="http://schemas.microsoft.com/office/powerpoint/2010/mai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lvl1pPr>
              <a:defRPr>
                <a:solidFill>
                  <a:schemeClr val="bg2"/>
                </a:solidFill>
              </a:defRPr>
            </a:lvl1pPr>
          </a:lstStyle>
          <a:p>
            <a:endParaRPr lang="en-US" dirty="0">
              <a:solidFill>
                <a:srgbClr val="E7E7E8"/>
              </a:solidFill>
            </a:endParaRPr>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3697052416"/>
      </p:ext>
    </p:extLst>
  </p:cSld>
  <p:clrMapOvr>
    <a:masterClrMapping/>
  </p:clrMapOvr>
  <p:timing>
    <p:tnLst>
      <p:par>
        <p:cTn xmlns:p14="http://schemas.microsoft.com/office/powerpoint/2010/mai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6038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dirty="0" smtClean="0"/>
              <a:t>Click to edit Master title style</a:t>
            </a:r>
            <a:endParaRPr lang="en-US" dirty="0"/>
          </a:p>
        </p:txBody>
      </p:sp>
      <p:sp>
        <p:nvSpPr>
          <p:cNvPr id="4" name="Text Placeholder 8"/>
          <p:cNvSpPr>
            <a:spLocks noGrp="1"/>
          </p:cNvSpPr>
          <p:nvPr>
            <p:ph type="body" sz="quarter" idx="14"/>
          </p:nvPr>
        </p:nvSpPr>
        <p:spPr>
          <a:xfrm>
            <a:off x="383383" y="848772"/>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1524405"/>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994624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dirty="0"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250960453"/>
      </p:ext>
    </p:extLst>
  </p:cSld>
  <p:clrMapOvr>
    <a:masterClrMapping/>
  </p:clrMapOvr>
  <p:timing>
    <p:tnLst>
      <p:par>
        <p:cTn xmlns:p14="http://schemas.microsoft.com/office/powerpoint/2010/mai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65760" y="782624"/>
            <a:ext cx="8412480" cy="757255"/>
          </a:xfrm>
        </p:spPr>
        <p:txBody>
          <a:bodyPr>
            <a:noAutofit/>
          </a:bodyPr>
          <a:lstStyle>
            <a:lvl1pPr marL="0" indent="0">
              <a:buNone/>
              <a:defRPr sz="1500" b="0">
                <a:solidFill>
                  <a:srgbClr val="575757"/>
                </a:solidFill>
              </a:defRPr>
            </a:lvl1pPr>
          </a:lstStyle>
          <a:p>
            <a:pPr lvl="0"/>
            <a:r>
              <a:rPr lang="en-US" dirty="0" smtClean="0"/>
              <a:t>Click to add subtitle</a:t>
            </a:r>
          </a:p>
        </p:txBody>
      </p:sp>
      <p:sp>
        <p:nvSpPr>
          <p:cNvPr id="14" name="Title Placeholder 1"/>
          <p:cNvSpPr>
            <a:spLocks noGrp="1"/>
          </p:cNvSpPr>
          <p:nvPr>
            <p:ph type="title" hasCustomPrompt="1"/>
          </p:nvPr>
        </p:nvSpPr>
        <p:spPr>
          <a:xfrm>
            <a:off x="365760" y="295683"/>
            <a:ext cx="8412480" cy="469492"/>
          </a:xfrm>
          <a:prstGeom prst="rect">
            <a:avLst/>
          </a:prstGeom>
        </p:spPr>
        <p:txBody>
          <a:bodyPr vert="horz" lIns="0" tIns="0" rIns="0" bIns="0" rtlCol="0" anchor="t" anchorCtr="0">
            <a:noAutofit/>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9712959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85924126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239515689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dirty="0"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62104403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dirty="0"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310324275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409056230"/>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585788" y="774700"/>
            <a:ext cx="7972425" cy="4795838"/>
          </a:xfrm>
          <a:prstGeom prst="rect">
            <a:avLst/>
          </a:prstGeom>
          <a:solidFill>
            <a:schemeClr val="bg1"/>
          </a:solidFill>
          <a:ln w="12700" algn="ctr">
            <a:solidFill>
              <a:schemeClr val="accent1"/>
            </a:solidFill>
            <a:miter lim="800000"/>
            <a:headEnd/>
            <a:tailEnd/>
          </a:ln>
          <a:effectLst/>
        </p:spPr>
        <p:txBody>
          <a:bodyPr lIns="67500" tIns="67500" rIns="67500" bIns="67500" anchor="ctr"/>
          <a:lstStyle/>
          <a:p>
            <a:pPr marL="89297" indent="-89297" eaLnBrk="0" fontAlgn="base" hangingPunct="0">
              <a:spcBef>
                <a:spcPct val="50000"/>
              </a:spcBef>
              <a:spcAft>
                <a:spcPct val="0"/>
              </a:spcAft>
              <a:defRPr/>
            </a:pPr>
            <a:endParaRPr lang="en-GB" sz="825" b="1" dirty="0">
              <a:solidFill>
                <a:srgbClr val="000000"/>
              </a:solidFill>
              <a:cs typeface="Arial" charset="0"/>
            </a:endParaRPr>
          </a:p>
        </p:txBody>
      </p:sp>
      <p:pic>
        <p:nvPicPr>
          <p:cNvPr id="5" name="Picture 5" descr="LLP logo with big space copy"/>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895352" y="6026150"/>
            <a:ext cx="1444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gray">
          <a:xfrm>
            <a:off x="892175" y="4756154"/>
            <a:ext cx="1205458" cy="152349"/>
          </a:xfrm>
          <a:prstGeom prst="rect">
            <a:avLst/>
          </a:prstGeom>
          <a:noFill/>
          <a:ln w="12700" cap="rnd" algn="ctr">
            <a:noFill/>
            <a:miter lim="800000"/>
            <a:headEnd/>
            <a:tailEnd/>
          </a:ln>
          <a:effectLst/>
        </p:spPr>
        <p:txBody>
          <a:bodyPr wrap="none" lIns="0" tIns="0" rIns="0" bIns="0">
            <a:spAutoFit/>
          </a:bodyPr>
          <a:lstStyle/>
          <a:p>
            <a:pPr eaLnBrk="0" fontAlgn="base" hangingPunct="0">
              <a:lnSpc>
                <a:spcPct val="110000"/>
              </a:lnSpc>
              <a:spcBef>
                <a:spcPct val="0"/>
              </a:spcBef>
              <a:spcAft>
                <a:spcPct val="0"/>
              </a:spcAft>
              <a:defRPr/>
            </a:pPr>
            <a:r>
              <a:rPr lang="en-GB" sz="900" dirty="0">
                <a:solidFill>
                  <a:srgbClr val="000000"/>
                </a:solidFill>
                <a:cs typeface="Arial" charset="0"/>
              </a:rPr>
              <a:t>Deloitte Consulting LLP</a:t>
            </a:r>
          </a:p>
        </p:txBody>
      </p:sp>
      <p:sp>
        <p:nvSpPr>
          <p:cNvPr id="3700739" name="Rectangle 3"/>
          <p:cNvSpPr>
            <a:spLocks noGrp="1" noChangeArrowheads="1"/>
          </p:cNvSpPr>
          <p:nvPr>
            <p:ph type="ctrTitle" sz="quarter"/>
          </p:nvPr>
        </p:nvSpPr>
        <p:spPr>
          <a:xfrm>
            <a:off x="892175" y="2912544"/>
            <a:ext cx="6581775" cy="218008"/>
          </a:xfrm>
        </p:spPr>
        <p:txBody>
          <a:bodyPr/>
          <a:lstStyle>
            <a:lvl1pPr>
              <a:lnSpc>
                <a:spcPts val="1650"/>
              </a:lnSpc>
              <a:spcBef>
                <a:spcPct val="100000"/>
              </a:spcBef>
              <a:buClr>
                <a:schemeClr val="tx2"/>
              </a:buClr>
              <a:buSzPct val="85000"/>
              <a:buFont typeface="Wingdings" pitchFamily="2" charset="2"/>
              <a:buNone/>
              <a:defRPr sz="135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892177" y="3402017"/>
            <a:ext cx="6583363" cy="439737"/>
          </a:xfrm>
          <a:ln/>
        </p:spPr>
        <p:txBody>
          <a:bodyPr/>
          <a:lstStyle>
            <a:lvl1pPr>
              <a:lnSpc>
                <a:spcPts val="1200"/>
              </a:lnSpc>
              <a:spcBef>
                <a:spcPct val="15000"/>
              </a:spcBef>
              <a:buClrTx/>
              <a:buNone/>
              <a:defRPr sz="1050" b="1"/>
            </a:lvl1pPr>
          </a:lstStyle>
          <a:p>
            <a:r>
              <a:rPr lang="en-US" smtClean="0"/>
              <a:t>Click to edit Master subtitle style</a:t>
            </a:r>
            <a:endParaRPr lang="en-US" dirty="0"/>
          </a:p>
        </p:txBody>
      </p:sp>
    </p:spTree>
    <p:extLst>
      <p:ext uri="{BB962C8B-B14F-4D97-AF65-F5344CB8AC3E}">
        <p14:creationId xmlns:p14="http://schemas.microsoft.com/office/powerpoint/2010/main" val="1330896568"/>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ief Prefatory text">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90" y="2365376"/>
            <a:ext cx="5634037" cy="2487613"/>
          </a:xfrm>
          <a:prstGeom prst="rect">
            <a:avLst/>
          </a:prstGeom>
          <a:noFill/>
          <a:ln w="19050" algn="ctr">
            <a:noFill/>
            <a:miter lim="800000"/>
            <a:headEnd/>
            <a:tailEnd/>
          </a:ln>
        </p:spPr>
        <p:txBody>
          <a:bodyPr lIns="0" tIns="54864" rIns="0" bIns="54864"/>
          <a:lstStyle/>
          <a:p>
            <a:pPr fontAlgn="base">
              <a:lnSpc>
                <a:spcPct val="106000"/>
              </a:lnSpc>
              <a:spcBef>
                <a:spcPct val="80000"/>
              </a:spcBef>
              <a:spcAft>
                <a:spcPct val="0"/>
              </a:spcAft>
              <a:buClr>
                <a:srgbClr val="000000"/>
              </a:buClr>
              <a:buSzPct val="80000"/>
              <a:buFont typeface="Wingdings" pitchFamily="2" charset="2"/>
              <a:buNone/>
              <a:defRPr/>
            </a:pPr>
            <a:endParaRPr lang="en-US" sz="825" b="1" dirty="0">
              <a:solidFill>
                <a:srgbClr val="000000"/>
              </a:solidFill>
              <a:cs typeface="Arial" charset="0"/>
            </a:endParaRPr>
          </a:p>
        </p:txBody>
      </p:sp>
      <p:sp>
        <p:nvSpPr>
          <p:cNvPr id="9" name="Text Placeholder 8"/>
          <p:cNvSpPr>
            <a:spLocks noGrp="1"/>
          </p:cNvSpPr>
          <p:nvPr>
            <p:ph type="body" sz="quarter" idx="10"/>
          </p:nvPr>
        </p:nvSpPr>
        <p:spPr>
          <a:xfrm>
            <a:off x="1746504" y="2368296"/>
            <a:ext cx="5632704" cy="2487168"/>
          </a:xfrm>
        </p:spPr>
        <p:txBody>
          <a:bodyPr tIns="73152" bIns="73152"/>
          <a:lstStyle>
            <a:lvl1pPr eaLnBrk="1" hangingPunct="1">
              <a:spcBef>
                <a:spcPct val="80000"/>
              </a:spcBef>
              <a:buClr>
                <a:schemeClr val="tx1"/>
              </a:buClr>
              <a:buSzPct val="80000"/>
              <a:buFont typeface="Wingdings" pitchFamily="2" charset="2"/>
              <a:buNone/>
              <a:defRPr/>
            </a:lvl1pPr>
            <a:lvl5pPr>
              <a:buNone/>
              <a:defRPr/>
            </a:lvl5pPr>
          </a:lstStyle>
          <a:p>
            <a:pPr lvl="0"/>
            <a:r>
              <a:rPr lang="en-US" smtClean="0"/>
              <a:t>Click to edit Master text styles</a:t>
            </a:r>
          </a:p>
        </p:txBody>
      </p:sp>
    </p:spTree>
    <p:extLst>
      <p:ext uri="{BB962C8B-B14F-4D97-AF65-F5344CB8AC3E}">
        <p14:creationId xmlns:p14="http://schemas.microsoft.com/office/powerpoint/2010/main" val="180493899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nger Introductory text">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5"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75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p>
            <a:pPr lvl="0"/>
            <a:r>
              <a:rPr lang="en-US" smtClean="0"/>
              <a:t>Click to edit Master text styles</a:t>
            </a:r>
          </a:p>
        </p:txBody>
      </p:sp>
    </p:spTree>
    <p:extLst>
      <p:ext uri="{BB962C8B-B14F-4D97-AF65-F5344CB8AC3E}">
        <p14:creationId xmlns:p14="http://schemas.microsoft.com/office/powerpoint/2010/main" val="1038063115"/>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825" dirty="0">
              <a:solidFill>
                <a:srgbClr val="000000"/>
              </a:solidFill>
              <a:cs typeface="Arial" charset="0"/>
            </a:endParaRPr>
          </a:p>
        </p:txBody>
      </p:sp>
      <p:sp>
        <p:nvSpPr>
          <p:cNvPr id="2" name="Title 1"/>
          <p:cNvSpPr>
            <a:spLocks noGrp="1"/>
          </p:cNvSpPr>
          <p:nvPr>
            <p:ph type="title"/>
          </p:nvPr>
        </p:nvSpPr>
        <p:spPr>
          <a:xfrm>
            <a:off x="393194" y="577358"/>
            <a:ext cx="8345487" cy="195759"/>
          </a:xfr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6047107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latin typeface="Frutiger Next Pro Light" charset="0"/>
                <a:ea typeface="ＭＳ Ｐゴシック" charset="0"/>
                <a:cs typeface="ＭＳ Ｐゴシック" charset="0"/>
                <a:sym typeface="Frutiger Next Pro Light" charset="0"/>
              </a:rPr>
              <a:t>Copyright </a:t>
            </a:r>
            <a:r>
              <a:rPr lang="en-US" sz="600" dirty="0">
                <a:solidFill>
                  <a:srgbClr val="A6A6A6"/>
                </a:solidFill>
                <a:latin typeface="Frutiger Next Pro Light" charset="0"/>
                <a:ea typeface="ＭＳ Ｐゴシック" charset="0"/>
                <a:cs typeface="ＭＳ Ｐゴシック" charset="0"/>
                <a:sym typeface="Frutiger Next Pro Light" charset="0"/>
              </a:rPr>
              <a:t>© </a:t>
            </a:r>
            <a:r>
              <a:rPr lang="en-US" sz="600" dirty="0" smtClean="0">
                <a:solidFill>
                  <a:srgbClr val="A6A6A6"/>
                </a:solidFill>
                <a:latin typeface="Frutiger Next Pro Light" charset="0"/>
                <a:ea typeface="ＭＳ Ｐゴシック" charset="0"/>
                <a:cs typeface="ＭＳ Ｐゴシック" charset="0"/>
                <a:sym typeface="Frutiger Next Pro Light" charset="0"/>
              </a:rPr>
              <a:t>2015 </a:t>
            </a:r>
            <a:r>
              <a:rPr lang="en-US" sz="600" dirty="0">
                <a:solidFill>
                  <a:srgbClr val="A6A6A6"/>
                </a:solidFill>
                <a:latin typeface="Frutiger Next Pro Light" charset="0"/>
                <a:ea typeface="ＭＳ Ｐゴシック" charset="0"/>
                <a:cs typeface="ＭＳ Ｐゴシック" charset="0"/>
                <a:sym typeface="Frutiger Next Pro Light" charset="0"/>
              </a:rPr>
              <a:t>Deloitte </a:t>
            </a:r>
            <a:r>
              <a:rPr lang="en-US" sz="600" dirty="0" smtClean="0">
                <a:solidFill>
                  <a:srgbClr val="A6A6A6"/>
                </a:solidFill>
                <a:latin typeface="Frutiger Next Pro Light" charset="0"/>
                <a:ea typeface="ＭＳ Ｐゴシック" charset="0"/>
                <a:cs typeface="ＭＳ Ｐゴシック" charset="0"/>
                <a:sym typeface="Frutiger Next Pro Light" charset="0"/>
              </a:rPr>
              <a:t>LLC</a:t>
            </a:r>
            <a:r>
              <a:rPr lang="en-US" sz="600" dirty="0">
                <a:solidFill>
                  <a:srgbClr val="A6A6A6"/>
                </a:solidFill>
                <a:latin typeface="Frutiger Next Pro Light" charset="0"/>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latin typeface="+mn-lt"/>
                <a:ea typeface="ＭＳ Ｐゴシック" charset="0"/>
                <a:cs typeface="ＭＳ Ｐゴシック" charset="0"/>
                <a:sym typeface="Frutiger Next Pro Bold" charset="0"/>
              </a:rPr>
              <a:t>Analytics </a:t>
            </a:r>
            <a:r>
              <a:rPr lang="en-US" sz="600" dirty="0" smtClean="0">
                <a:solidFill>
                  <a:schemeClr val="accent5"/>
                </a:solidFill>
                <a:latin typeface="+mn-lt"/>
                <a:ea typeface="ＭＳ Ｐゴシック" charset="0"/>
                <a:cs typeface="ＭＳ Ｐゴシック" charset="0"/>
                <a:sym typeface="Frutiger Next Pro Bold" charset="0"/>
              </a:rPr>
              <a:t>&amp;</a:t>
            </a:r>
            <a:r>
              <a:rPr lang="en-US" sz="600" dirty="0" smtClean="0">
                <a:solidFill>
                  <a:srgbClr val="A6A6A6"/>
                </a:solidFill>
                <a:latin typeface="+mn-lt"/>
                <a:ea typeface="ＭＳ Ｐゴシック" charset="0"/>
                <a:cs typeface="ＭＳ Ｐゴシック" charset="0"/>
                <a:sym typeface="Frutiger Next Pro Bold" charset="0"/>
              </a:rPr>
              <a:t> Information</a:t>
            </a:r>
            <a:r>
              <a:rPr lang="en-US" sz="600" baseline="0" dirty="0" smtClean="0">
                <a:solidFill>
                  <a:srgbClr val="A6A6A6"/>
                </a:solidFill>
                <a:latin typeface="+mn-lt"/>
                <a:ea typeface="ＭＳ Ｐゴシック" charset="0"/>
                <a:cs typeface="ＭＳ Ｐゴシック" charset="0"/>
                <a:sym typeface="Frutiger Next Pro Bold" charset="0"/>
              </a:rPr>
              <a:t> Management </a:t>
            </a:r>
            <a:r>
              <a:rPr lang="en-US" sz="600" dirty="0" smtClean="0">
                <a:solidFill>
                  <a:srgbClr val="A6A6A6"/>
                </a:solidFill>
                <a:latin typeface="+mn-lt"/>
                <a:ea typeface="ＭＳ Ｐゴシック" charset="0"/>
                <a:cs typeface="ＭＳ Ｐゴシック" charset="0"/>
                <a:sym typeface="Frutiger Next Pro Bold" charset="0"/>
              </a:rPr>
              <a:t>- </a:t>
            </a:r>
            <a:r>
              <a:rPr lang="en-US" sz="600" kern="1200" dirty="0" smtClean="0">
                <a:solidFill>
                  <a:srgbClr val="A6A6A6"/>
                </a:solidFill>
                <a:latin typeface="+mn-lt"/>
                <a:ea typeface="ＭＳ Ｐゴシック" charset="0"/>
                <a:cs typeface="ＭＳ Ｐゴシック" charset="0"/>
                <a:sym typeface="Frutiger Next Pro Bold" charset="0"/>
              </a:rPr>
              <a:t>Service Line Overview / </a:t>
            </a:r>
            <a:fld id="{275BAEB0-9CF5-46A3-9FA9-B8F172252491}" type="slidenum">
              <a:rPr lang="en-US" sz="600" kern="1200" smtClean="0">
                <a:solidFill>
                  <a:srgbClr val="A6A6A6"/>
                </a:solidFill>
                <a:latin typeface="+mn-lt"/>
                <a:ea typeface="ＭＳ Ｐゴシック" charset="0"/>
                <a:cs typeface="ＭＳ Ｐゴシック" charset="0"/>
              </a:rPr>
              <a:pPr algn="r"/>
              <a:t>‹#›</a:t>
            </a:fld>
            <a:endParaRPr lang="en-US" sz="600" kern="1200" dirty="0">
              <a:solidFill>
                <a:srgbClr val="A6A6A6"/>
              </a:solidFill>
              <a:latin typeface="+mn-lt"/>
              <a:ea typeface="ＭＳ Ｐゴシック" charset="0"/>
              <a:cs typeface="ＭＳ Ｐゴシック" charset="0"/>
            </a:endParaRPr>
          </a:p>
        </p:txBody>
      </p:sp>
    </p:spTree>
    <p:extLst>
      <p:ext uri="{BB962C8B-B14F-4D97-AF65-F5344CB8AC3E}">
        <p14:creationId xmlns:p14="http://schemas.microsoft.com/office/powerpoint/2010/main" val="511165633"/>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art Opener">
    <p:spTree>
      <p:nvGrpSpPr>
        <p:cNvPr id="1" name=""/>
        <p:cNvGrpSpPr/>
        <p:nvPr/>
      </p:nvGrpSpPr>
      <p:grpSpPr>
        <a:xfrm>
          <a:off x="0" y="0"/>
          <a:ext cx="0" cy="0"/>
          <a:chOff x="0" y="0"/>
          <a:chExt cx="0" cy="0"/>
        </a:xfrm>
      </p:grpSpPr>
      <p:sp>
        <p:nvSpPr>
          <p:cNvPr id="3" name="Text Box 2"/>
          <p:cNvSpPr txBox="1">
            <a:spLocks noChangeArrowheads="1"/>
          </p:cNvSpPr>
          <p:nvPr/>
        </p:nvSpPr>
        <p:spPr bwMode="gray">
          <a:xfrm>
            <a:off x="1741490" y="2365376"/>
            <a:ext cx="5634037" cy="2487613"/>
          </a:xfrm>
          <a:prstGeom prst="rect">
            <a:avLst/>
          </a:prstGeom>
          <a:noFill/>
          <a:ln w="19050" algn="ctr">
            <a:noFill/>
            <a:miter lim="800000"/>
            <a:headEnd/>
            <a:tailEnd/>
          </a:ln>
        </p:spPr>
        <p:txBody>
          <a:bodyPr lIns="0" tIns="54864" rIns="0" bIns="54864"/>
          <a:lstStyle/>
          <a:p>
            <a:pPr fontAlgn="base">
              <a:lnSpc>
                <a:spcPct val="106000"/>
              </a:lnSpc>
              <a:spcBef>
                <a:spcPct val="80000"/>
              </a:spcBef>
              <a:spcAft>
                <a:spcPct val="0"/>
              </a:spcAft>
              <a:buClr>
                <a:srgbClr val="000000"/>
              </a:buClr>
              <a:buSzPct val="80000"/>
              <a:buFont typeface="Wingdings" pitchFamily="2" charset="2"/>
              <a:buNone/>
              <a:defRPr/>
            </a:pPr>
            <a:endParaRPr lang="en-US" sz="825" b="1" dirty="0">
              <a:solidFill>
                <a:srgbClr val="000000"/>
              </a:solidFill>
              <a:cs typeface="Arial" charset="0"/>
            </a:endParaRPr>
          </a:p>
        </p:txBody>
      </p:sp>
      <p:sp>
        <p:nvSpPr>
          <p:cNvPr id="4" name="Rectangle 3"/>
          <p:cNvSpPr>
            <a:spLocks noChangeArrowheads="1"/>
          </p:cNvSpPr>
          <p:nvPr/>
        </p:nvSpPr>
        <p:spPr bwMode="gray">
          <a:xfrm>
            <a:off x="2478090" y="2136775"/>
            <a:ext cx="4167187" cy="228600"/>
          </a:xfrm>
          <a:prstGeom prst="rect">
            <a:avLst/>
          </a:prstGeom>
          <a:solidFill>
            <a:schemeClr val="bg1"/>
          </a:solidFill>
          <a:ln w="12700" cap="rnd" algn="ctr">
            <a:noFill/>
            <a:miter lim="800000"/>
            <a:headEnd/>
            <a:tailEnd/>
          </a:ln>
        </p:spPr>
        <p:txBody>
          <a:bodyPr wrap="none" lIns="54000" tIns="0" rIns="54000" bIns="0" anchor="b" anchorCtr="1"/>
          <a:lstStyle/>
          <a:p>
            <a:pPr algn="ctr" eaLnBrk="0" fontAlgn="base" hangingPunct="0">
              <a:lnSpc>
                <a:spcPct val="106000"/>
              </a:lnSpc>
              <a:spcBef>
                <a:spcPct val="0"/>
              </a:spcBef>
              <a:spcAft>
                <a:spcPct val="0"/>
              </a:spcAft>
              <a:defRPr/>
            </a:pPr>
            <a:endParaRPr lang="en-US" sz="1050" b="1" dirty="0">
              <a:solidFill>
                <a:srgbClr val="000000"/>
              </a:solidFill>
              <a:cs typeface="Arial" charset="0"/>
            </a:endParaRPr>
          </a:p>
        </p:txBody>
      </p:sp>
      <p:sp>
        <p:nvSpPr>
          <p:cNvPr id="5" name="Text Placeholder 7"/>
          <p:cNvSpPr>
            <a:spLocks noGrp="1"/>
          </p:cNvSpPr>
          <p:nvPr>
            <p:ph type="body" sz="quarter" idx="10"/>
          </p:nvPr>
        </p:nvSpPr>
        <p:spPr>
          <a:xfrm>
            <a:off x="2889504" y="3081528"/>
            <a:ext cx="3346704" cy="256032"/>
          </a:xfrm>
          <a:solidFill>
            <a:schemeClr val="bg1"/>
          </a:solidFill>
        </p:spPr>
        <p:txBody>
          <a:bodyPr lIns="73152" rIns="73152" anchor="ctr" anchorCtr="1"/>
          <a:lstStyle>
            <a:lvl1pPr>
              <a:buNone/>
              <a:defRPr sz="1200" b="1"/>
            </a:lvl1pPr>
          </a:lstStyle>
          <a:p>
            <a:pPr lvl="0"/>
            <a:r>
              <a:rPr lang="en-US" smtClean="0"/>
              <a:t>Click to edit Master text styles</a:t>
            </a:r>
          </a:p>
        </p:txBody>
      </p:sp>
    </p:spTree>
    <p:extLst>
      <p:ext uri="{BB962C8B-B14F-4D97-AF65-F5344CB8AC3E}">
        <p14:creationId xmlns:p14="http://schemas.microsoft.com/office/powerpoint/2010/main" val="41388018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5" name="Rectangle 6"/>
          <p:cNvSpPr>
            <a:spLocks noChangeArrowheads="1"/>
          </p:cNvSpPr>
          <p:nvPr/>
        </p:nvSpPr>
        <p:spPr bwMode="gray">
          <a:xfrm>
            <a:off x="392115"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75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a:p>
            <a:pPr lvl="1"/>
            <a:r>
              <a:rPr lang="en-US" smtClean="0"/>
              <a:t>Second level</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200" b="1"/>
            </a:lvl1pPr>
          </a:lstStyle>
          <a:p>
            <a:pPr lvl="0"/>
            <a:r>
              <a:rPr lang="en-US" smtClean="0"/>
              <a:t>Click to edit Master text styles</a:t>
            </a:r>
          </a:p>
        </p:txBody>
      </p:sp>
    </p:spTree>
    <p:extLst>
      <p:ext uri="{BB962C8B-B14F-4D97-AF65-F5344CB8AC3E}">
        <p14:creationId xmlns:p14="http://schemas.microsoft.com/office/powerpoint/2010/main" val="4154204769"/>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with Kicker">
    <p:spTree>
      <p:nvGrpSpPr>
        <p:cNvPr id="1" name=""/>
        <p:cNvGrpSpPr/>
        <p:nvPr/>
      </p:nvGrpSpPr>
      <p:grpSpPr>
        <a:xfrm>
          <a:off x="0" y="0"/>
          <a:ext cx="0" cy="0"/>
          <a:chOff x="0" y="0"/>
          <a:chExt cx="0" cy="0"/>
        </a:xfrm>
      </p:grpSpPr>
      <p:sp>
        <p:nvSpPr>
          <p:cNvPr id="5" name="Rectangle 4"/>
          <p:cNvSpPr>
            <a:spLocks noChangeArrowheads="1"/>
          </p:cNvSpPr>
          <p:nvPr/>
        </p:nvSpPr>
        <p:spPr bwMode="gray">
          <a:xfrm>
            <a:off x="392115"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750" dirty="0">
              <a:solidFill>
                <a:srgbClr val="000000"/>
              </a:solidFill>
              <a:cs typeface="Arial" charset="0"/>
            </a:endParaRPr>
          </a:p>
        </p:txBody>
      </p:sp>
      <p:sp>
        <p:nvSpPr>
          <p:cNvPr id="14" name="Text Placeholder 13"/>
          <p:cNvSpPr>
            <a:spLocks noGrp="1"/>
          </p:cNvSpPr>
          <p:nvPr>
            <p:ph type="body" sz="quarter" idx="10"/>
          </p:nvPr>
        </p:nvSpPr>
        <p:spPr>
          <a:xfrm>
            <a:off x="393192" y="1152144"/>
            <a:ext cx="4014216" cy="5138928"/>
          </a:xfrm>
        </p:spPr>
        <p:txBody>
          <a:bodyPr/>
          <a:lstStyle>
            <a:lvl1pPr>
              <a:buNone/>
              <a:defRPr/>
            </a:lvl1pPr>
          </a:lstStyle>
          <a:p>
            <a:pPr lvl="0"/>
            <a:r>
              <a:rPr lang="en-US" smtClean="0"/>
              <a:t>Click to edit Master text styles</a:t>
            </a:r>
          </a:p>
        </p:txBody>
      </p:sp>
      <p:sp>
        <p:nvSpPr>
          <p:cNvPr id="16" name="Text Placeholder 15"/>
          <p:cNvSpPr>
            <a:spLocks noGrp="1"/>
          </p:cNvSpPr>
          <p:nvPr>
            <p:ph type="body" sz="quarter" idx="11"/>
          </p:nvPr>
        </p:nvSpPr>
        <p:spPr>
          <a:xfrm>
            <a:off x="4736592" y="1152144"/>
            <a:ext cx="401421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200" b="1"/>
            </a:lvl1pPr>
          </a:lstStyle>
          <a:p>
            <a:pPr lvl="0"/>
            <a:r>
              <a:rPr lang="en-US" smtClean="0"/>
              <a:t>Click to edit Master text styles</a:t>
            </a:r>
          </a:p>
        </p:txBody>
      </p:sp>
    </p:spTree>
    <p:extLst>
      <p:ext uri="{BB962C8B-B14F-4D97-AF65-F5344CB8AC3E}">
        <p14:creationId xmlns:p14="http://schemas.microsoft.com/office/powerpoint/2010/main" val="3096953943"/>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4" name="Rectangle 6"/>
          <p:cNvSpPr>
            <a:spLocks noChangeArrowheads="1"/>
          </p:cNvSpPr>
          <p:nvPr/>
        </p:nvSpPr>
        <p:spPr bwMode="gray">
          <a:xfrm>
            <a:off x="392115" y="1154113"/>
            <a:ext cx="4014787" cy="5135562"/>
          </a:xfrm>
          <a:prstGeom prst="rect">
            <a:avLst/>
          </a:prstGeom>
          <a:noFill/>
          <a:ln w="9525" algn="ctr">
            <a:noFill/>
            <a:miter lim="800000"/>
            <a:headEnd/>
            <a:tailEnd/>
          </a:ln>
          <a:effectLst/>
        </p:spPr>
        <p:txBody>
          <a:bodyPr lIns="0" tIns="0" rIns="0" bIns="0"/>
          <a:lstStyle/>
          <a:p>
            <a:pPr fontAlgn="base">
              <a:lnSpc>
                <a:spcPct val="106000"/>
              </a:lnSpc>
              <a:spcBef>
                <a:spcPct val="80000"/>
              </a:spcBef>
              <a:spcAft>
                <a:spcPct val="0"/>
              </a:spcAft>
              <a:buClr>
                <a:srgbClr val="000000"/>
              </a:buClr>
              <a:buSzPct val="80000"/>
              <a:buFont typeface="Wingdings" pitchFamily="2" charset="2"/>
              <a:buNone/>
              <a:defRPr/>
            </a:pPr>
            <a:endParaRPr lang="en-US" sz="750" dirty="0">
              <a:solidFill>
                <a:srgbClr val="000000"/>
              </a:solidFill>
              <a:cs typeface="Arial" charset="0"/>
            </a:endParaRPr>
          </a:p>
        </p:txBody>
      </p:sp>
      <p:sp>
        <p:nvSpPr>
          <p:cNvPr id="14" name="Text Placeholder 13"/>
          <p:cNvSpPr>
            <a:spLocks noGrp="1"/>
          </p:cNvSpPr>
          <p:nvPr>
            <p:ph type="body" sz="quarter" idx="10"/>
          </p:nvPr>
        </p:nvSpPr>
        <p:spPr>
          <a:xfrm>
            <a:off x="393192" y="1152144"/>
            <a:ext cx="8352346" cy="5138928"/>
          </a:xfrm>
        </p:spPr>
        <p:txBody>
          <a:bodyPr/>
          <a:lstStyle>
            <a:lvl1pPr>
              <a:buNone/>
              <a:defRPr/>
            </a:lvl1pPr>
          </a:lstStyle>
          <a:p>
            <a:pPr lvl="0"/>
            <a:r>
              <a:rPr lang="en-US" smtClean="0"/>
              <a:t>Click to edit Master text styles</a:t>
            </a:r>
          </a:p>
        </p:txBody>
      </p:sp>
      <p:sp>
        <p:nvSpPr>
          <p:cNvPr id="20" name="Text Placeholder 19"/>
          <p:cNvSpPr>
            <a:spLocks noGrp="1"/>
          </p:cNvSpPr>
          <p:nvPr>
            <p:ph type="body" sz="quarter" idx="12"/>
          </p:nvPr>
        </p:nvSpPr>
        <p:spPr>
          <a:xfrm>
            <a:off x="393192" y="256032"/>
            <a:ext cx="8348472" cy="521208"/>
          </a:xfrm>
          <a:solidFill>
            <a:srgbClr val="FFFFFF"/>
          </a:solidFill>
        </p:spPr>
        <p:txBody>
          <a:bodyPr anchor="b"/>
          <a:lstStyle>
            <a:lvl1pPr>
              <a:buNone/>
              <a:defRPr sz="1200" b="1"/>
            </a:lvl1pPr>
          </a:lstStyle>
          <a:p>
            <a:pPr lvl="0"/>
            <a:r>
              <a:rPr lang="en-US" smtClean="0"/>
              <a:t>Click to edit Master text styles</a:t>
            </a:r>
          </a:p>
        </p:txBody>
      </p:sp>
    </p:spTree>
    <p:extLst>
      <p:ext uri="{BB962C8B-B14F-4D97-AF65-F5344CB8AC3E}">
        <p14:creationId xmlns:p14="http://schemas.microsoft.com/office/powerpoint/2010/main" val="3010991181"/>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es with paragraph, das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47365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4014216"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99216254"/>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es - 3x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3255264"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399032"/>
            <a:ext cx="2606040" cy="4892040"/>
          </a:xfrm>
        </p:spPr>
        <p:txBody>
          <a:bodyPr/>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6"/>
          </p:nvPr>
        </p:nvSpPr>
        <p:spPr>
          <a:xfrm>
            <a:off x="6126480" y="1399032"/>
            <a:ext cx="2606040" cy="4892040"/>
          </a:xfrm>
        </p:spPr>
        <p:txBody>
          <a:bodyPr/>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7083343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e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057400"/>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907959370"/>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oxes - 3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3255264"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6126480" y="1399032"/>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3255264"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25"/>
          </p:nvPr>
        </p:nvSpPr>
        <p:spPr>
          <a:xfrm>
            <a:off x="6126480" y="4041839"/>
            <a:ext cx="2606040" cy="2249424"/>
          </a:xfrm>
        </p:spPr>
        <p:txBody>
          <a:bodyPr/>
          <a:lstStyle>
            <a:lvl1pPr marL="0" indent="0">
              <a:lnSpc>
                <a:spcPct val="95000"/>
              </a:lnSpc>
              <a:spcBef>
                <a:spcPts val="0"/>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23994205"/>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3654232"/>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13524256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510010308"/>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points - 5 points 2 columns/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965192"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965192"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23"/>
          </p:nvPr>
        </p:nvSpPr>
        <p:spPr>
          <a:xfrm>
            <a:off x="795528"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28" name="Text Placeholder 15"/>
          <p:cNvSpPr>
            <a:spLocks noGrp="1"/>
          </p:cNvSpPr>
          <p:nvPr>
            <p:ph type="body" sz="quarter" idx="25"/>
          </p:nvPr>
        </p:nvSpPr>
        <p:spPr>
          <a:xfrm>
            <a:off x="795528"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4965192"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4" name="Text Placeholder 15"/>
          <p:cNvSpPr>
            <a:spLocks noGrp="1"/>
          </p:cNvSpPr>
          <p:nvPr>
            <p:ph type="body" sz="quarter" idx="29"/>
          </p:nvPr>
        </p:nvSpPr>
        <p:spPr>
          <a:xfrm>
            <a:off x="4965192" y="453542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37" name="Text Placeholder 15"/>
          <p:cNvSpPr>
            <a:spLocks noGrp="1"/>
          </p:cNvSpPr>
          <p:nvPr>
            <p:ph type="body" sz="quarter" idx="31"/>
          </p:nvPr>
        </p:nvSpPr>
        <p:spPr>
          <a:xfrm>
            <a:off x="4965192" y="561441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78948866"/>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points - 5 points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7955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5138928" y="1289304"/>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7955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5138928" y="2368296"/>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1"/>
          </p:nvPr>
        </p:nvSpPr>
        <p:spPr>
          <a:xfrm>
            <a:off x="795528" y="3456432"/>
            <a:ext cx="3611880" cy="749808"/>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6656333"/>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6278301"/>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evrons with text box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828800"/>
            <a:ext cx="2039112" cy="1591056"/>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2432304" y="1828800"/>
            <a:ext cx="2039112" cy="1591056"/>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2" name="Text Placeholder 15"/>
          <p:cNvSpPr>
            <a:spLocks noGrp="1"/>
          </p:cNvSpPr>
          <p:nvPr>
            <p:ph type="body" sz="quarter" idx="22"/>
          </p:nvPr>
        </p:nvSpPr>
        <p:spPr>
          <a:xfrm>
            <a:off x="4462272" y="1828800"/>
            <a:ext cx="2039112" cy="1591056"/>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23"/>
          </p:nvPr>
        </p:nvSpPr>
        <p:spPr>
          <a:xfrm>
            <a:off x="393192" y="4709160"/>
            <a:ext cx="4005072" cy="1591056"/>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4709160"/>
            <a:ext cx="4005072" cy="1591056"/>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5"/>
          </p:nvPr>
        </p:nvSpPr>
        <p:spPr>
          <a:xfrm>
            <a:off x="6501384" y="1828800"/>
            <a:ext cx="2039112" cy="1591056"/>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93791008"/>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5"/>
          </p:nvPr>
        </p:nvSpPr>
        <p:spPr>
          <a:xfrm>
            <a:off x="4736592" y="1399032"/>
            <a:ext cx="4005072" cy="225856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05072" cy="225856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503533002"/>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s - 3/slide wi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270248"/>
            <a:ext cx="2633472" cy="202996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5" name="Text Placeholder 15"/>
          <p:cNvSpPr>
            <a:spLocks noGrp="1"/>
          </p:cNvSpPr>
          <p:nvPr>
            <p:ph type="body" sz="quarter" idx="19"/>
          </p:nvPr>
        </p:nvSpPr>
        <p:spPr>
          <a:xfrm>
            <a:off x="3259836" y="4270248"/>
            <a:ext cx="2633472" cy="202996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6126480" y="4270248"/>
            <a:ext cx="2633472" cy="202996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46867561"/>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s - 2/slid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5"/>
          <p:cNvSpPr>
            <a:spLocks noGrp="1"/>
          </p:cNvSpPr>
          <p:nvPr>
            <p:ph type="body" sz="quarter" idx="17"/>
          </p:nvPr>
        </p:nvSpPr>
        <p:spPr>
          <a:xfrm>
            <a:off x="3931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20"/>
          </p:nvPr>
        </p:nvSpPr>
        <p:spPr>
          <a:xfrm>
            <a:off x="4736592" y="4864608"/>
            <a:ext cx="4005072" cy="1088136"/>
          </a:xfrm>
        </p:spPr>
        <p:txBody>
          <a:bodyPr/>
          <a:lstStyle>
            <a:lvl1pPr marL="0" indent="0">
              <a:lnSpc>
                <a:spcPct val="106000"/>
              </a:lnSpc>
              <a:spcBef>
                <a:spcPts val="0"/>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967410550"/>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17"/>
          </p:nvPr>
        </p:nvSpPr>
        <p:spPr>
          <a:xfrm>
            <a:off x="393192" y="1709928"/>
            <a:ext cx="3035808" cy="4434840"/>
          </a:xfrm>
        </p:spPr>
        <p:txBody>
          <a:bodyPr/>
          <a:lstStyle>
            <a:lvl1pPr marL="0" indent="0">
              <a:lnSpc>
                <a:spcPct val="106000"/>
              </a:lnSpc>
              <a:spcBef>
                <a:spcPts val="792"/>
              </a:spcBef>
              <a:buNone/>
              <a:defRPr b="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6520813"/>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ichelangelo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898648"/>
            <a:ext cx="4014216" cy="339242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898648"/>
            <a:ext cx="4014216" cy="339242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040638433"/>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ichelangelo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5"/>
          <p:cNvSpPr>
            <a:spLocks noGrp="1"/>
          </p:cNvSpPr>
          <p:nvPr>
            <p:ph type="body" sz="quarter" idx="24"/>
          </p:nvPr>
        </p:nvSpPr>
        <p:spPr>
          <a:xfrm>
            <a:off x="4736592" y="1152144"/>
            <a:ext cx="4014216" cy="513892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088557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3899537151"/>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sumes -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334670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334670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3"/>
            <a:ext cx="2944368" cy="486608"/>
          </a:xfrm>
        </p:spPr>
        <p:txBody>
          <a:bodyPr lIns="54864" tIns="54864" rIns="54864" bIns="54864">
            <a:spAutoFit/>
          </a:bodyPr>
          <a:lstStyle>
            <a:lvl1pPr marL="0" indent="0">
              <a:lnSpc>
                <a:spcPct val="110000"/>
              </a:lnSpc>
              <a:spcBef>
                <a:spcPts val="99"/>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3"/>
            <a:ext cx="2944368" cy="486608"/>
          </a:xfrm>
        </p:spPr>
        <p:txBody>
          <a:bodyPr lIns="54864" tIns="54864" rIns="54864" bIns="54864">
            <a:spAutoFit/>
          </a:bodyPr>
          <a:lstStyle>
            <a:lvl1pPr marL="0" indent="0">
              <a:lnSpc>
                <a:spcPct val="110000"/>
              </a:lnSpc>
              <a:spcBef>
                <a:spcPts val="99"/>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2809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sumes -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3" name="Text Placeholder 15"/>
          <p:cNvSpPr>
            <a:spLocks noGrp="1"/>
          </p:cNvSpPr>
          <p:nvPr>
            <p:ph type="body" sz="quarter" idx="23"/>
          </p:nvPr>
        </p:nvSpPr>
        <p:spPr>
          <a:xfrm>
            <a:off x="393192" y="2697480"/>
            <a:ext cx="4005072" cy="102412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24"/>
          </p:nvPr>
        </p:nvSpPr>
        <p:spPr>
          <a:xfrm>
            <a:off x="4736592" y="2697480"/>
            <a:ext cx="4005072" cy="1024128"/>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25"/>
          </p:nvPr>
        </p:nvSpPr>
        <p:spPr>
          <a:xfrm>
            <a:off x="1444752" y="1399033"/>
            <a:ext cx="2944368" cy="46756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788152" y="1399033"/>
            <a:ext cx="2944368" cy="46756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29"/>
          </p:nvPr>
        </p:nvSpPr>
        <p:spPr>
          <a:xfrm>
            <a:off x="3931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17" name="Text Placeholder 15"/>
          <p:cNvSpPr>
            <a:spLocks noGrp="1"/>
          </p:cNvSpPr>
          <p:nvPr>
            <p:ph type="body" sz="quarter" idx="30"/>
          </p:nvPr>
        </p:nvSpPr>
        <p:spPr>
          <a:xfrm>
            <a:off x="4736592" y="5202936"/>
            <a:ext cx="4005072" cy="1024128"/>
          </a:xfrm>
        </p:spPr>
        <p:txBody>
          <a:bodyPr/>
          <a:lstStyle>
            <a:lvl1pPr marL="0" indent="0">
              <a:lnSpc>
                <a:spcPct val="95000"/>
              </a:lnSpc>
              <a:spcBef>
                <a:spcPts val="0"/>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444752" y="3904489"/>
            <a:ext cx="2944368" cy="46756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788152" y="3904489"/>
            <a:ext cx="2944368" cy="467564"/>
          </a:xfrm>
        </p:spPr>
        <p:txBody>
          <a:bodyPr lIns="54864" tIns="54864" rIns="54864" bIns="54864">
            <a:spAutoFit/>
          </a:bodyPr>
          <a:lstStyle>
            <a:lvl1pPr marL="0" indent="0">
              <a:lnSpc>
                <a:spcPct val="95000"/>
              </a:lnSpc>
              <a:spcBef>
                <a:spcPts val="0"/>
              </a:spcBef>
              <a:buNone/>
              <a:defRPr b="1" i="1"/>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48461392"/>
      </p:ext>
    </p:extLst>
  </p:cSld>
  <p:clrMapOvr>
    <a:masterClrMapping/>
  </p:clrMapOvr>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sumes -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15"/>
          <p:cNvSpPr>
            <a:spLocks noGrp="1"/>
          </p:cNvSpPr>
          <p:nvPr>
            <p:ph type="body" sz="quarter" idx="25"/>
          </p:nvPr>
        </p:nvSpPr>
        <p:spPr>
          <a:xfrm>
            <a:off x="1344168" y="1097281"/>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26"/>
          </p:nvPr>
        </p:nvSpPr>
        <p:spPr>
          <a:xfrm>
            <a:off x="5669280" y="1097281"/>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22" name="Text Placeholder 15"/>
          <p:cNvSpPr>
            <a:spLocks noGrp="1"/>
          </p:cNvSpPr>
          <p:nvPr>
            <p:ph type="body" sz="quarter" idx="33"/>
          </p:nvPr>
        </p:nvSpPr>
        <p:spPr>
          <a:xfrm>
            <a:off x="1344168" y="2414017"/>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23" name="Text Placeholder 15"/>
          <p:cNvSpPr>
            <a:spLocks noGrp="1"/>
          </p:cNvSpPr>
          <p:nvPr>
            <p:ph type="body" sz="quarter" idx="34"/>
          </p:nvPr>
        </p:nvSpPr>
        <p:spPr>
          <a:xfrm>
            <a:off x="5678424" y="2414017"/>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26" name="Text Placeholder 15"/>
          <p:cNvSpPr>
            <a:spLocks noGrp="1"/>
          </p:cNvSpPr>
          <p:nvPr>
            <p:ph type="body" sz="quarter" idx="37"/>
          </p:nvPr>
        </p:nvSpPr>
        <p:spPr>
          <a:xfrm>
            <a:off x="1344168" y="3739896"/>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38"/>
          </p:nvPr>
        </p:nvSpPr>
        <p:spPr>
          <a:xfrm>
            <a:off x="5788152" y="3739896"/>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30" name="Text Placeholder 15"/>
          <p:cNvSpPr>
            <a:spLocks noGrp="1"/>
          </p:cNvSpPr>
          <p:nvPr>
            <p:ph type="body" sz="quarter" idx="41"/>
          </p:nvPr>
        </p:nvSpPr>
        <p:spPr>
          <a:xfrm>
            <a:off x="1344168" y="5056633"/>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42"/>
          </p:nvPr>
        </p:nvSpPr>
        <p:spPr>
          <a:xfrm>
            <a:off x="5678424" y="5056633"/>
            <a:ext cx="2944368" cy="486608"/>
          </a:xfrm>
        </p:spPr>
        <p:txBody>
          <a:bodyPr lIns="54864" tIns="54864" rIns="54864" bIns="54864">
            <a:spAutoFit/>
          </a:bodyPr>
          <a:lstStyle>
            <a:lvl1pPr marL="0" indent="0">
              <a:lnSpc>
                <a:spcPct val="110000"/>
              </a:lnSpc>
              <a:spcBef>
                <a:spcPts val="99"/>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33666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alifications - 2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15"/>
          <p:cNvSpPr>
            <a:spLocks noGrp="1"/>
          </p:cNvSpPr>
          <p:nvPr>
            <p:ph type="body" sz="quarter" idx="14"/>
          </p:nvPr>
        </p:nvSpPr>
        <p:spPr>
          <a:xfrm>
            <a:off x="393192" y="1399032"/>
            <a:ext cx="4014216" cy="220370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9" name="Text Placeholder 15"/>
          <p:cNvSpPr>
            <a:spLocks noGrp="1"/>
          </p:cNvSpPr>
          <p:nvPr>
            <p:ph type="body" sz="quarter" idx="15"/>
          </p:nvPr>
        </p:nvSpPr>
        <p:spPr>
          <a:xfrm>
            <a:off x="4736592" y="1399032"/>
            <a:ext cx="4014216" cy="220370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0" name="Text Placeholder 15"/>
          <p:cNvSpPr>
            <a:spLocks noGrp="1"/>
          </p:cNvSpPr>
          <p:nvPr>
            <p:ph type="body" sz="quarter" idx="16"/>
          </p:nvPr>
        </p:nvSpPr>
        <p:spPr>
          <a:xfrm>
            <a:off x="393192" y="4041648"/>
            <a:ext cx="4014216" cy="220370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7"/>
          </p:nvPr>
        </p:nvSpPr>
        <p:spPr>
          <a:xfrm>
            <a:off x="4736592" y="4041648"/>
            <a:ext cx="4014216" cy="2203704"/>
          </a:xfrm>
        </p:spPr>
        <p:txBody>
          <a:bodyPr/>
          <a:lstStyle>
            <a:lvl1pPr marL="0" indent="0">
              <a:lnSpc>
                <a:spcPct val="106000"/>
              </a:lnSpc>
              <a:spcBef>
                <a:spcPts val="792"/>
              </a:spcBef>
              <a:buNone/>
              <a:defRPr b="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39434802"/>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925288"/>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 Placeholder 97"/>
          <p:cNvSpPr txBox="1">
            <a:spLocks/>
          </p:cNvSpPr>
          <p:nvPr/>
        </p:nvSpPr>
        <p:spPr>
          <a:xfrm>
            <a:off x="792165" y="1177925"/>
            <a:ext cx="4005262" cy="1023938"/>
          </a:xfrm>
          <a:prstGeom prst="rect">
            <a:avLst/>
          </a:prstGeom>
        </p:spPr>
        <p:txBody>
          <a:bodyPr/>
          <a:lstStyle/>
          <a:p>
            <a:pPr marL="127397" lvl="1" indent="-126206" fontAlgn="base">
              <a:lnSpc>
                <a:spcPct val="106000"/>
              </a:lnSpc>
              <a:spcBef>
                <a:spcPct val="80000"/>
              </a:spcBef>
              <a:spcAft>
                <a:spcPct val="0"/>
              </a:spcAft>
              <a:buClr>
                <a:srgbClr val="000000"/>
              </a:buClr>
              <a:buFont typeface="Wingdings 2" pitchFamily="18" charset="2"/>
              <a:buChar char="¡"/>
              <a:defRPr/>
            </a:pPr>
            <a:r>
              <a:rPr lang="en-US" sz="825" dirty="0">
                <a:solidFill>
                  <a:srgbClr val="000000"/>
                </a:solidFill>
                <a:cs typeface="Arial" charset="0"/>
              </a:rPr>
              <a:t>Bullet</a:t>
            </a:r>
          </a:p>
        </p:txBody>
      </p:sp>
    </p:spTree>
    <p:extLst>
      <p:ext uri="{BB962C8B-B14F-4D97-AF65-F5344CB8AC3E}">
        <p14:creationId xmlns:p14="http://schemas.microsoft.com/office/powerpoint/2010/main" val="1998230115"/>
      </p:ext>
    </p:extLst>
  </p:cSld>
  <p:clrMapOvr>
    <a:masterClrMapping/>
  </p:clrMapOvr>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Majo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18" name="Text Placeholder 14"/>
          <p:cNvSpPr>
            <a:spLocks noGrp="1"/>
          </p:cNvSpPr>
          <p:nvPr>
            <p:ph type="body" sz="quarter" idx="22"/>
          </p:nvPr>
        </p:nvSpPr>
        <p:spPr>
          <a:xfrm>
            <a:off x="2066544" y="520293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
        <p:nvSpPr>
          <p:cNvPr id="24" name="Text Placeholder 14"/>
          <p:cNvSpPr>
            <a:spLocks noGrp="1"/>
          </p:cNvSpPr>
          <p:nvPr>
            <p:ph type="body" sz="quarter" idx="26"/>
          </p:nvPr>
        </p:nvSpPr>
        <p:spPr>
          <a:xfrm>
            <a:off x="5577840" y="520293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05624693"/>
      </p:ext>
    </p:extLst>
  </p:cSld>
  <p:clrMapOvr>
    <a:masterClrMapping/>
  </p:clrMapOvr>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ajor Points_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17" name="Text Placeholder 14"/>
          <p:cNvSpPr>
            <a:spLocks noGrp="1"/>
          </p:cNvSpPr>
          <p:nvPr>
            <p:ph type="body" sz="quarter" idx="21"/>
          </p:nvPr>
        </p:nvSpPr>
        <p:spPr>
          <a:xfrm>
            <a:off x="2066544" y="3858768"/>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
        <p:nvSpPr>
          <p:cNvPr id="23" name="Text Placeholder 14"/>
          <p:cNvSpPr>
            <a:spLocks noGrp="1"/>
          </p:cNvSpPr>
          <p:nvPr>
            <p:ph type="body" sz="quarter" idx="25"/>
          </p:nvPr>
        </p:nvSpPr>
        <p:spPr>
          <a:xfrm>
            <a:off x="5577840" y="3858768"/>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005960220"/>
      </p:ext>
    </p:extLst>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Major Points_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66544" y="2505456"/>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
        <p:nvSpPr>
          <p:cNvPr id="22" name="Text Placeholder 14"/>
          <p:cNvSpPr>
            <a:spLocks noGrp="1"/>
          </p:cNvSpPr>
          <p:nvPr>
            <p:ph type="body" sz="quarter" idx="24"/>
          </p:nvPr>
        </p:nvSpPr>
        <p:spPr>
          <a:xfrm>
            <a:off x="5577840" y="2505456"/>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916434007"/>
      </p:ext>
    </p:extLst>
  </p:cSld>
  <p:clrMapOvr>
    <a:masterClrMapping/>
  </p:clrMapOvr>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Major Points_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66544" y="1152144"/>
            <a:ext cx="3172968" cy="1088136"/>
          </a:xfrm>
        </p:spPr>
        <p:txBody>
          <a:bodyPr/>
          <a:lstStyle>
            <a:lvl1pPr>
              <a:buNone/>
              <a:defRPr/>
            </a:lvl1pPr>
          </a:lstStyle>
          <a:p>
            <a:pPr lvl="0"/>
            <a:r>
              <a:rPr lang="en-US" smtClean="0"/>
              <a:t>Click to edit Master text styles</a:t>
            </a:r>
          </a:p>
        </p:txBody>
      </p:sp>
      <p:sp>
        <p:nvSpPr>
          <p:cNvPr id="21" name="Text Placeholder 14"/>
          <p:cNvSpPr>
            <a:spLocks noGrp="1"/>
          </p:cNvSpPr>
          <p:nvPr>
            <p:ph type="body" sz="quarter" idx="23"/>
          </p:nvPr>
        </p:nvSpPr>
        <p:spPr>
          <a:xfrm>
            <a:off x="5577840" y="1152144"/>
            <a:ext cx="3172968"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2703237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1955573576"/>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4185246962"/>
      </p:ext>
    </p:extLst>
  </p:cSld>
  <p:clrMapOvr>
    <a:masterClrMapping/>
  </p:clrMapOvr>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3602156027"/>
      </p:ext>
    </p:extLst>
  </p:cSld>
  <p:clrMapOvr>
    <a:masterClrMapping/>
  </p:clrMapOvr>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Major Points-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4"/>
          <p:cNvSpPr>
            <a:spLocks noGrp="1"/>
          </p:cNvSpPr>
          <p:nvPr>
            <p:ph type="body" sz="quarter" idx="19"/>
          </p:nvPr>
        </p:nvSpPr>
        <p:spPr>
          <a:xfrm>
            <a:off x="2045278" y="1144470"/>
            <a:ext cx="6684264" cy="1088136"/>
          </a:xfrm>
        </p:spPr>
        <p:txBody>
          <a:bodyPr/>
          <a:lstStyle>
            <a:lvl1pPr>
              <a:buNone/>
              <a:defRPr/>
            </a:lvl1pPr>
          </a:lstStyle>
          <a:p>
            <a:pPr lvl="0"/>
            <a:r>
              <a:rPr lang="en-US" smtClean="0"/>
              <a:t>Click to edit Master text styles</a:t>
            </a:r>
          </a:p>
        </p:txBody>
      </p:sp>
      <p:sp>
        <p:nvSpPr>
          <p:cNvPr id="16" name="Text Placeholder 14"/>
          <p:cNvSpPr>
            <a:spLocks noGrp="1"/>
          </p:cNvSpPr>
          <p:nvPr>
            <p:ph type="body" sz="quarter" idx="20"/>
          </p:nvPr>
        </p:nvSpPr>
        <p:spPr>
          <a:xfrm>
            <a:off x="2045278" y="2479494"/>
            <a:ext cx="6684264" cy="1088136"/>
          </a:xfrm>
        </p:spPr>
        <p:txBody>
          <a:bodyPr/>
          <a:lstStyle>
            <a:lvl1pPr>
              <a:buNone/>
              <a:defRPr/>
            </a:lvl1pPr>
          </a:lstStyle>
          <a:p>
            <a:pPr lvl="0"/>
            <a:r>
              <a:rPr lang="en-US" smtClean="0"/>
              <a:t>Click to edit Master text styles</a:t>
            </a:r>
          </a:p>
        </p:txBody>
      </p:sp>
      <p:sp>
        <p:nvSpPr>
          <p:cNvPr id="5" name="Text Placeholder 14"/>
          <p:cNvSpPr>
            <a:spLocks noGrp="1"/>
          </p:cNvSpPr>
          <p:nvPr>
            <p:ph type="body" sz="quarter" idx="21"/>
          </p:nvPr>
        </p:nvSpPr>
        <p:spPr>
          <a:xfrm>
            <a:off x="2045278" y="3814518"/>
            <a:ext cx="6684264" cy="1088136"/>
          </a:xfrm>
        </p:spPr>
        <p:txBody>
          <a:bodyPr/>
          <a:lstStyle>
            <a:lvl1pPr>
              <a:buNone/>
              <a:defRPr/>
            </a:lvl1pPr>
          </a:lstStyle>
          <a:p>
            <a:pPr lvl="0"/>
            <a:r>
              <a:rPr lang="en-US" smtClean="0"/>
              <a:t>Click to edit Master text styles</a:t>
            </a:r>
          </a:p>
        </p:txBody>
      </p:sp>
      <p:sp>
        <p:nvSpPr>
          <p:cNvPr id="6" name="Text Placeholder 14"/>
          <p:cNvSpPr>
            <a:spLocks noGrp="1"/>
          </p:cNvSpPr>
          <p:nvPr>
            <p:ph type="body" sz="quarter" idx="22"/>
          </p:nvPr>
        </p:nvSpPr>
        <p:spPr>
          <a:xfrm>
            <a:off x="2048822" y="5158686"/>
            <a:ext cx="6684264" cy="1088136"/>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984521405"/>
      </p:ext>
    </p:extLst>
  </p:cSld>
  <p:clrMapOvr>
    <a:masterClrMapping/>
  </p:clrMapOvr>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6" y="577358"/>
            <a:ext cx="8345488" cy="1957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6877" y="1058867"/>
            <a:ext cx="4083050" cy="90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2325" y="1058867"/>
            <a:ext cx="4083050" cy="376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2325" y="1587500"/>
            <a:ext cx="4083050" cy="376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6745987"/>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Text Box 5"/>
          <p:cNvSpPr txBox="1">
            <a:spLocks noChangeArrowheads="1"/>
          </p:cNvSpPr>
          <p:nvPr userDrawn="1"/>
        </p:nvSpPr>
        <p:spPr bwMode="gray">
          <a:xfrm>
            <a:off x="4432301" y="6698697"/>
            <a:ext cx="211596" cy="110095"/>
          </a:xfrm>
          <a:prstGeom prst="rect">
            <a:avLst/>
          </a:prstGeom>
          <a:noFill/>
          <a:ln>
            <a:noFill/>
          </a:ln>
          <a:effectLst>
            <a:prstShdw prst="shdw17" dist="17961" dir="2700000">
              <a:srgbClr val="858585"/>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nchorCtr="1">
            <a:spAutoFit/>
          </a:bodyPr>
          <a:lstStyle>
            <a:lvl1pPr eaLnBrk="0" hangingPunct="0">
              <a:defRPr sz="1100">
                <a:solidFill>
                  <a:schemeClr val="tx1"/>
                </a:solidFill>
                <a:latin typeface="Arial" charset="0"/>
                <a:cs typeface="Arial" charset="0"/>
              </a:defRPr>
            </a:lvl1pPr>
            <a:lvl2pPr marL="742950" indent="-285750" eaLnBrk="0" hangingPunct="0">
              <a:defRPr sz="1100">
                <a:solidFill>
                  <a:schemeClr val="tx1"/>
                </a:solidFill>
                <a:latin typeface="Arial" charset="0"/>
                <a:cs typeface="Arial" charset="0"/>
              </a:defRPr>
            </a:lvl2pPr>
            <a:lvl3pPr marL="1143000" indent="-228600" eaLnBrk="0" hangingPunct="0">
              <a:defRPr sz="1100">
                <a:solidFill>
                  <a:schemeClr val="tx1"/>
                </a:solidFill>
                <a:latin typeface="Arial" charset="0"/>
                <a:cs typeface="Arial" charset="0"/>
              </a:defRPr>
            </a:lvl3pPr>
            <a:lvl4pPr marL="1600200" indent="-228600" eaLnBrk="0" hangingPunct="0">
              <a:defRPr sz="1100">
                <a:solidFill>
                  <a:schemeClr val="tx1"/>
                </a:solidFill>
                <a:latin typeface="Arial" charset="0"/>
                <a:cs typeface="Arial" charset="0"/>
              </a:defRPr>
            </a:lvl4pPr>
            <a:lvl5pPr marL="2057400" indent="-228600" eaLnBrk="0" hangingPunct="0">
              <a:defRPr sz="1100">
                <a:solidFill>
                  <a:schemeClr val="tx1"/>
                </a:solidFill>
                <a:latin typeface="Arial" charset="0"/>
                <a:cs typeface="Arial" charset="0"/>
              </a:defRPr>
            </a:lvl5pPr>
            <a:lvl6pPr marL="2514600" indent="-228600" eaLnBrk="0" fontAlgn="base" hangingPunct="0">
              <a:spcBef>
                <a:spcPct val="0"/>
              </a:spcBef>
              <a:spcAft>
                <a:spcPct val="0"/>
              </a:spcAft>
              <a:defRPr sz="1100">
                <a:solidFill>
                  <a:schemeClr val="tx1"/>
                </a:solidFill>
                <a:latin typeface="Arial" charset="0"/>
                <a:cs typeface="Arial" charset="0"/>
              </a:defRPr>
            </a:lvl6pPr>
            <a:lvl7pPr marL="2971800" indent="-228600" eaLnBrk="0" fontAlgn="base" hangingPunct="0">
              <a:spcBef>
                <a:spcPct val="0"/>
              </a:spcBef>
              <a:spcAft>
                <a:spcPct val="0"/>
              </a:spcAft>
              <a:defRPr sz="1100">
                <a:solidFill>
                  <a:schemeClr val="tx1"/>
                </a:solidFill>
                <a:latin typeface="Arial" charset="0"/>
                <a:cs typeface="Arial" charset="0"/>
              </a:defRPr>
            </a:lvl7pPr>
            <a:lvl8pPr marL="3429000" indent="-228600" eaLnBrk="0" fontAlgn="base" hangingPunct="0">
              <a:spcBef>
                <a:spcPct val="0"/>
              </a:spcBef>
              <a:spcAft>
                <a:spcPct val="0"/>
              </a:spcAft>
              <a:defRPr sz="1100">
                <a:solidFill>
                  <a:schemeClr val="tx1"/>
                </a:solidFill>
                <a:latin typeface="Arial" charset="0"/>
                <a:cs typeface="Arial" charset="0"/>
              </a:defRPr>
            </a:lvl8pPr>
            <a:lvl9pPr marL="3886200" indent="-228600" eaLnBrk="0" fontAlgn="base" hangingPunct="0">
              <a:spcBef>
                <a:spcPct val="0"/>
              </a:spcBef>
              <a:spcAft>
                <a:spcPct val="0"/>
              </a:spcAft>
              <a:defRPr sz="1100">
                <a:solidFill>
                  <a:schemeClr val="tx1"/>
                </a:solidFill>
                <a:latin typeface="Arial" charset="0"/>
                <a:cs typeface="Arial" charset="0"/>
              </a:defRPr>
            </a:lvl9pPr>
          </a:lstStyle>
          <a:p>
            <a:pPr>
              <a:lnSpc>
                <a:spcPct val="106000"/>
              </a:lnSpc>
              <a:spcBef>
                <a:spcPct val="0"/>
              </a:spcBef>
              <a:buClr>
                <a:srgbClr val="000000"/>
              </a:buClr>
              <a:buSzPct val="65000"/>
              <a:buFont typeface="Wingdings" pitchFamily="2" charset="2"/>
              <a:buNone/>
              <a:defRPr/>
            </a:pPr>
            <a:r>
              <a:rPr lang="en-US" sz="675" dirty="0" smtClean="0">
                <a:solidFill>
                  <a:srgbClr val="000000"/>
                </a:solidFill>
              </a:rPr>
              <a:t>- </a:t>
            </a:r>
            <a:fld id="{CC01994A-BAD3-40AF-8BA8-B484153F8330}" type="slidenum">
              <a:rPr lang="en-US" sz="675" smtClean="0">
                <a:solidFill>
                  <a:srgbClr val="000000"/>
                </a:solidFill>
              </a:rPr>
              <a:pPr>
                <a:lnSpc>
                  <a:spcPct val="106000"/>
                </a:lnSpc>
                <a:spcBef>
                  <a:spcPct val="0"/>
                </a:spcBef>
                <a:buClr>
                  <a:srgbClr val="000000"/>
                </a:buClr>
                <a:buSzPct val="65000"/>
                <a:buFont typeface="Wingdings" pitchFamily="2" charset="2"/>
                <a:buNone/>
                <a:defRPr/>
              </a:pPr>
              <a:t>‹#›</a:t>
            </a:fld>
            <a:r>
              <a:rPr lang="en-US" sz="675" dirty="0" smtClean="0">
                <a:solidFill>
                  <a:srgbClr val="000000"/>
                </a:solidFill>
              </a:rPr>
              <a:t> -</a:t>
            </a:r>
          </a:p>
        </p:txBody>
      </p:sp>
      <p:pic>
        <p:nvPicPr>
          <p:cNvPr id="8" name="Picture 6" descr="DEL_COL"/>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395289" y="6645275"/>
            <a:ext cx="690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926712"/>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8695804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8069961"/>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777980639"/>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3701481764"/>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338737208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1246587511"/>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3681399122"/>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1093658245"/>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3133167434"/>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2428840723"/>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3269971966"/>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351183265"/>
      </p:ext>
    </p:extLst>
  </p:cSld>
  <p:clrMapOvr>
    <a:masterClrMapping/>
  </p:clrMapOvr>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Blank divider Deloitte 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232622"/>
      </p:ext>
    </p:extLst>
  </p:cSld>
  <p:clrMapOvr>
    <a:masterClrMapping/>
  </p:clrMapOvr>
  <p:transition xmlns:p14="http://schemas.microsoft.com/office/powerpoint/2010/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86674917"/>
      </p:ext>
    </p:extLst>
  </p:cSld>
  <p:clrMapOvr>
    <a:masterClrMapping/>
  </p:clrMapOvr>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682376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090210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728926695"/>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787645843"/>
      </p:ext>
    </p:extLst>
  </p:cSld>
  <p:clrMapOvr>
    <a:masterClrMapping/>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3445031426"/>
      </p:ext>
    </p:extLst>
  </p:cSld>
  <p:clrMapOvr>
    <a:masterClrMapping/>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2299105821"/>
      </p:ext>
    </p:extLst>
  </p:cSld>
  <p:clrMapOvr>
    <a:masterClrMapping/>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930033448"/>
      </p:ext>
    </p:extLst>
  </p:cSld>
  <p:clrMapOvr>
    <a:masterClrMapping/>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63070214"/>
      </p:ext>
    </p:extLst>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047005376"/>
      </p:ext>
    </p:extLst>
  </p:cSld>
  <p:clrMapOvr>
    <a:masterClrMapping/>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104125431"/>
      </p:ext>
    </p:extLst>
  </p:cSld>
  <p:clrMapOvr>
    <a:masterClrMapping/>
  </p:clrMapOvr>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4151941791"/>
      </p:ext>
    </p:extLst>
  </p:cSld>
  <p:clrMapOvr>
    <a:masterClrMapping/>
  </p:clrMapOvr>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1975954544"/>
      </p:ext>
    </p:extLst>
  </p:cSld>
  <p:clrMapOvr>
    <a:masterClrMapping/>
  </p:clrMapOvr>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9010"/>
            <a:ext cx="9156014" cy="6867010"/>
          </a:xfrm>
          <a:prstGeom prst="rect">
            <a:avLst/>
          </a:prstGeom>
        </p:spPr>
      </p:pic>
      <p:sp>
        <p:nvSpPr>
          <p:cNvPr id="2" name="Title 1"/>
          <p:cNvSpPr>
            <a:spLocks noGrp="1"/>
          </p:cNvSpPr>
          <p:nvPr>
            <p:ph type="title" hasCustomPrompt="1"/>
          </p:nvPr>
        </p:nvSpPr>
        <p:spPr>
          <a:xfrm>
            <a:off x="382870" y="2548133"/>
            <a:ext cx="8303930" cy="1325563"/>
          </a:xfrm>
        </p:spPr>
        <p:txBody>
          <a:bodyPr/>
          <a:lstStyle>
            <a:lvl1pPr>
              <a:defRPr sz="6750"/>
            </a:lvl1pPr>
          </a:lstStyle>
          <a:p>
            <a:r>
              <a:rPr lang="en-US" dirty="0" smtClean="0"/>
              <a:t>TITLE</a:t>
            </a:r>
            <a:endParaRPr lang="en-US" dirty="0"/>
          </a:p>
        </p:txBody>
      </p:sp>
      <p:sp>
        <p:nvSpPr>
          <p:cNvPr id="7" name="Text Placeholder 2"/>
          <p:cNvSpPr>
            <a:spLocks noGrp="1"/>
          </p:cNvSpPr>
          <p:nvPr>
            <p:ph type="body" sz="quarter" idx="14"/>
          </p:nvPr>
        </p:nvSpPr>
        <p:spPr>
          <a:xfrm>
            <a:off x="382870" y="5858615"/>
            <a:ext cx="6891338" cy="657225"/>
          </a:xfrm>
        </p:spPr>
        <p:txBody>
          <a:bodyPr/>
          <a:lstStyle>
            <a:lvl1pPr marL="0" indent="0">
              <a:buNone/>
              <a:defRPr sz="1200">
                <a:solidFill>
                  <a:schemeClr val="accent5"/>
                </a:solidFill>
              </a:defRPr>
            </a:lvl1pPr>
          </a:lstStyle>
          <a:p>
            <a:pPr lvl="0"/>
            <a:r>
              <a:rPr lang="en-US" smtClean="0"/>
              <a:t>Click to edit Master text styles</a:t>
            </a:r>
          </a:p>
        </p:txBody>
      </p:sp>
      <p:sp>
        <p:nvSpPr>
          <p:cNvPr id="8" name="Text Placeholder 10"/>
          <p:cNvSpPr>
            <a:spLocks noGrp="1"/>
          </p:cNvSpPr>
          <p:nvPr>
            <p:ph type="body" sz="quarter" idx="15"/>
          </p:nvPr>
        </p:nvSpPr>
        <p:spPr>
          <a:xfrm>
            <a:off x="382870" y="5468654"/>
            <a:ext cx="6891338" cy="3861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723677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2869049094"/>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3383" y="1279083"/>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141810"/>
      </p:ext>
    </p:extLst>
  </p:cSld>
  <p:clrMapOvr>
    <a:masterClrMapping/>
  </p:clrMapOvr>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grayscl/>
            <a:alphaModFix amt="78000"/>
            <a:extLst>
              <a:ext uri="{28A0092B-C50C-407E-A947-70E740481C1C}">
                <a14:useLocalDpi xmlns:a14="http://schemas.microsoft.com/office/drawing/2010/main"/>
              </a:ext>
            </a:extLst>
          </a:blip>
          <a:srcRect b="-154"/>
          <a:stretch/>
        </p:blipFill>
        <p:spPr>
          <a:xfrm rot="10800000">
            <a:off x="740" y="-39142"/>
            <a:ext cx="9143261" cy="6868510"/>
          </a:xfrm>
          <a:prstGeom prst="rect">
            <a:avLst/>
          </a:prstGeom>
        </p:spPr>
      </p:pic>
      <p:sp>
        <p:nvSpPr>
          <p:cNvPr id="2" name="Title 1"/>
          <p:cNvSpPr>
            <a:spLocks noGrp="1"/>
          </p:cNvSpPr>
          <p:nvPr>
            <p:ph type="title"/>
          </p:nvPr>
        </p:nvSpPr>
        <p:spPr/>
        <p:txBody>
          <a:bodyPr/>
          <a:lstStyle>
            <a:lvl1pPr>
              <a:defRPr sz="3375"/>
            </a:lvl1pPr>
          </a:lstStyle>
          <a:p>
            <a:r>
              <a:rPr lang="en-US" smtClean="0"/>
              <a:t>Click to edit Master title style</a:t>
            </a:r>
            <a:endParaRPr lang="en-US" dirty="0"/>
          </a:p>
        </p:txBody>
      </p:sp>
      <p:sp>
        <p:nvSpPr>
          <p:cNvPr id="4" name="Text Placeholder 8"/>
          <p:cNvSpPr>
            <a:spLocks noGrp="1"/>
          </p:cNvSpPr>
          <p:nvPr>
            <p:ph type="body" sz="quarter" idx="14"/>
          </p:nvPr>
        </p:nvSpPr>
        <p:spPr>
          <a:xfrm>
            <a:off x="382870" y="1565200"/>
            <a:ext cx="8303419" cy="647700"/>
          </a:xfrm>
        </p:spPr>
        <p:txBody>
          <a:bodyPr>
            <a:noAutofit/>
          </a:bodyPr>
          <a:lstStyle>
            <a:lvl1pPr marL="0" indent="0">
              <a:buNone/>
              <a:defRPr sz="1500">
                <a:solidFill>
                  <a:schemeClr val="bg1">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smtClean="0"/>
              <a:t>Click to edit Master text styles</a:t>
            </a:r>
          </a:p>
        </p:txBody>
      </p:sp>
      <p:sp>
        <p:nvSpPr>
          <p:cNvPr id="6" name="Text Placeholder 5"/>
          <p:cNvSpPr>
            <a:spLocks noGrp="1"/>
          </p:cNvSpPr>
          <p:nvPr>
            <p:ph type="body" sz="quarter" idx="15"/>
          </p:nvPr>
        </p:nvSpPr>
        <p:spPr>
          <a:xfrm>
            <a:off x="382870" y="2212900"/>
            <a:ext cx="8303930" cy="2576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11"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646869605"/>
      </p:ext>
    </p:extLst>
  </p:cSld>
  <p:clrMapOvr>
    <a:masterClrMapping/>
  </p:clrMapOvr>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2605681890"/>
      </p:ext>
    </p:extLst>
  </p:cSld>
  <p:clrMapOvr>
    <a:masterClrMapping/>
  </p:clrMapOvr>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spTree>
    <p:extLst>
      <p:ext uri="{BB962C8B-B14F-4D97-AF65-F5344CB8AC3E}">
        <p14:creationId xmlns:p14="http://schemas.microsoft.com/office/powerpoint/2010/main" val="1278849578"/>
      </p:ext>
    </p:extLst>
  </p:cSld>
  <p:clrMapOvr>
    <a:masterClrMapping/>
  </p:clrMapOvr>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235949407"/>
      </p:ext>
    </p:extLst>
  </p:cSld>
  <p:clrMapOvr>
    <a:masterClrMapping/>
  </p:clrMapOvr>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31264"/>
            <a:ext cx="1052655" cy="309019"/>
          </a:xfrm>
          <a:prstGeom prst="rect">
            <a:avLst/>
          </a:prstGeom>
        </p:spPr>
      </p:pic>
    </p:spTree>
    <p:extLst>
      <p:ext uri="{BB962C8B-B14F-4D97-AF65-F5344CB8AC3E}">
        <p14:creationId xmlns:p14="http://schemas.microsoft.com/office/powerpoint/2010/main" val="1229705396"/>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889207525"/>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165" y="0"/>
            <a:ext cx="9143999" cy="6858000"/>
          </a:xfrm>
          <a:prstGeom prst="rect">
            <a:avLst/>
          </a:prstGeom>
        </p:spPr>
      </p:pic>
      <p:sp>
        <p:nvSpPr>
          <p:cNvPr id="2" name="Title 1"/>
          <p:cNvSpPr>
            <a:spLocks noGrp="1"/>
          </p:cNvSpPr>
          <p:nvPr>
            <p:ph type="title"/>
          </p:nvPr>
        </p:nvSpPr>
        <p:spPr>
          <a:xfrm>
            <a:off x="457200" y="2718036"/>
            <a:ext cx="8229600" cy="1421928"/>
          </a:xfrm>
        </p:spPr>
        <p:txBody>
          <a:bodyPr anchor="ctr">
            <a:noAutofit/>
          </a:bodyPr>
          <a:lstStyle>
            <a:lvl1pPr>
              <a:defRPr sz="6000"/>
            </a:lvl1pPr>
          </a:lstStyle>
          <a:p>
            <a:r>
              <a:rPr lang="en-US" smtClean="0"/>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4136" y="6410244"/>
            <a:ext cx="1052655" cy="309019"/>
          </a:xfrm>
          <a:prstGeom prst="rect">
            <a:avLst/>
          </a:prstGeom>
        </p:spPr>
      </p:pic>
    </p:spTree>
    <p:extLst>
      <p:ext uri="{BB962C8B-B14F-4D97-AF65-F5344CB8AC3E}">
        <p14:creationId xmlns:p14="http://schemas.microsoft.com/office/powerpoint/2010/main" val="1517933096"/>
      </p:ext>
    </p:extLst>
  </p:cSld>
  <p:clrMapOvr>
    <a:masterClrMapping/>
  </p:clrMapOvr>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548706"/>
            <a:ext cx="8229600" cy="1421928"/>
          </a:xfrm>
        </p:spPr>
        <p:txBody>
          <a:bodyPr anchor="ctr">
            <a:noAutofit/>
          </a:bodyPr>
          <a:lstStyle>
            <a:lvl1pPr>
              <a:defRPr sz="5400"/>
            </a:lvl1pPr>
          </a:lstStyle>
          <a:p>
            <a:r>
              <a:rPr lang="en-US" smtClean="0"/>
              <a:t>Click to edit Master title style</a:t>
            </a:r>
            <a:endParaRPr lang="en-US" dirty="0"/>
          </a:p>
        </p:txBody>
      </p:sp>
      <p:sp>
        <p:nvSpPr>
          <p:cNvPr id="7" name="TextBox 6"/>
          <p:cNvSpPr txBox="1"/>
          <p:nvPr userDrawn="1"/>
        </p:nvSpPr>
        <p:spPr>
          <a:xfrm>
            <a:off x="8142514" y="544286"/>
            <a:ext cx="571500" cy="300082"/>
          </a:xfrm>
          <a:prstGeom prst="rect">
            <a:avLst/>
          </a:prstGeom>
          <a:noFill/>
        </p:spPr>
        <p:txBody>
          <a:bodyPr wrap="square" rtlCol="0">
            <a:spAutoFit/>
          </a:bodyPr>
          <a:lstStyle/>
          <a:p>
            <a:pPr algn="r"/>
            <a:fld id="{0FA4D373-B1AE-8043-A552-527720FA9DF9}" type="slidenum">
              <a:rPr lang="en-US" sz="1350" smtClean="0">
                <a:solidFill>
                  <a:prstClr val="white">
                    <a:lumMod val="95000"/>
                  </a:prstClr>
                </a:solidFill>
                <a:latin typeface="Knockout-HTF27-JuniorBantamwt"/>
                <a:cs typeface="Knockout-HTF27-JuniorBantamwt"/>
              </a:rPr>
              <a:pPr algn="r"/>
              <a:t>‹#›</a:t>
            </a:fld>
            <a:endParaRPr lang="en-US" sz="1350" dirty="0">
              <a:solidFill>
                <a:prstClr val="white">
                  <a:lumMod val="95000"/>
                </a:prstClr>
              </a:solidFill>
              <a:latin typeface="Knockout-HTF27-JuniorBantamwt"/>
              <a:cs typeface="Knockout-HTF27-JuniorBantamwt"/>
            </a:endParaRPr>
          </a:p>
        </p:txBody>
      </p:sp>
      <p:sp>
        <p:nvSpPr>
          <p:cNvPr id="4" name="Text Placeholder 3"/>
          <p:cNvSpPr>
            <a:spLocks noGrp="1"/>
          </p:cNvSpPr>
          <p:nvPr>
            <p:ph type="body" sz="quarter" idx="10" hasCustomPrompt="1"/>
          </p:nvPr>
        </p:nvSpPr>
        <p:spPr>
          <a:xfrm>
            <a:off x="457200" y="4185187"/>
            <a:ext cx="8229600" cy="2012416"/>
          </a:xfrm>
        </p:spPr>
        <p:txBody>
          <a:bodyPr/>
          <a:lstStyle>
            <a:lvl1pPr marL="0" indent="0">
              <a:buNone/>
              <a:defRPr baseline="0"/>
            </a:lvl1pPr>
          </a:lstStyle>
          <a:p>
            <a:pPr lvl="0"/>
            <a:r>
              <a:rPr lang="en-US" dirty="0" smtClean="0"/>
              <a:t>Enter content here</a:t>
            </a:r>
            <a:endParaRPr lang="en-US" dirty="0"/>
          </a:p>
        </p:txBody>
      </p:sp>
    </p:spTree>
    <p:extLst>
      <p:ext uri="{BB962C8B-B14F-4D97-AF65-F5344CB8AC3E}">
        <p14:creationId xmlns:p14="http://schemas.microsoft.com/office/powerpoint/2010/main" val="4012876672"/>
      </p:ext>
    </p:extLst>
  </p:cSld>
  <p:clrMapOvr>
    <a:masterClrMapping/>
  </p:clrMapOvr>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870" y="2294129"/>
            <a:ext cx="8303930" cy="1325563"/>
          </a:xfrm>
        </p:spPr>
        <p:txBody>
          <a:bodyPr/>
          <a:lstStyle>
            <a:lvl1pPr algn="ctr">
              <a:defRPr sz="9750"/>
            </a:lvl1pPr>
          </a:lstStyle>
          <a:p>
            <a:r>
              <a:rPr lang="en-US" dirty="0" smtClean="0"/>
              <a:t>TITLE</a:t>
            </a:r>
            <a:endParaRPr lang="en-US" dirty="0"/>
          </a:p>
        </p:txBody>
      </p:sp>
      <p:sp>
        <p:nvSpPr>
          <p:cNvPr id="5" name="Text Placeholder 4"/>
          <p:cNvSpPr>
            <a:spLocks noGrp="1"/>
          </p:cNvSpPr>
          <p:nvPr>
            <p:ph type="body" sz="quarter" idx="10" hasCustomPrompt="1"/>
          </p:nvPr>
        </p:nvSpPr>
        <p:spPr>
          <a:xfrm>
            <a:off x="382870" y="3806143"/>
            <a:ext cx="8303930" cy="1293812"/>
          </a:xfrm>
        </p:spPr>
        <p:txBody>
          <a:bodyPr/>
          <a:lstStyle>
            <a:lvl1pPr marL="0" indent="0" algn="ctr">
              <a:lnSpc>
                <a:spcPct val="80000"/>
              </a:lnSpc>
              <a:buNone/>
              <a:defRPr sz="3000" baseline="0">
                <a:solidFill>
                  <a:srgbClr val="92D400"/>
                </a:solidFill>
              </a:defRPr>
            </a:lvl1pPr>
          </a:lstStyle>
          <a:p>
            <a:r>
              <a:rPr lang="en-US" dirty="0" smtClean="0"/>
              <a:t>A stepping stone in the</a:t>
            </a:r>
          </a:p>
          <a:p>
            <a:r>
              <a:rPr lang="en-US" dirty="0" smtClean="0"/>
              <a:t>Exponential evolution of technology</a:t>
            </a:r>
            <a:endParaRPr lang="en-US" dirty="0"/>
          </a:p>
        </p:txBody>
      </p:sp>
    </p:spTree>
    <p:extLst>
      <p:ext uri="{BB962C8B-B14F-4D97-AF65-F5344CB8AC3E}">
        <p14:creationId xmlns:p14="http://schemas.microsoft.com/office/powerpoint/2010/main" val="71348607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theme" Target="../theme/theme12.xml"/><Relationship Id="rId15" Type="http://schemas.openxmlformats.org/officeDocument/2006/relationships/image" Target="../media/image10.png"/><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61.xml"/><Relationship Id="rId12" Type="http://schemas.openxmlformats.org/officeDocument/2006/relationships/theme" Target="../theme/theme13.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9" Type="http://schemas.openxmlformats.org/officeDocument/2006/relationships/slideLayout" Target="../slideLayouts/slideLayout159.xml"/><Relationship Id="rId10" Type="http://schemas.openxmlformats.org/officeDocument/2006/relationships/slideLayout" Target="../slideLayouts/slideLayout160.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slideLayout" Target="../slideLayouts/slideLayout173.xml"/><Relationship Id="rId13" Type="http://schemas.openxmlformats.org/officeDocument/2006/relationships/theme" Target="../theme/theme14.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84.xml"/><Relationship Id="rId12" Type="http://schemas.openxmlformats.org/officeDocument/2006/relationships/slideLayout" Target="../slideLayouts/slideLayout185.xml"/><Relationship Id="rId13" Type="http://schemas.openxmlformats.org/officeDocument/2006/relationships/slideLayout" Target="../slideLayouts/slideLayout186.xml"/><Relationship Id="rId14" Type="http://schemas.openxmlformats.org/officeDocument/2006/relationships/theme" Target="../theme/theme15.xml"/><Relationship Id="rId1" Type="http://schemas.openxmlformats.org/officeDocument/2006/relationships/slideLayout" Target="../slideLayouts/slideLayout174.xml"/><Relationship Id="rId2" Type="http://schemas.openxmlformats.org/officeDocument/2006/relationships/slideLayout" Target="../slideLayouts/slideLayout175.xml"/><Relationship Id="rId3" Type="http://schemas.openxmlformats.org/officeDocument/2006/relationships/slideLayout" Target="../slideLayouts/slideLayout176.xml"/><Relationship Id="rId4" Type="http://schemas.openxmlformats.org/officeDocument/2006/relationships/slideLayout" Target="../slideLayouts/slideLayout177.xml"/><Relationship Id="rId5" Type="http://schemas.openxmlformats.org/officeDocument/2006/relationships/slideLayout" Target="../slideLayouts/slideLayout178.xml"/><Relationship Id="rId6" Type="http://schemas.openxmlformats.org/officeDocument/2006/relationships/slideLayout" Target="../slideLayouts/slideLayout179.xml"/><Relationship Id="rId7" Type="http://schemas.openxmlformats.org/officeDocument/2006/relationships/slideLayout" Target="../slideLayouts/slideLayout180.xml"/><Relationship Id="rId8" Type="http://schemas.openxmlformats.org/officeDocument/2006/relationships/slideLayout" Target="../slideLayouts/slideLayout181.xml"/><Relationship Id="rId9" Type="http://schemas.openxmlformats.org/officeDocument/2006/relationships/slideLayout" Target="../slideLayouts/slideLayout182.xml"/><Relationship Id="rId10" Type="http://schemas.openxmlformats.org/officeDocument/2006/relationships/slideLayout" Target="../slideLayouts/slideLayout183.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97.xml"/><Relationship Id="rId12" Type="http://schemas.openxmlformats.org/officeDocument/2006/relationships/slideLayout" Target="../slideLayouts/slideLayout198.xml"/><Relationship Id="rId13" Type="http://schemas.openxmlformats.org/officeDocument/2006/relationships/slideLayout" Target="../slideLayouts/slideLayout199.xml"/><Relationship Id="rId14" Type="http://schemas.openxmlformats.org/officeDocument/2006/relationships/slideLayout" Target="../slideLayouts/slideLayout200.xml"/><Relationship Id="rId15" Type="http://schemas.openxmlformats.org/officeDocument/2006/relationships/theme" Target="../theme/theme16.xml"/><Relationship Id="rId1" Type="http://schemas.openxmlformats.org/officeDocument/2006/relationships/slideLayout" Target="../slideLayouts/slideLayout187.xml"/><Relationship Id="rId2" Type="http://schemas.openxmlformats.org/officeDocument/2006/relationships/slideLayout" Target="../slideLayouts/slideLayout188.xml"/><Relationship Id="rId3" Type="http://schemas.openxmlformats.org/officeDocument/2006/relationships/slideLayout" Target="../slideLayouts/slideLayout189.xml"/><Relationship Id="rId4" Type="http://schemas.openxmlformats.org/officeDocument/2006/relationships/slideLayout" Target="../slideLayouts/slideLayout190.xml"/><Relationship Id="rId5" Type="http://schemas.openxmlformats.org/officeDocument/2006/relationships/slideLayout" Target="../slideLayouts/slideLayout191.xml"/><Relationship Id="rId6" Type="http://schemas.openxmlformats.org/officeDocument/2006/relationships/slideLayout" Target="../slideLayouts/slideLayout192.xml"/><Relationship Id="rId7" Type="http://schemas.openxmlformats.org/officeDocument/2006/relationships/slideLayout" Target="../slideLayouts/slideLayout193.xml"/><Relationship Id="rId8" Type="http://schemas.openxmlformats.org/officeDocument/2006/relationships/slideLayout" Target="../slideLayouts/slideLayout194.xml"/><Relationship Id="rId9" Type="http://schemas.openxmlformats.org/officeDocument/2006/relationships/slideLayout" Target="../slideLayouts/slideLayout195.xml"/><Relationship Id="rId10"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5.xml"/><Relationship Id="rId21" Type="http://schemas.openxmlformats.org/officeDocument/2006/relationships/slideLayout" Target="../slideLayouts/slideLayout46.xml"/><Relationship Id="rId22" Type="http://schemas.openxmlformats.org/officeDocument/2006/relationships/slideLayout" Target="../slideLayouts/slideLayout47.xml"/><Relationship Id="rId23" Type="http://schemas.openxmlformats.org/officeDocument/2006/relationships/slideLayout" Target="../slideLayouts/slideLayout48.xml"/><Relationship Id="rId24" Type="http://schemas.openxmlformats.org/officeDocument/2006/relationships/slideLayout" Target="../slideLayouts/slideLayout49.xml"/><Relationship Id="rId25" Type="http://schemas.openxmlformats.org/officeDocument/2006/relationships/slideLayout" Target="../slideLayouts/slideLayout50.xml"/><Relationship Id="rId26" Type="http://schemas.openxmlformats.org/officeDocument/2006/relationships/slideLayout" Target="../slideLayouts/slideLayout51.xml"/><Relationship Id="rId27" Type="http://schemas.openxmlformats.org/officeDocument/2006/relationships/slideLayout" Target="../slideLayouts/slideLayout52.xml"/><Relationship Id="rId28" Type="http://schemas.openxmlformats.org/officeDocument/2006/relationships/slideLayout" Target="../slideLayouts/slideLayout53.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30" Type="http://schemas.openxmlformats.org/officeDocument/2006/relationships/slideLayout" Target="../slideLayouts/slideLayout55.xml"/><Relationship Id="rId31" Type="http://schemas.openxmlformats.org/officeDocument/2006/relationships/slideLayout" Target="../slideLayouts/slideLayout56.xml"/><Relationship Id="rId32" Type="http://schemas.openxmlformats.org/officeDocument/2006/relationships/slideLayout" Target="../slideLayouts/slideLayout57.xml"/><Relationship Id="rId9" Type="http://schemas.openxmlformats.org/officeDocument/2006/relationships/slideLayout" Target="../slideLayouts/slideLayout34.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33" Type="http://schemas.openxmlformats.org/officeDocument/2006/relationships/slideLayout" Target="../slideLayouts/slideLayout58.xml"/><Relationship Id="rId34" Type="http://schemas.openxmlformats.org/officeDocument/2006/relationships/slideLayout" Target="../slideLayouts/slideLayout59.xml"/><Relationship Id="rId35" Type="http://schemas.openxmlformats.org/officeDocument/2006/relationships/slideLayout" Target="../slideLayouts/slideLayout60.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slideLayout" Target="../slideLayouts/slideLayout39.xml"/><Relationship Id="rId15" Type="http://schemas.openxmlformats.org/officeDocument/2006/relationships/slideLayout" Target="../slideLayouts/slideLayout40.xml"/><Relationship Id="rId16" Type="http://schemas.openxmlformats.org/officeDocument/2006/relationships/slideLayout" Target="../slideLayouts/slideLayout41.xml"/><Relationship Id="rId17" Type="http://schemas.openxmlformats.org/officeDocument/2006/relationships/slideLayout" Target="../slideLayouts/slideLayout42.xml"/><Relationship Id="rId18" Type="http://schemas.openxmlformats.org/officeDocument/2006/relationships/slideLayout" Target="../slideLayouts/slideLayout43.xml"/><Relationship Id="rId19" Type="http://schemas.openxmlformats.org/officeDocument/2006/relationships/slideLayout" Target="../slideLayouts/slideLayout44.xml"/><Relationship Id="rId37" Type="http://schemas.openxmlformats.org/officeDocument/2006/relationships/slideLayout" Target="../slideLayouts/slideLayout62.xml"/><Relationship Id="rId38" Type="http://schemas.openxmlformats.org/officeDocument/2006/relationships/slideLayout" Target="../slideLayouts/slideLayout63.xml"/><Relationship Id="rId39" Type="http://schemas.openxmlformats.org/officeDocument/2006/relationships/slideLayout" Target="../slideLayouts/slideLayout64.xml"/><Relationship Id="rId40" Type="http://schemas.openxmlformats.org/officeDocument/2006/relationships/theme" Target="../theme/theme3.xml"/><Relationship Id="rId41"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4.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5.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6.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7.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8.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theme" Target="../theme/theme9.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0"/>
            <a:ext cx="8303930" cy="57964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latin typeface="Frutiger Next Pro Light" charset="0"/>
                <a:ea typeface="ＭＳ Ｐゴシック" charset="0"/>
                <a:cs typeface="ＭＳ Ｐゴシック" charset="0"/>
                <a:sym typeface="Frutiger Next Pro Light" charset="0"/>
              </a:rPr>
              <a:t>Copyright </a:t>
            </a:r>
            <a:r>
              <a:rPr lang="en-US" sz="600" dirty="0">
                <a:solidFill>
                  <a:srgbClr val="A6A6A6"/>
                </a:solidFill>
                <a:latin typeface="Frutiger Next Pro Light" charset="0"/>
                <a:ea typeface="ＭＳ Ｐゴシック" charset="0"/>
                <a:cs typeface="ＭＳ Ｐゴシック" charset="0"/>
                <a:sym typeface="Frutiger Next Pro Light" charset="0"/>
              </a:rPr>
              <a:t>© </a:t>
            </a:r>
            <a:r>
              <a:rPr lang="en-US" sz="600" dirty="0" smtClean="0">
                <a:solidFill>
                  <a:srgbClr val="A6A6A6"/>
                </a:solidFill>
                <a:latin typeface="Frutiger Next Pro Light" charset="0"/>
                <a:ea typeface="ＭＳ Ｐゴシック" charset="0"/>
                <a:cs typeface="ＭＳ Ｐゴシック" charset="0"/>
                <a:sym typeface="Frutiger Next Pro Light" charset="0"/>
              </a:rPr>
              <a:t>2015 </a:t>
            </a:r>
            <a:r>
              <a:rPr lang="en-US" sz="600" dirty="0">
                <a:solidFill>
                  <a:srgbClr val="A6A6A6"/>
                </a:solidFill>
                <a:latin typeface="Frutiger Next Pro Light" charset="0"/>
                <a:ea typeface="ＭＳ Ｐゴシック" charset="0"/>
                <a:cs typeface="ＭＳ Ｐゴシック" charset="0"/>
                <a:sym typeface="Frutiger Next Pro Light" charset="0"/>
              </a:rPr>
              <a:t>Deloitte </a:t>
            </a:r>
            <a:r>
              <a:rPr lang="en-US" sz="600" dirty="0" smtClean="0">
                <a:solidFill>
                  <a:srgbClr val="A6A6A6"/>
                </a:solidFill>
                <a:latin typeface="Frutiger Next Pro Light" charset="0"/>
                <a:ea typeface="ＭＳ Ｐゴシック" charset="0"/>
                <a:cs typeface="ＭＳ Ｐゴシック" charset="0"/>
                <a:sym typeface="Frutiger Next Pro Light" charset="0"/>
              </a:rPr>
              <a:t>LLC</a:t>
            </a:r>
            <a:r>
              <a:rPr lang="en-US" sz="600" dirty="0">
                <a:solidFill>
                  <a:srgbClr val="A6A6A6"/>
                </a:solidFill>
                <a:latin typeface="Frutiger Next Pro Light" charset="0"/>
                <a:ea typeface="ＭＳ Ｐゴシック" charset="0"/>
                <a:cs typeface="ＭＳ Ｐゴシック" charset="0"/>
                <a:sym typeface="Frutiger Next Pro Light" charset="0"/>
              </a:rPr>
              <a:t>. All rights reserved.</a:t>
            </a:r>
          </a:p>
        </p:txBody>
      </p:sp>
    </p:spTree>
    <p:extLst>
      <p:ext uri="{BB962C8B-B14F-4D97-AF65-F5344CB8AC3E}">
        <p14:creationId xmlns:p14="http://schemas.microsoft.com/office/powerpoint/2010/main" val="38305931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6" r:id="rId3"/>
    <p:sldLayoutId id="2147483752" r:id="rId4"/>
    <p:sldLayoutId id="2147483704" r:id="rId5"/>
    <p:sldLayoutId id="2147483757" r:id="rId6"/>
    <p:sldLayoutId id="2147483758" r:id="rId7"/>
    <p:sldLayoutId id="2147483760" r:id="rId8"/>
    <p:sldLayoutId id="2147483759" r:id="rId9"/>
    <p:sldLayoutId id="2147483753" r:id="rId10"/>
    <p:sldLayoutId id="2147483761" r:id="rId11"/>
    <p:sldLayoutId id="2147484181" r:id="rId12"/>
    <p:sldLayoutId id="2147484182" r:id="rId13"/>
    <p:sldLayoutId id="2147484183" r:id="rId14"/>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2800" kern="1200" cap="all" spc="38" baseline="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041"/>
            <a:endParaRPr lang="en-US" sz="1523" dirty="0">
              <a:solidFill>
                <a:prstClr val="white"/>
              </a:solidFill>
            </a:endParaRPr>
          </a:p>
        </p:txBody>
      </p:sp>
    </p:spTree>
    <p:extLst>
      <p:ext uri="{BB962C8B-B14F-4D97-AF65-F5344CB8AC3E}">
        <p14:creationId xmlns:p14="http://schemas.microsoft.com/office/powerpoint/2010/main" val="3526580883"/>
      </p:ext>
    </p:extLst>
  </p:cSld>
  <p:clrMap bg1="lt1" tx1="dk1" bg2="lt2" tx2="dk2" accent1="accent1" accent2="accent2" accent3="accent3" accent4="accent4" accent5="accent5" accent6="accent6" hlink="hlink" folHlink="folHlink"/>
  <p:sldLayoutIdLst>
    <p:sldLayoutId id="2147483909" r:id="rId1"/>
    <p:sldLayoutId id="2147483910" r:id="rId2"/>
  </p:sldLayoutIdLst>
  <p:timing>
    <p:tnLst>
      <p:par>
        <p:cTn xmlns:p14="http://schemas.microsoft.com/office/powerpoint/2010/main" id="1" dur="indefinite" restart="never" nodeType="tmRoot"/>
      </p:par>
    </p:tnLst>
  </p:timing>
  <p:hf hdr="0" ftr="0" dt="0"/>
  <p:txStyles>
    <p:titleStyle>
      <a:lvl1pPr algn="ctr" defTabSz="778041" rtl="0" eaLnBrk="1" latinLnBrk="0" hangingPunct="1">
        <a:spcBef>
          <a:spcPct val="0"/>
        </a:spcBef>
        <a:buNone/>
        <a:defRPr sz="3773" kern="1200">
          <a:solidFill>
            <a:schemeClr val="tx1"/>
          </a:solidFill>
          <a:latin typeface="+mj-lt"/>
          <a:ea typeface="+mj-ea"/>
          <a:cs typeface="+mj-cs"/>
        </a:defRPr>
      </a:lvl1pPr>
    </p:titleStyle>
    <p:bodyStyle>
      <a:lvl1pPr marL="291766" indent="-291766" algn="l" defTabSz="778041" rtl="0" eaLnBrk="1" latinLnBrk="0" hangingPunct="1">
        <a:spcBef>
          <a:spcPct val="20000"/>
        </a:spcBef>
        <a:buFont typeface="Arial" panose="020B0604020202020204" pitchFamily="34" charset="0"/>
        <a:buChar char="•"/>
        <a:defRPr sz="2714" kern="1200">
          <a:solidFill>
            <a:schemeClr val="tx1"/>
          </a:solidFill>
          <a:latin typeface="+mn-lt"/>
          <a:ea typeface="+mn-ea"/>
          <a:cs typeface="+mn-cs"/>
        </a:defRPr>
      </a:lvl1pPr>
      <a:lvl2pPr marL="632159" indent="-243138" algn="l" defTabSz="778041" rtl="0" eaLnBrk="1" latinLnBrk="0" hangingPunct="1">
        <a:spcBef>
          <a:spcPct val="20000"/>
        </a:spcBef>
        <a:buFont typeface="Arial" panose="020B0604020202020204" pitchFamily="34" charset="0"/>
        <a:buChar char="–"/>
        <a:defRPr sz="2383" kern="1200">
          <a:solidFill>
            <a:schemeClr val="tx1"/>
          </a:solidFill>
          <a:latin typeface="+mn-lt"/>
          <a:ea typeface="+mn-ea"/>
          <a:cs typeface="+mn-cs"/>
        </a:defRPr>
      </a:lvl2pPr>
      <a:lvl3pPr marL="972551" indent="-194510" algn="l" defTabSz="778041" rtl="0" eaLnBrk="1" latinLnBrk="0" hangingPunct="1">
        <a:spcBef>
          <a:spcPct val="20000"/>
        </a:spcBef>
        <a:buFont typeface="Arial" panose="020B0604020202020204" pitchFamily="34" charset="0"/>
        <a:buChar char="•"/>
        <a:defRPr sz="2051" kern="1200">
          <a:solidFill>
            <a:schemeClr val="tx1"/>
          </a:solidFill>
          <a:latin typeface="+mn-lt"/>
          <a:ea typeface="+mn-ea"/>
          <a:cs typeface="+mn-cs"/>
        </a:defRPr>
      </a:lvl3pPr>
      <a:lvl4pPr marL="1361572"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4pPr>
      <a:lvl5pPr marL="1750593"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5pPr>
      <a:lvl6pPr marL="2139614"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6pPr>
      <a:lvl7pPr marL="2528634"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7pPr>
      <a:lvl8pPr marL="2917655"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8pPr>
      <a:lvl9pPr marL="3306675"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9pPr>
    </p:bodyStyle>
    <p:otherStyle>
      <a:defPPr>
        <a:defRPr lang="en-US"/>
      </a:defPPr>
      <a:lvl1pPr marL="0" algn="l" defTabSz="778041" rtl="0" eaLnBrk="1" latinLnBrk="0" hangingPunct="1">
        <a:defRPr sz="1523" kern="1200">
          <a:solidFill>
            <a:schemeClr val="tx1"/>
          </a:solidFill>
          <a:latin typeface="+mn-lt"/>
          <a:ea typeface="+mn-ea"/>
          <a:cs typeface="+mn-cs"/>
        </a:defRPr>
      </a:lvl1pPr>
      <a:lvl2pPr marL="389021" algn="l" defTabSz="778041" rtl="0" eaLnBrk="1" latinLnBrk="0" hangingPunct="1">
        <a:defRPr sz="1523" kern="1200">
          <a:solidFill>
            <a:schemeClr val="tx1"/>
          </a:solidFill>
          <a:latin typeface="+mn-lt"/>
          <a:ea typeface="+mn-ea"/>
          <a:cs typeface="+mn-cs"/>
        </a:defRPr>
      </a:lvl2pPr>
      <a:lvl3pPr marL="778041" algn="l" defTabSz="778041" rtl="0" eaLnBrk="1" latinLnBrk="0" hangingPunct="1">
        <a:defRPr sz="1523" kern="1200">
          <a:solidFill>
            <a:schemeClr val="tx1"/>
          </a:solidFill>
          <a:latin typeface="+mn-lt"/>
          <a:ea typeface="+mn-ea"/>
          <a:cs typeface="+mn-cs"/>
        </a:defRPr>
      </a:lvl3pPr>
      <a:lvl4pPr marL="1167062" algn="l" defTabSz="778041" rtl="0" eaLnBrk="1" latinLnBrk="0" hangingPunct="1">
        <a:defRPr sz="1523" kern="1200">
          <a:solidFill>
            <a:schemeClr val="tx1"/>
          </a:solidFill>
          <a:latin typeface="+mn-lt"/>
          <a:ea typeface="+mn-ea"/>
          <a:cs typeface="+mn-cs"/>
        </a:defRPr>
      </a:lvl4pPr>
      <a:lvl5pPr marL="1556083" algn="l" defTabSz="778041" rtl="0" eaLnBrk="1" latinLnBrk="0" hangingPunct="1">
        <a:defRPr sz="1523" kern="1200">
          <a:solidFill>
            <a:schemeClr val="tx1"/>
          </a:solidFill>
          <a:latin typeface="+mn-lt"/>
          <a:ea typeface="+mn-ea"/>
          <a:cs typeface="+mn-cs"/>
        </a:defRPr>
      </a:lvl5pPr>
      <a:lvl6pPr marL="1945103" algn="l" defTabSz="778041" rtl="0" eaLnBrk="1" latinLnBrk="0" hangingPunct="1">
        <a:defRPr sz="1523" kern="1200">
          <a:solidFill>
            <a:schemeClr val="tx1"/>
          </a:solidFill>
          <a:latin typeface="+mn-lt"/>
          <a:ea typeface="+mn-ea"/>
          <a:cs typeface="+mn-cs"/>
        </a:defRPr>
      </a:lvl6pPr>
      <a:lvl7pPr marL="2334124" algn="l" defTabSz="778041" rtl="0" eaLnBrk="1" latinLnBrk="0" hangingPunct="1">
        <a:defRPr sz="1523" kern="1200">
          <a:solidFill>
            <a:schemeClr val="tx1"/>
          </a:solidFill>
          <a:latin typeface="+mn-lt"/>
          <a:ea typeface="+mn-ea"/>
          <a:cs typeface="+mn-cs"/>
        </a:defRPr>
      </a:lvl7pPr>
      <a:lvl8pPr marL="2723144" algn="l" defTabSz="778041" rtl="0" eaLnBrk="1" latinLnBrk="0" hangingPunct="1">
        <a:defRPr sz="1523" kern="1200">
          <a:solidFill>
            <a:schemeClr val="tx1"/>
          </a:solidFill>
          <a:latin typeface="+mn-lt"/>
          <a:ea typeface="+mn-ea"/>
          <a:cs typeface="+mn-cs"/>
        </a:defRPr>
      </a:lvl8pPr>
      <a:lvl9pPr marL="3112165" algn="l" defTabSz="778041" rtl="0" eaLnBrk="1" latinLnBrk="0" hangingPunct="1">
        <a:defRPr sz="152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8041"/>
            <a:endParaRPr lang="en-US" sz="1523" dirty="0">
              <a:solidFill>
                <a:prstClr val="white"/>
              </a:solidFill>
            </a:endParaRPr>
          </a:p>
        </p:txBody>
      </p:sp>
    </p:spTree>
    <p:extLst>
      <p:ext uri="{BB962C8B-B14F-4D97-AF65-F5344CB8AC3E}">
        <p14:creationId xmlns:p14="http://schemas.microsoft.com/office/powerpoint/2010/main" val="864674826"/>
      </p:ext>
    </p:extLst>
  </p:cSld>
  <p:clrMap bg1="lt1" tx1="dk1" bg2="lt2" tx2="dk2" accent1="accent1" accent2="accent2" accent3="accent3" accent4="accent4" accent5="accent5" accent6="accent6" hlink="hlink" folHlink="folHlink"/>
  <p:sldLayoutIdLst>
    <p:sldLayoutId id="2147483912" r:id="rId1"/>
    <p:sldLayoutId id="2147483913" r:id="rId2"/>
  </p:sldLayoutIdLst>
  <p:timing>
    <p:tnLst>
      <p:par>
        <p:cTn xmlns:p14="http://schemas.microsoft.com/office/powerpoint/2010/main" id="1" dur="indefinite" restart="never" nodeType="tmRoot"/>
      </p:par>
    </p:tnLst>
  </p:timing>
  <p:hf hdr="0" ftr="0" dt="0"/>
  <p:txStyles>
    <p:titleStyle>
      <a:lvl1pPr algn="ctr" defTabSz="778041" rtl="0" eaLnBrk="1" latinLnBrk="0" hangingPunct="1">
        <a:spcBef>
          <a:spcPct val="0"/>
        </a:spcBef>
        <a:buNone/>
        <a:defRPr sz="3773" kern="1200">
          <a:solidFill>
            <a:schemeClr val="tx1"/>
          </a:solidFill>
          <a:latin typeface="+mj-lt"/>
          <a:ea typeface="+mj-ea"/>
          <a:cs typeface="+mj-cs"/>
        </a:defRPr>
      </a:lvl1pPr>
    </p:titleStyle>
    <p:bodyStyle>
      <a:lvl1pPr marL="291766" indent="-291766" algn="l" defTabSz="778041" rtl="0" eaLnBrk="1" latinLnBrk="0" hangingPunct="1">
        <a:spcBef>
          <a:spcPct val="20000"/>
        </a:spcBef>
        <a:buFont typeface="Arial" panose="020B0604020202020204" pitchFamily="34" charset="0"/>
        <a:buChar char="•"/>
        <a:defRPr sz="2714" kern="1200">
          <a:solidFill>
            <a:schemeClr val="tx1"/>
          </a:solidFill>
          <a:latin typeface="+mn-lt"/>
          <a:ea typeface="+mn-ea"/>
          <a:cs typeface="+mn-cs"/>
        </a:defRPr>
      </a:lvl1pPr>
      <a:lvl2pPr marL="632159" indent="-243138" algn="l" defTabSz="778041" rtl="0" eaLnBrk="1" latinLnBrk="0" hangingPunct="1">
        <a:spcBef>
          <a:spcPct val="20000"/>
        </a:spcBef>
        <a:buFont typeface="Arial" panose="020B0604020202020204" pitchFamily="34" charset="0"/>
        <a:buChar char="–"/>
        <a:defRPr sz="2383" kern="1200">
          <a:solidFill>
            <a:schemeClr val="tx1"/>
          </a:solidFill>
          <a:latin typeface="+mn-lt"/>
          <a:ea typeface="+mn-ea"/>
          <a:cs typeface="+mn-cs"/>
        </a:defRPr>
      </a:lvl2pPr>
      <a:lvl3pPr marL="972551" indent="-194510" algn="l" defTabSz="778041" rtl="0" eaLnBrk="1" latinLnBrk="0" hangingPunct="1">
        <a:spcBef>
          <a:spcPct val="20000"/>
        </a:spcBef>
        <a:buFont typeface="Arial" panose="020B0604020202020204" pitchFamily="34" charset="0"/>
        <a:buChar char="•"/>
        <a:defRPr sz="2051" kern="1200">
          <a:solidFill>
            <a:schemeClr val="tx1"/>
          </a:solidFill>
          <a:latin typeface="+mn-lt"/>
          <a:ea typeface="+mn-ea"/>
          <a:cs typeface="+mn-cs"/>
        </a:defRPr>
      </a:lvl3pPr>
      <a:lvl4pPr marL="1361572"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4pPr>
      <a:lvl5pPr marL="1750593"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5pPr>
      <a:lvl6pPr marL="2139614"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6pPr>
      <a:lvl7pPr marL="2528634"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7pPr>
      <a:lvl8pPr marL="2917655"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8pPr>
      <a:lvl9pPr marL="3306675" indent="-194510" algn="l" defTabSz="778041" rtl="0" eaLnBrk="1" latinLnBrk="0" hangingPunct="1">
        <a:spcBef>
          <a:spcPct val="20000"/>
        </a:spcBef>
        <a:buFont typeface="Arial" panose="020B0604020202020204" pitchFamily="34" charset="0"/>
        <a:buChar char="•"/>
        <a:defRPr sz="1720" kern="1200">
          <a:solidFill>
            <a:schemeClr val="tx1"/>
          </a:solidFill>
          <a:latin typeface="+mn-lt"/>
          <a:ea typeface="+mn-ea"/>
          <a:cs typeface="+mn-cs"/>
        </a:defRPr>
      </a:lvl9pPr>
    </p:bodyStyle>
    <p:otherStyle>
      <a:defPPr>
        <a:defRPr lang="en-US"/>
      </a:defPPr>
      <a:lvl1pPr marL="0" algn="l" defTabSz="778041" rtl="0" eaLnBrk="1" latinLnBrk="0" hangingPunct="1">
        <a:defRPr sz="1523" kern="1200">
          <a:solidFill>
            <a:schemeClr val="tx1"/>
          </a:solidFill>
          <a:latin typeface="+mn-lt"/>
          <a:ea typeface="+mn-ea"/>
          <a:cs typeface="+mn-cs"/>
        </a:defRPr>
      </a:lvl1pPr>
      <a:lvl2pPr marL="389021" algn="l" defTabSz="778041" rtl="0" eaLnBrk="1" latinLnBrk="0" hangingPunct="1">
        <a:defRPr sz="1523" kern="1200">
          <a:solidFill>
            <a:schemeClr val="tx1"/>
          </a:solidFill>
          <a:latin typeface="+mn-lt"/>
          <a:ea typeface="+mn-ea"/>
          <a:cs typeface="+mn-cs"/>
        </a:defRPr>
      </a:lvl2pPr>
      <a:lvl3pPr marL="778041" algn="l" defTabSz="778041" rtl="0" eaLnBrk="1" latinLnBrk="0" hangingPunct="1">
        <a:defRPr sz="1523" kern="1200">
          <a:solidFill>
            <a:schemeClr val="tx1"/>
          </a:solidFill>
          <a:latin typeface="+mn-lt"/>
          <a:ea typeface="+mn-ea"/>
          <a:cs typeface="+mn-cs"/>
        </a:defRPr>
      </a:lvl3pPr>
      <a:lvl4pPr marL="1167062" algn="l" defTabSz="778041" rtl="0" eaLnBrk="1" latinLnBrk="0" hangingPunct="1">
        <a:defRPr sz="1523" kern="1200">
          <a:solidFill>
            <a:schemeClr val="tx1"/>
          </a:solidFill>
          <a:latin typeface="+mn-lt"/>
          <a:ea typeface="+mn-ea"/>
          <a:cs typeface="+mn-cs"/>
        </a:defRPr>
      </a:lvl4pPr>
      <a:lvl5pPr marL="1556083" algn="l" defTabSz="778041" rtl="0" eaLnBrk="1" latinLnBrk="0" hangingPunct="1">
        <a:defRPr sz="1523" kern="1200">
          <a:solidFill>
            <a:schemeClr val="tx1"/>
          </a:solidFill>
          <a:latin typeface="+mn-lt"/>
          <a:ea typeface="+mn-ea"/>
          <a:cs typeface="+mn-cs"/>
        </a:defRPr>
      </a:lvl5pPr>
      <a:lvl6pPr marL="1945103" algn="l" defTabSz="778041" rtl="0" eaLnBrk="1" latinLnBrk="0" hangingPunct="1">
        <a:defRPr sz="1523" kern="1200">
          <a:solidFill>
            <a:schemeClr val="tx1"/>
          </a:solidFill>
          <a:latin typeface="+mn-lt"/>
          <a:ea typeface="+mn-ea"/>
          <a:cs typeface="+mn-cs"/>
        </a:defRPr>
      </a:lvl6pPr>
      <a:lvl7pPr marL="2334124" algn="l" defTabSz="778041" rtl="0" eaLnBrk="1" latinLnBrk="0" hangingPunct="1">
        <a:defRPr sz="1523" kern="1200">
          <a:solidFill>
            <a:schemeClr val="tx1"/>
          </a:solidFill>
          <a:latin typeface="+mn-lt"/>
          <a:ea typeface="+mn-ea"/>
          <a:cs typeface="+mn-cs"/>
        </a:defRPr>
      </a:lvl7pPr>
      <a:lvl8pPr marL="2723144" algn="l" defTabSz="778041" rtl="0" eaLnBrk="1" latinLnBrk="0" hangingPunct="1">
        <a:defRPr sz="1523" kern="1200">
          <a:solidFill>
            <a:schemeClr val="tx1"/>
          </a:solidFill>
          <a:latin typeface="+mn-lt"/>
          <a:ea typeface="+mn-ea"/>
          <a:cs typeface="+mn-cs"/>
        </a:defRPr>
      </a:lvl8pPr>
      <a:lvl9pPr marL="3112165" algn="l" defTabSz="778041" rtl="0" eaLnBrk="1" latinLnBrk="0" hangingPunct="1">
        <a:defRPr sz="152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gray">
          <a:xfrm>
            <a:off x="397119" y="479511"/>
            <a:ext cx="8362950" cy="29360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45059" name="Rectangle 3"/>
          <p:cNvSpPr>
            <a:spLocks noGrp="1" noChangeArrowheads="1"/>
          </p:cNvSpPr>
          <p:nvPr>
            <p:ph type="body" idx="1"/>
          </p:nvPr>
        </p:nvSpPr>
        <p:spPr bwMode="gray">
          <a:xfrm>
            <a:off x="383931" y="1123955"/>
            <a:ext cx="8376138" cy="5184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3"/>
            <a:endParaRPr lang="en-US" smtClean="0"/>
          </a:p>
        </p:txBody>
      </p:sp>
      <p:sp>
        <p:nvSpPr>
          <p:cNvPr id="3019818" name="Line 42"/>
          <p:cNvSpPr>
            <a:spLocks noChangeShapeType="1"/>
          </p:cNvSpPr>
          <p:nvPr/>
        </p:nvSpPr>
        <p:spPr bwMode="gray">
          <a:xfrm>
            <a:off x="392724" y="806450"/>
            <a:ext cx="8354158" cy="0"/>
          </a:xfrm>
          <a:prstGeom prst="line">
            <a:avLst/>
          </a:prstGeom>
          <a:noFill/>
          <a:ln w="19050">
            <a:solidFill>
              <a:schemeClr val="accent1"/>
            </a:solidFill>
            <a:round/>
            <a:headEnd/>
            <a:tailEnd/>
          </a:ln>
          <a:effectLst/>
        </p:spPr>
        <p:txBody>
          <a:bodyPr wrap="none" anchor="ctr"/>
          <a:lstStyle/>
          <a:p>
            <a:pPr eaLnBrk="0" fontAlgn="base" hangingPunct="0">
              <a:spcBef>
                <a:spcPct val="50000"/>
              </a:spcBef>
              <a:spcAft>
                <a:spcPct val="0"/>
              </a:spcAft>
              <a:defRPr/>
            </a:pPr>
            <a:endParaRPr lang="en-US" sz="900" dirty="0">
              <a:solidFill>
                <a:srgbClr val="000000"/>
              </a:solidFill>
              <a:cs typeface="Arial" charset="0"/>
            </a:endParaRPr>
          </a:p>
        </p:txBody>
      </p:sp>
      <p:sp>
        <p:nvSpPr>
          <p:cNvPr id="9" name="Rectangle 53"/>
          <p:cNvSpPr txBox="1">
            <a:spLocks noChangeArrowheads="1"/>
          </p:cNvSpPr>
          <p:nvPr userDrawn="1"/>
        </p:nvSpPr>
        <p:spPr bwMode="auto">
          <a:xfrm>
            <a:off x="4497530" y="6621685"/>
            <a:ext cx="208390" cy="11541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spcBef>
                <a:spcPct val="0"/>
              </a:spcBef>
              <a:defRPr sz="1000"/>
            </a:lvl1pPr>
          </a:lstStyle>
          <a:p>
            <a:pPr eaLnBrk="0" fontAlgn="base" hangingPunct="0">
              <a:spcAft>
                <a:spcPct val="0"/>
              </a:spcAft>
              <a:defRPr/>
            </a:pPr>
            <a:r>
              <a:rPr lang="nl-NL" sz="750" dirty="0" smtClean="0">
                <a:solidFill>
                  <a:srgbClr val="000000"/>
                </a:solidFill>
                <a:cs typeface="Arial" charset="0"/>
              </a:rPr>
              <a:t>- </a:t>
            </a:r>
            <a:fld id="{E3CC9893-9C4E-4B45-98AD-D4DAFC171956}" type="slidenum">
              <a:rPr lang="nl-NL" sz="750" smtClean="0">
                <a:solidFill>
                  <a:srgbClr val="000000"/>
                </a:solidFill>
                <a:cs typeface="Arial" charset="0"/>
              </a:rPr>
              <a:pPr eaLnBrk="0" fontAlgn="base" hangingPunct="0">
                <a:spcAft>
                  <a:spcPct val="0"/>
                </a:spcAft>
                <a:defRPr/>
              </a:pPr>
              <a:t>‹#›</a:t>
            </a:fld>
            <a:r>
              <a:rPr lang="nl-NL" sz="750" dirty="0" smtClean="0">
                <a:solidFill>
                  <a:srgbClr val="000000"/>
                </a:solidFill>
                <a:cs typeface="Arial" charset="0"/>
              </a:rPr>
              <a:t>-</a:t>
            </a:r>
            <a:endParaRPr lang="nl-NL" sz="750" dirty="0">
              <a:solidFill>
                <a:srgbClr val="000000"/>
              </a:solidFill>
              <a:cs typeface="Arial" charset="0"/>
            </a:endParaRPr>
          </a:p>
        </p:txBody>
      </p:sp>
      <p:pic>
        <p:nvPicPr>
          <p:cNvPr id="10" name="Picture 2" descr="CAR-021 Logo.png"/>
          <p:cNvPicPr>
            <a:picLocks noChangeAspect="1"/>
          </p:cNvPicPr>
          <p:nvPr userDrawn="1"/>
        </p:nvPicPr>
        <p:blipFill>
          <a:blip r:embed="rId15" cstate="screen">
            <a:lum contrast="14000"/>
            <a:extLst>
              <a:ext uri="{28A0092B-C50C-407E-A947-70E740481C1C}">
                <a14:useLocalDpi xmlns:a14="http://schemas.microsoft.com/office/drawing/2010/main"/>
              </a:ext>
            </a:extLst>
          </a:blip>
          <a:srcRect/>
          <a:stretch>
            <a:fillRect/>
          </a:stretch>
        </p:blipFill>
        <p:spPr bwMode="auto">
          <a:xfrm>
            <a:off x="8049127" y="6370772"/>
            <a:ext cx="855323" cy="34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14549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timing>
    <p:tnLst>
      <p:par>
        <p:cTn xmlns:p14="http://schemas.microsoft.com/office/powerpoint/2010/main" id="1" dur="indefinite" restart="never" nodeType="tmRoot"/>
      </p:par>
    </p:tnLst>
  </p:timing>
  <p:hf hdr="0" ftr="0" dt="0"/>
  <p:txStyles>
    <p:titleStyle>
      <a:lvl1pPr algn="l" rtl="0" eaLnBrk="0" fontAlgn="base" hangingPunct="0">
        <a:lnSpc>
          <a:spcPct val="106000"/>
        </a:lnSpc>
        <a:spcBef>
          <a:spcPct val="0"/>
        </a:spcBef>
        <a:spcAft>
          <a:spcPct val="0"/>
        </a:spcAft>
        <a:defRPr b="1">
          <a:solidFill>
            <a:schemeClr val="tx1"/>
          </a:solidFill>
          <a:latin typeface="+mj-lt"/>
          <a:ea typeface="+mj-ea"/>
          <a:cs typeface="+mj-cs"/>
        </a:defRPr>
      </a:lvl1pPr>
      <a:lvl2pPr algn="l" rtl="0" eaLnBrk="0" fontAlgn="base" hangingPunct="0">
        <a:lnSpc>
          <a:spcPct val="106000"/>
        </a:lnSpc>
        <a:spcBef>
          <a:spcPct val="0"/>
        </a:spcBef>
        <a:spcAft>
          <a:spcPct val="0"/>
        </a:spcAft>
        <a:defRPr b="1">
          <a:solidFill>
            <a:schemeClr val="tx1"/>
          </a:solidFill>
          <a:latin typeface="Arial" charset="0"/>
        </a:defRPr>
      </a:lvl2pPr>
      <a:lvl3pPr algn="l" rtl="0" eaLnBrk="0" fontAlgn="base" hangingPunct="0">
        <a:lnSpc>
          <a:spcPct val="106000"/>
        </a:lnSpc>
        <a:spcBef>
          <a:spcPct val="0"/>
        </a:spcBef>
        <a:spcAft>
          <a:spcPct val="0"/>
        </a:spcAft>
        <a:defRPr b="1">
          <a:solidFill>
            <a:schemeClr val="tx1"/>
          </a:solidFill>
          <a:latin typeface="Arial" charset="0"/>
        </a:defRPr>
      </a:lvl3pPr>
      <a:lvl4pPr algn="l" rtl="0" eaLnBrk="0" fontAlgn="base" hangingPunct="0">
        <a:lnSpc>
          <a:spcPct val="106000"/>
        </a:lnSpc>
        <a:spcBef>
          <a:spcPct val="0"/>
        </a:spcBef>
        <a:spcAft>
          <a:spcPct val="0"/>
        </a:spcAft>
        <a:defRPr b="1">
          <a:solidFill>
            <a:schemeClr val="tx1"/>
          </a:solidFill>
          <a:latin typeface="Arial" charset="0"/>
        </a:defRPr>
      </a:lvl4pPr>
      <a:lvl5pPr algn="l" rtl="0" eaLnBrk="0" fontAlgn="base" hangingPunct="0">
        <a:lnSpc>
          <a:spcPct val="106000"/>
        </a:lnSpc>
        <a:spcBef>
          <a:spcPct val="0"/>
        </a:spcBef>
        <a:spcAft>
          <a:spcPct val="0"/>
        </a:spcAft>
        <a:defRPr b="1">
          <a:solidFill>
            <a:schemeClr val="tx1"/>
          </a:solidFill>
          <a:latin typeface="Arial" charset="0"/>
        </a:defRPr>
      </a:lvl5pPr>
      <a:lvl6pPr marL="342900" algn="l" rtl="0" fontAlgn="base">
        <a:lnSpc>
          <a:spcPct val="106000"/>
        </a:lnSpc>
        <a:spcBef>
          <a:spcPct val="0"/>
        </a:spcBef>
        <a:spcAft>
          <a:spcPct val="0"/>
        </a:spcAft>
        <a:defRPr b="1">
          <a:solidFill>
            <a:schemeClr val="tx1"/>
          </a:solidFill>
          <a:latin typeface="Arial" charset="0"/>
        </a:defRPr>
      </a:lvl6pPr>
      <a:lvl7pPr marL="685800" algn="l" rtl="0" fontAlgn="base">
        <a:lnSpc>
          <a:spcPct val="106000"/>
        </a:lnSpc>
        <a:spcBef>
          <a:spcPct val="0"/>
        </a:spcBef>
        <a:spcAft>
          <a:spcPct val="0"/>
        </a:spcAft>
        <a:defRPr b="1">
          <a:solidFill>
            <a:schemeClr val="tx1"/>
          </a:solidFill>
          <a:latin typeface="Arial" charset="0"/>
        </a:defRPr>
      </a:lvl7pPr>
      <a:lvl8pPr marL="1028700" algn="l" rtl="0" fontAlgn="base">
        <a:lnSpc>
          <a:spcPct val="106000"/>
        </a:lnSpc>
        <a:spcBef>
          <a:spcPct val="0"/>
        </a:spcBef>
        <a:spcAft>
          <a:spcPct val="0"/>
        </a:spcAft>
        <a:defRPr b="1">
          <a:solidFill>
            <a:schemeClr val="tx1"/>
          </a:solidFill>
          <a:latin typeface="Arial" charset="0"/>
        </a:defRPr>
      </a:lvl8pPr>
      <a:lvl9pPr marL="1371600" algn="l" rtl="0" fontAlgn="base">
        <a:lnSpc>
          <a:spcPct val="106000"/>
        </a:lnSpc>
        <a:spcBef>
          <a:spcPct val="0"/>
        </a:spcBef>
        <a:spcAft>
          <a:spcPct val="0"/>
        </a:spcAft>
        <a:defRPr b="1">
          <a:solidFill>
            <a:schemeClr val="tx1"/>
          </a:solidFill>
          <a:latin typeface="Arial" charset="0"/>
        </a:defRPr>
      </a:lvl9pPr>
    </p:titleStyle>
    <p:bodyStyle>
      <a:lvl1pPr marL="133350" indent="-133350" algn="l" rtl="0" eaLnBrk="0" fontAlgn="base" hangingPunct="0">
        <a:lnSpc>
          <a:spcPct val="106000"/>
        </a:lnSpc>
        <a:spcBef>
          <a:spcPct val="80000"/>
        </a:spcBef>
        <a:spcAft>
          <a:spcPct val="0"/>
        </a:spcAft>
        <a:buClr>
          <a:schemeClr val="tx1"/>
        </a:buClr>
        <a:buFont typeface="Wingdings 2" pitchFamily="18" charset="2"/>
        <a:buChar char="¡"/>
        <a:defRPr sz="1050">
          <a:solidFill>
            <a:schemeClr val="tx1"/>
          </a:solidFill>
          <a:latin typeface="+mn-lt"/>
          <a:ea typeface="+mn-ea"/>
          <a:cs typeface="+mn-cs"/>
        </a:defRPr>
      </a:lvl1pPr>
      <a:lvl2pPr marL="471488" indent="-133350" algn="l" rtl="0" eaLnBrk="0" fontAlgn="base" hangingPunct="0">
        <a:lnSpc>
          <a:spcPct val="106000"/>
        </a:lnSpc>
        <a:spcBef>
          <a:spcPct val="80000"/>
        </a:spcBef>
        <a:spcAft>
          <a:spcPct val="0"/>
        </a:spcAft>
        <a:buClr>
          <a:schemeClr val="tx1"/>
        </a:buClr>
        <a:buFont typeface="Arial" charset="0"/>
        <a:buChar char="–"/>
        <a:defRPr sz="900">
          <a:solidFill>
            <a:schemeClr val="tx1"/>
          </a:solidFill>
          <a:latin typeface="+mn-lt"/>
        </a:defRPr>
      </a:lvl2pPr>
      <a:lvl3pPr marL="795338" indent="-135731" algn="l" rtl="0" eaLnBrk="0" fontAlgn="base" hangingPunct="0">
        <a:lnSpc>
          <a:spcPct val="106000"/>
        </a:lnSpc>
        <a:spcBef>
          <a:spcPct val="40000"/>
        </a:spcBef>
        <a:spcAft>
          <a:spcPct val="0"/>
        </a:spcAft>
        <a:buClr>
          <a:schemeClr val="tx1"/>
        </a:buClr>
        <a:buFont typeface="Wingdings" pitchFamily="2" charset="2"/>
        <a:buChar char="§"/>
        <a:defRPr sz="900">
          <a:solidFill>
            <a:schemeClr val="tx1"/>
          </a:solidFill>
          <a:latin typeface="+mn-lt"/>
        </a:defRPr>
      </a:lvl3pPr>
      <a:lvl4pPr marL="1191816" indent="-146447" algn="l" rtl="0" eaLnBrk="0" fontAlgn="base" hangingPunct="0">
        <a:lnSpc>
          <a:spcPct val="110000"/>
        </a:lnSpc>
        <a:spcBef>
          <a:spcPct val="20000"/>
        </a:spcBef>
        <a:spcAft>
          <a:spcPct val="0"/>
        </a:spcAft>
        <a:buClr>
          <a:schemeClr val="tx1"/>
        </a:buClr>
        <a:buFont typeface="Arial" charset="0"/>
        <a:buChar char="–"/>
        <a:defRPr sz="900">
          <a:solidFill>
            <a:schemeClr val="tx1"/>
          </a:solidFill>
          <a:latin typeface="+mn-lt"/>
        </a:defRPr>
      </a:lvl4pPr>
      <a:lvl5pPr marL="1503760" indent="-177404" algn="l" rtl="0" eaLnBrk="0" fontAlgn="base" hangingPunct="0">
        <a:spcBef>
          <a:spcPct val="20000"/>
        </a:spcBef>
        <a:spcAft>
          <a:spcPct val="0"/>
        </a:spcAft>
        <a:buClr>
          <a:schemeClr val="tx1"/>
        </a:buClr>
        <a:buFont typeface="Wingdings" pitchFamily="2" charset="2"/>
        <a:buChar char="§"/>
        <a:defRPr sz="900">
          <a:solidFill>
            <a:schemeClr val="tx1"/>
          </a:solidFill>
          <a:latin typeface="+mn-lt"/>
        </a:defRPr>
      </a:lvl5pPr>
      <a:lvl6pPr marL="1846660" indent="-177404" algn="l" rtl="0" fontAlgn="base">
        <a:spcBef>
          <a:spcPct val="20000"/>
        </a:spcBef>
        <a:spcAft>
          <a:spcPct val="0"/>
        </a:spcAft>
        <a:buClr>
          <a:schemeClr val="tx1"/>
        </a:buClr>
        <a:buFont typeface="Wingdings" pitchFamily="2" charset="2"/>
        <a:buChar char="§"/>
        <a:defRPr sz="900">
          <a:solidFill>
            <a:schemeClr val="tx1"/>
          </a:solidFill>
          <a:latin typeface="+mn-lt"/>
        </a:defRPr>
      </a:lvl6pPr>
      <a:lvl7pPr marL="2189560" indent="-177404" algn="l" rtl="0" fontAlgn="base">
        <a:spcBef>
          <a:spcPct val="20000"/>
        </a:spcBef>
        <a:spcAft>
          <a:spcPct val="0"/>
        </a:spcAft>
        <a:buClr>
          <a:schemeClr val="tx1"/>
        </a:buClr>
        <a:buFont typeface="Wingdings" pitchFamily="2" charset="2"/>
        <a:buChar char="§"/>
        <a:defRPr sz="900">
          <a:solidFill>
            <a:schemeClr val="tx1"/>
          </a:solidFill>
          <a:latin typeface="+mn-lt"/>
        </a:defRPr>
      </a:lvl7pPr>
      <a:lvl8pPr marL="2532460" indent="-177404" algn="l" rtl="0" fontAlgn="base">
        <a:spcBef>
          <a:spcPct val="20000"/>
        </a:spcBef>
        <a:spcAft>
          <a:spcPct val="0"/>
        </a:spcAft>
        <a:buClr>
          <a:schemeClr val="tx1"/>
        </a:buClr>
        <a:buFont typeface="Wingdings" pitchFamily="2" charset="2"/>
        <a:buChar char="§"/>
        <a:defRPr sz="900">
          <a:solidFill>
            <a:schemeClr val="tx1"/>
          </a:solidFill>
          <a:latin typeface="+mn-lt"/>
        </a:defRPr>
      </a:lvl8pPr>
      <a:lvl9pPr marL="2875360" indent="-177404" algn="l" rtl="0" fontAlgn="base">
        <a:spcBef>
          <a:spcPct val="20000"/>
        </a:spcBef>
        <a:spcAft>
          <a:spcPct val="0"/>
        </a:spcAft>
        <a:buClr>
          <a:schemeClr val="tx1"/>
        </a:buClr>
        <a:buFont typeface="Wingdings" pitchFamily="2" charset="2"/>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78467512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Tree>
    <p:extLst>
      <p:ext uri="{BB962C8B-B14F-4D97-AF65-F5344CB8AC3E}">
        <p14:creationId xmlns:p14="http://schemas.microsoft.com/office/powerpoint/2010/main" val="1586119411"/>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Tree>
    <p:extLst>
      <p:ext uri="{BB962C8B-B14F-4D97-AF65-F5344CB8AC3E}">
        <p14:creationId xmlns:p14="http://schemas.microsoft.com/office/powerpoint/2010/main" val="1102665963"/>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Technology Weapons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197225942"/>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88702398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gray">
          <a:xfrm>
            <a:off x="401639" y="577358"/>
            <a:ext cx="8345487" cy="19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1267" name="Rectangle 3"/>
          <p:cNvSpPr>
            <a:spLocks noGrp="1" noChangeArrowheads="1"/>
          </p:cNvSpPr>
          <p:nvPr>
            <p:ph type="body" idx="1"/>
          </p:nvPr>
        </p:nvSpPr>
        <p:spPr bwMode="gray">
          <a:xfrm>
            <a:off x="396877" y="1154113"/>
            <a:ext cx="4014788"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699717" name="Text Box 5"/>
          <p:cNvSpPr txBox="1">
            <a:spLocks noChangeArrowheads="1"/>
          </p:cNvSpPr>
          <p:nvPr/>
        </p:nvSpPr>
        <p:spPr bwMode="gray">
          <a:xfrm>
            <a:off x="4466203" y="6698697"/>
            <a:ext cx="211596" cy="110095"/>
          </a:xfrm>
          <a:prstGeom prst="rect">
            <a:avLst/>
          </a:prstGeom>
          <a:noFill/>
          <a:ln w="12700">
            <a:noFill/>
            <a:miter lim="800000"/>
            <a:headEnd/>
            <a:tailEnd/>
          </a:ln>
          <a:effectLst>
            <a:prstShdw prst="shdw17" dist="17961" dir="2700000">
              <a:srgbClr val="DDDDDD">
                <a:gamma/>
                <a:shade val="60000"/>
                <a:invGamma/>
              </a:srgbClr>
            </a:prstShdw>
          </a:effectLst>
        </p:spPr>
        <p:txBody>
          <a:bodyPr wrap="none" lIns="0" tIns="0" rIns="0" bIns="0" anchor="b" anchorCtr="1">
            <a:spAutoFit/>
          </a:bodyPr>
          <a:lstStyle/>
          <a:p>
            <a:pPr algn="ctr" eaLnBrk="0" fontAlgn="base" hangingPunct="0">
              <a:lnSpc>
                <a:spcPct val="106000"/>
              </a:lnSpc>
              <a:spcBef>
                <a:spcPct val="0"/>
              </a:spcBef>
              <a:spcAft>
                <a:spcPct val="0"/>
              </a:spcAft>
              <a:buClr>
                <a:srgbClr val="000000"/>
              </a:buClr>
              <a:buSzPct val="65000"/>
              <a:buFont typeface="Wingdings" pitchFamily="2" charset="2"/>
              <a:buNone/>
              <a:defRPr/>
            </a:pPr>
            <a:r>
              <a:rPr lang="en-US" sz="675" dirty="0">
                <a:solidFill>
                  <a:srgbClr val="000000"/>
                </a:solidFill>
                <a:cs typeface="Arial" charset="0"/>
              </a:rPr>
              <a:t>- </a:t>
            </a:r>
            <a:fld id="{91281DBC-AC87-4171-B121-7C15DE51A5BD}" type="slidenum">
              <a:rPr lang="en-US" sz="675">
                <a:solidFill>
                  <a:srgbClr val="000000"/>
                </a:solidFill>
                <a:cs typeface="Arial" charset="0"/>
              </a:rPr>
              <a:pPr algn="ctr" eaLnBrk="0" fontAlgn="base" hangingPunct="0">
                <a:lnSpc>
                  <a:spcPct val="106000"/>
                </a:lnSpc>
                <a:spcBef>
                  <a:spcPct val="0"/>
                </a:spcBef>
                <a:spcAft>
                  <a:spcPct val="0"/>
                </a:spcAft>
                <a:buClr>
                  <a:srgbClr val="000000"/>
                </a:buClr>
                <a:buSzPct val="65000"/>
                <a:buFont typeface="Wingdings" pitchFamily="2" charset="2"/>
                <a:buNone/>
                <a:defRPr/>
              </a:pPr>
              <a:t>‹#›</a:t>
            </a:fld>
            <a:r>
              <a:rPr lang="en-US" sz="675" dirty="0">
                <a:solidFill>
                  <a:srgbClr val="000000"/>
                </a:solidFill>
                <a:cs typeface="Arial" charset="0"/>
              </a:rPr>
              <a:t> -</a:t>
            </a:r>
          </a:p>
        </p:txBody>
      </p:sp>
      <p:pic>
        <p:nvPicPr>
          <p:cNvPr id="11269" name="Picture 6" descr="DEL_COL"/>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gray">
          <a:xfrm>
            <a:off x="395289" y="6645275"/>
            <a:ext cx="6905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9747"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eaLnBrk="0" fontAlgn="base" hangingPunct="0">
              <a:lnSpc>
                <a:spcPct val="106000"/>
              </a:lnSpc>
              <a:spcBef>
                <a:spcPct val="50000"/>
              </a:spcBef>
              <a:spcAft>
                <a:spcPct val="0"/>
              </a:spcAft>
              <a:buSzPct val="100000"/>
              <a:buFont typeface="Wingdings 2" pitchFamily="18" charset="2"/>
              <a:buNone/>
              <a:defRPr/>
            </a:pPr>
            <a:endParaRPr lang="en-US" sz="825" dirty="0">
              <a:solidFill>
                <a:srgbClr val="000000"/>
              </a:solidFill>
              <a:cs typeface="Arial" charset="0"/>
            </a:endParaRPr>
          </a:p>
        </p:txBody>
      </p:sp>
    </p:spTree>
    <p:extLst>
      <p:ext uri="{BB962C8B-B14F-4D97-AF65-F5344CB8AC3E}">
        <p14:creationId xmlns:p14="http://schemas.microsoft.com/office/powerpoint/2010/main" val="36208032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3" r:id="rId24"/>
    <p:sldLayoutId id="2147483814" r:id="rId25"/>
    <p:sldLayoutId id="2147483815" r:id="rId26"/>
    <p:sldLayoutId id="2147483816" r:id="rId27"/>
    <p:sldLayoutId id="2147483817"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26" r:id="rId37"/>
    <p:sldLayoutId id="2147483827" r:id="rId38"/>
    <p:sldLayoutId id="2147483829" r:id="rId39"/>
  </p:sldLayoutIdLst>
  <p:timing>
    <p:tnLst>
      <p:par>
        <p:cTn xmlns:p14="http://schemas.microsoft.com/office/powerpoint/2010/main" id="1" dur="indefinite" restart="never" nodeType="tmRoot"/>
      </p:par>
    </p:tnLst>
  </p:timing>
  <p:hf hdr="0" ftr="0" dt="0"/>
  <p:txStyles>
    <p:titleStyle>
      <a:lvl1pPr algn="l" rtl="0" eaLnBrk="1" fontAlgn="base" hangingPunct="1">
        <a:lnSpc>
          <a:spcPct val="106000"/>
        </a:lnSpc>
        <a:spcBef>
          <a:spcPct val="0"/>
        </a:spcBef>
        <a:spcAft>
          <a:spcPct val="0"/>
        </a:spcAft>
        <a:defRPr sz="1200" b="1">
          <a:solidFill>
            <a:schemeClr val="tx1"/>
          </a:solidFill>
          <a:latin typeface="+mj-lt"/>
          <a:ea typeface="+mj-ea"/>
          <a:cs typeface="+mj-cs"/>
        </a:defRPr>
      </a:lvl1pPr>
      <a:lvl2pPr algn="l" rtl="0" eaLnBrk="1" fontAlgn="base" hangingPunct="1">
        <a:lnSpc>
          <a:spcPct val="106000"/>
        </a:lnSpc>
        <a:spcBef>
          <a:spcPct val="0"/>
        </a:spcBef>
        <a:spcAft>
          <a:spcPct val="0"/>
        </a:spcAft>
        <a:defRPr sz="1200" b="1">
          <a:solidFill>
            <a:schemeClr val="tx1"/>
          </a:solidFill>
          <a:latin typeface="Arial" charset="0"/>
        </a:defRPr>
      </a:lvl2pPr>
      <a:lvl3pPr algn="l" rtl="0" eaLnBrk="1" fontAlgn="base" hangingPunct="1">
        <a:lnSpc>
          <a:spcPct val="106000"/>
        </a:lnSpc>
        <a:spcBef>
          <a:spcPct val="0"/>
        </a:spcBef>
        <a:spcAft>
          <a:spcPct val="0"/>
        </a:spcAft>
        <a:defRPr sz="1200" b="1">
          <a:solidFill>
            <a:schemeClr val="tx1"/>
          </a:solidFill>
          <a:latin typeface="Arial" charset="0"/>
        </a:defRPr>
      </a:lvl3pPr>
      <a:lvl4pPr algn="l" rtl="0" eaLnBrk="1" fontAlgn="base" hangingPunct="1">
        <a:lnSpc>
          <a:spcPct val="106000"/>
        </a:lnSpc>
        <a:spcBef>
          <a:spcPct val="0"/>
        </a:spcBef>
        <a:spcAft>
          <a:spcPct val="0"/>
        </a:spcAft>
        <a:defRPr sz="1200" b="1">
          <a:solidFill>
            <a:schemeClr val="tx1"/>
          </a:solidFill>
          <a:latin typeface="Arial" charset="0"/>
        </a:defRPr>
      </a:lvl4pPr>
      <a:lvl5pPr algn="l" rtl="0" eaLnBrk="1" fontAlgn="base" hangingPunct="1">
        <a:lnSpc>
          <a:spcPct val="106000"/>
        </a:lnSpc>
        <a:spcBef>
          <a:spcPct val="0"/>
        </a:spcBef>
        <a:spcAft>
          <a:spcPct val="0"/>
        </a:spcAft>
        <a:defRPr sz="1200" b="1">
          <a:solidFill>
            <a:schemeClr val="tx1"/>
          </a:solidFill>
          <a:latin typeface="Arial" charset="0"/>
        </a:defRPr>
      </a:lvl5pPr>
      <a:lvl6pPr marL="342900" algn="l" rtl="0" eaLnBrk="1" fontAlgn="base" hangingPunct="1">
        <a:lnSpc>
          <a:spcPct val="106000"/>
        </a:lnSpc>
        <a:spcBef>
          <a:spcPct val="0"/>
        </a:spcBef>
        <a:spcAft>
          <a:spcPct val="0"/>
        </a:spcAft>
        <a:defRPr sz="1200" b="1">
          <a:solidFill>
            <a:schemeClr val="tx1"/>
          </a:solidFill>
          <a:latin typeface="Arial" charset="0"/>
        </a:defRPr>
      </a:lvl6pPr>
      <a:lvl7pPr marL="685800" algn="l" rtl="0" eaLnBrk="1" fontAlgn="base" hangingPunct="1">
        <a:lnSpc>
          <a:spcPct val="106000"/>
        </a:lnSpc>
        <a:spcBef>
          <a:spcPct val="0"/>
        </a:spcBef>
        <a:spcAft>
          <a:spcPct val="0"/>
        </a:spcAft>
        <a:defRPr sz="1200" b="1">
          <a:solidFill>
            <a:schemeClr val="tx1"/>
          </a:solidFill>
          <a:latin typeface="Arial" charset="0"/>
        </a:defRPr>
      </a:lvl7pPr>
      <a:lvl8pPr marL="1028700" algn="l" rtl="0" eaLnBrk="1" fontAlgn="base" hangingPunct="1">
        <a:lnSpc>
          <a:spcPct val="106000"/>
        </a:lnSpc>
        <a:spcBef>
          <a:spcPct val="0"/>
        </a:spcBef>
        <a:spcAft>
          <a:spcPct val="0"/>
        </a:spcAft>
        <a:defRPr sz="1200" b="1">
          <a:solidFill>
            <a:schemeClr val="tx1"/>
          </a:solidFill>
          <a:latin typeface="Arial" charset="0"/>
        </a:defRPr>
      </a:lvl8pPr>
      <a:lvl9pPr marL="1371600" algn="l" rtl="0" eaLnBrk="1" fontAlgn="base" hangingPunct="1">
        <a:lnSpc>
          <a:spcPct val="106000"/>
        </a:lnSpc>
        <a:spcBef>
          <a:spcPct val="0"/>
        </a:spcBef>
        <a:spcAft>
          <a:spcPct val="0"/>
        </a:spcAft>
        <a:defRPr sz="1200" b="1">
          <a:solidFill>
            <a:schemeClr val="tx1"/>
          </a:solidFill>
          <a:latin typeface="Arial" charset="0"/>
        </a:defRPr>
      </a:lvl9pPr>
    </p:titleStyle>
    <p:bodyStyle>
      <a:lvl1pPr marL="257175" indent="-257175" algn="l" rtl="0" eaLnBrk="1" fontAlgn="base" hangingPunct="1">
        <a:lnSpc>
          <a:spcPct val="106000"/>
        </a:lnSpc>
        <a:spcBef>
          <a:spcPct val="80000"/>
        </a:spcBef>
        <a:spcAft>
          <a:spcPct val="0"/>
        </a:spcAft>
        <a:buClr>
          <a:schemeClr val="tx1"/>
        </a:buClr>
        <a:buSzPct val="80000"/>
        <a:defRPr sz="825">
          <a:solidFill>
            <a:schemeClr val="tx1"/>
          </a:solidFill>
          <a:latin typeface="+mn-lt"/>
          <a:ea typeface="+mn-ea"/>
          <a:cs typeface="+mn-cs"/>
        </a:defRPr>
      </a:lvl1pPr>
      <a:lvl2pPr marL="127397" indent="-126206" algn="l" rtl="0" eaLnBrk="1" fontAlgn="base" hangingPunct="1">
        <a:lnSpc>
          <a:spcPct val="106000"/>
        </a:lnSpc>
        <a:spcBef>
          <a:spcPct val="80000"/>
        </a:spcBef>
        <a:spcAft>
          <a:spcPct val="0"/>
        </a:spcAft>
        <a:buClr>
          <a:schemeClr val="tx1"/>
        </a:buClr>
        <a:buFont typeface="Wingdings 2" pitchFamily="18" charset="2"/>
        <a:buChar char="¡"/>
        <a:defRPr sz="825">
          <a:solidFill>
            <a:schemeClr val="tx1"/>
          </a:solidFill>
          <a:latin typeface="+mn-lt"/>
        </a:defRPr>
      </a:lvl2pPr>
      <a:lvl3pPr marL="258366" indent="-129779" algn="l" rtl="0" eaLnBrk="1" fontAlgn="base" hangingPunct="1">
        <a:lnSpc>
          <a:spcPct val="106000"/>
        </a:lnSpc>
        <a:spcBef>
          <a:spcPct val="40000"/>
        </a:spcBef>
        <a:spcAft>
          <a:spcPct val="0"/>
        </a:spcAft>
        <a:buClr>
          <a:schemeClr val="tx1"/>
        </a:buClr>
        <a:buFont typeface="Arial" charset="0"/>
        <a:buChar char="–"/>
        <a:defRPr sz="750">
          <a:solidFill>
            <a:schemeClr val="tx1"/>
          </a:solidFill>
          <a:latin typeface="+mn-lt"/>
        </a:defRPr>
      </a:lvl3pPr>
      <a:lvl4pPr marL="388144" indent="-128588" algn="l" rtl="0" eaLnBrk="1" fontAlgn="base" hangingPunct="1">
        <a:lnSpc>
          <a:spcPct val="106000"/>
        </a:lnSpc>
        <a:spcBef>
          <a:spcPct val="20000"/>
        </a:spcBef>
        <a:spcAft>
          <a:spcPct val="0"/>
        </a:spcAft>
        <a:buClr>
          <a:schemeClr val="tx1"/>
        </a:buClr>
        <a:buChar char="•"/>
        <a:defRPr sz="750">
          <a:solidFill>
            <a:schemeClr val="tx1"/>
          </a:solidFill>
          <a:latin typeface="+mn-lt"/>
        </a:defRPr>
      </a:lvl4pPr>
      <a:lvl5pPr marL="1084660" indent="-177404" algn="l" rtl="0" eaLnBrk="1" fontAlgn="base" hangingPunct="1">
        <a:spcBef>
          <a:spcPct val="20000"/>
        </a:spcBef>
        <a:spcAft>
          <a:spcPct val="0"/>
        </a:spcAft>
        <a:buClr>
          <a:schemeClr val="tx1"/>
        </a:buClr>
        <a:buChar char="–"/>
        <a:defRPr sz="900">
          <a:solidFill>
            <a:schemeClr val="tx1"/>
          </a:solidFill>
          <a:latin typeface="+mn-lt"/>
        </a:defRPr>
      </a:lvl5pPr>
      <a:lvl6pPr marL="1427560" indent="-177404" algn="l" rtl="0" eaLnBrk="1" fontAlgn="base" hangingPunct="1">
        <a:spcBef>
          <a:spcPct val="20000"/>
        </a:spcBef>
        <a:spcAft>
          <a:spcPct val="0"/>
        </a:spcAft>
        <a:buClr>
          <a:schemeClr val="tx1"/>
        </a:buClr>
        <a:buChar char="–"/>
        <a:defRPr sz="900">
          <a:solidFill>
            <a:schemeClr val="tx1"/>
          </a:solidFill>
          <a:latin typeface="+mn-lt"/>
        </a:defRPr>
      </a:lvl6pPr>
      <a:lvl7pPr marL="1770460" indent="-177404" algn="l" rtl="0" eaLnBrk="1" fontAlgn="base" hangingPunct="1">
        <a:spcBef>
          <a:spcPct val="20000"/>
        </a:spcBef>
        <a:spcAft>
          <a:spcPct val="0"/>
        </a:spcAft>
        <a:buClr>
          <a:schemeClr val="tx1"/>
        </a:buClr>
        <a:buChar char="–"/>
        <a:defRPr sz="900">
          <a:solidFill>
            <a:schemeClr val="tx1"/>
          </a:solidFill>
          <a:latin typeface="+mn-lt"/>
        </a:defRPr>
      </a:lvl7pPr>
      <a:lvl8pPr marL="2113360" indent="-177404" algn="l" rtl="0" eaLnBrk="1" fontAlgn="base" hangingPunct="1">
        <a:spcBef>
          <a:spcPct val="20000"/>
        </a:spcBef>
        <a:spcAft>
          <a:spcPct val="0"/>
        </a:spcAft>
        <a:buClr>
          <a:schemeClr val="tx1"/>
        </a:buClr>
        <a:buChar char="–"/>
        <a:defRPr sz="900">
          <a:solidFill>
            <a:schemeClr val="tx1"/>
          </a:solidFill>
          <a:latin typeface="+mn-lt"/>
        </a:defRPr>
      </a:lvl8pPr>
      <a:lvl9pPr marL="2456260" indent="-177404" algn="l" rtl="0" eaLnBrk="1" fontAlgn="base" hangingPunct="1">
        <a:spcBef>
          <a:spcPct val="20000"/>
        </a:spcBef>
        <a:spcAft>
          <a:spcPct val="0"/>
        </a:spcAft>
        <a:buClr>
          <a:schemeClr val="tx1"/>
        </a:buClr>
        <a:buChar char="–"/>
        <a:defRPr sz="9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6898644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4177" r:id="rId12"/>
    <p:sldLayoutId id="2147484178" r:id="rId13"/>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0"/>
            <a:ext cx="8303930" cy="69797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Tree>
    <p:extLst>
      <p:ext uri="{BB962C8B-B14F-4D97-AF65-F5344CB8AC3E}">
        <p14:creationId xmlns:p14="http://schemas.microsoft.com/office/powerpoint/2010/main" val="110829324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2800" kern="1200" cap="all" spc="38" baseline="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208582086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352553324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411363727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2870" y="237941"/>
            <a:ext cx="830393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2870" y="1698438"/>
            <a:ext cx="830393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2"/>
          <p:cNvSpPr>
            <a:spLocks/>
          </p:cNvSpPr>
          <p:nvPr userDrawn="1"/>
        </p:nvSpPr>
        <p:spPr bwMode="auto">
          <a:xfrm>
            <a:off x="457202"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smtClean="0">
                <a:solidFill>
                  <a:srgbClr val="A6A6A6"/>
                </a:solidFill>
                <a:ea typeface="ＭＳ Ｐゴシック" charset="0"/>
                <a:cs typeface="ＭＳ Ｐゴシック" charset="0"/>
                <a:sym typeface="Frutiger Next Pro Light" charset="0"/>
              </a:rPr>
              <a:t>Copyright </a:t>
            </a:r>
            <a:r>
              <a:rPr lang="en-US" sz="600" dirty="0">
                <a:solidFill>
                  <a:srgbClr val="A6A6A6"/>
                </a:solidFill>
                <a:ea typeface="ＭＳ Ｐゴシック" charset="0"/>
                <a:cs typeface="ＭＳ Ｐゴシック" charset="0"/>
                <a:sym typeface="Frutiger Next Pro Light" charset="0"/>
              </a:rPr>
              <a:t>© </a:t>
            </a:r>
            <a:r>
              <a:rPr lang="en-US" sz="600" dirty="0" smtClean="0">
                <a:solidFill>
                  <a:srgbClr val="A6A6A6"/>
                </a:solidFill>
                <a:ea typeface="ＭＳ Ｐゴシック" charset="0"/>
                <a:cs typeface="ＭＳ Ｐゴシック" charset="0"/>
                <a:sym typeface="Frutiger Next Pro Light" charset="0"/>
              </a:rPr>
              <a:t>2015 </a:t>
            </a:r>
            <a:r>
              <a:rPr lang="en-US" sz="600" dirty="0">
                <a:solidFill>
                  <a:srgbClr val="A6A6A6"/>
                </a:solidFill>
                <a:ea typeface="ＭＳ Ｐゴシック" charset="0"/>
                <a:cs typeface="ＭＳ Ｐゴシック" charset="0"/>
                <a:sym typeface="Frutiger Next Pro Light" charset="0"/>
              </a:rPr>
              <a:t>Deloitte </a:t>
            </a:r>
            <a:r>
              <a:rPr lang="en-US" sz="600" dirty="0" smtClean="0">
                <a:solidFill>
                  <a:srgbClr val="A6A6A6"/>
                </a:solidFill>
                <a:ea typeface="ＭＳ Ｐゴシック" charset="0"/>
                <a:cs typeface="ＭＳ Ｐゴシック" charset="0"/>
                <a:sym typeface="Frutiger Next Pro Light" charset="0"/>
              </a:rPr>
              <a:t>LLC</a:t>
            </a:r>
            <a:r>
              <a:rPr lang="en-US" sz="600" dirty="0">
                <a:solidFill>
                  <a:srgbClr val="A6A6A6"/>
                </a:solidFill>
                <a:ea typeface="ＭＳ Ｐゴシック" charset="0"/>
                <a:cs typeface="ＭＳ Ｐゴシック" charset="0"/>
                <a:sym typeface="Frutiger Next Pro Light" charset="0"/>
              </a:rPr>
              <a:t>. All rights reserved.</a:t>
            </a:r>
          </a:p>
        </p:txBody>
      </p:sp>
      <p:sp>
        <p:nvSpPr>
          <p:cNvPr id="5" name="Rectangle 2"/>
          <p:cNvSpPr>
            <a:spLocks/>
          </p:cNvSpPr>
          <p:nvPr userDrawn="1"/>
        </p:nvSpPr>
        <p:spPr bwMode="auto">
          <a:xfrm>
            <a:off x="7502610" y="6476470"/>
            <a:ext cx="11841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oAutofit/>
          </a:bodyPr>
          <a:lstStyle/>
          <a:p>
            <a:pPr algn="r"/>
            <a:r>
              <a:rPr lang="en-US" sz="600" dirty="0" smtClean="0">
                <a:solidFill>
                  <a:srgbClr val="A6A6A6"/>
                </a:solidFill>
                <a:ea typeface="ＭＳ Ｐゴシック" charset="0"/>
                <a:cs typeface="ＭＳ Ｐゴシック" charset="0"/>
                <a:sym typeface="Frutiger Next Pro Bold" charset="0"/>
              </a:rPr>
              <a:t>Analytics </a:t>
            </a:r>
            <a:r>
              <a:rPr lang="en-US" sz="600" dirty="0" smtClean="0">
                <a:solidFill>
                  <a:srgbClr val="81BC00"/>
                </a:solidFill>
                <a:ea typeface="ＭＳ Ｐゴシック" charset="0"/>
                <a:cs typeface="ＭＳ Ｐゴシック" charset="0"/>
                <a:sym typeface="Frutiger Next Pro Bold" charset="0"/>
              </a:rPr>
              <a:t>&amp;</a:t>
            </a:r>
            <a:r>
              <a:rPr lang="en-US" sz="600" dirty="0" smtClean="0">
                <a:solidFill>
                  <a:srgbClr val="A6A6A6"/>
                </a:solidFill>
                <a:ea typeface="ＭＳ Ｐゴシック" charset="0"/>
                <a:cs typeface="ＭＳ Ｐゴシック" charset="0"/>
                <a:sym typeface="Frutiger Next Pro Bold" charset="0"/>
              </a:rPr>
              <a:t> Information Management - Service Line Overview / </a:t>
            </a:r>
            <a:fld id="{275BAEB0-9CF5-46A3-9FA9-B8F172252491}" type="slidenum">
              <a:rPr lang="en-US" sz="600" smtClean="0">
                <a:solidFill>
                  <a:srgbClr val="A6A6A6"/>
                </a:solidFill>
                <a:ea typeface="ＭＳ Ｐゴシック" charset="0"/>
                <a:cs typeface="ＭＳ Ｐゴシック" charset="0"/>
              </a:rPr>
              <a:pPr algn="r"/>
              <a:t>‹#›</a:t>
            </a:fld>
            <a:endParaRPr lang="en-US" sz="600" dirty="0">
              <a:solidFill>
                <a:srgbClr val="A6A6A6"/>
              </a:solidFill>
              <a:ea typeface="ＭＳ Ｐゴシック" charset="0"/>
              <a:cs typeface="ＭＳ Ｐゴシック" charset="0"/>
            </a:endParaRPr>
          </a:p>
        </p:txBody>
      </p:sp>
    </p:spTree>
    <p:extLst>
      <p:ext uri="{BB962C8B-B14F-4D97-AF65-F5344CB8AC3E}">
        <p14:creationId xmlns:p14="http://schemas.microsoft.com/office/powerpoint/2010/main" val="1118274626"/>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iming>
    <p:tnLst>
      <p:par>
        <p:cTn xmlns:p14="http://schemas.microsoft.com/office/powerpoint/2010/main" id="1" dur="indefinite" restart="never" nodeType="tmRoot"/>
      </p:par>
    </p:tnLst>
  </p:timing>
  <p:hf hdr="0" ftr="0" dt="0"/>
  <p:txStyles>
    <p:titleStyle>
      <a:lvl1pPr algn="l" defTabSz="685800" rtl="0" eaLnBrk="1" latinLnBrk="0" hangingPunct="1">
        <a:lnSpc>
          <a:spcPct val="90000"/>
        </a:lnSpc>
        <a:spcBef>
          <a:spcPct val="0"/>
        </a:spcBef>
        <a:buNone/>
        <a:defRPr sz="3375" kern="1200" cap="all" spc="38" baseline="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rgbClr val="E7E7E8"/>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rgbClr val="E7E7E8"/>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rgbClr val="E7E7E8"/>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rgbClr val="E7E7E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 userDrawn="1">
          <p15:clr>
            <a:srgbClr val="F26B43"/>
          </p15:clr>
        </p15:guide>
        <p15:guide id="2" pos="5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jpeg"/><Relationship Id="rId9" Type="http://schemas.openxmlformats.org/officeDocument/2006/relationships/image" Target="../media/image57.jpg"/><Relationship Id="rId1" Type="http://schemas.openxmlformats.org/officeDocument/2006/relationships/slideLayout" Target="../slideLayouts/slideLayout12.xml"/><Relationship Id="rId2"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png"/><Relationship Id="rId6" Type="http://schemas.openxmlformats.org/officeDocument/2006/relationships/image" Target="../media/image62.jpeg"/><Relationship Id="rId7" Type="http://schemas.openxmlformats.org/officeDocument/2006/relationships/image" Target="../media/image63.jpeg"/><Relationship Id="rId8" Type="http://schemas.openxmlformats.org/officeDocument/2006/relationships/image" Target="../media/image64.jpeg"/><Relationship Id="rId9" Type="http://schemas.openxmlformats.org/officeDocument/2006/relationships/image" Target="../media/image65.jpeg"/><Relationship Id="rId10" Type="http://schemas.openxmlformats.org/officeDocument/2006/relationships/image" Target="../media/image66.jpeg"/><Relationship Id="rId1" Type="http://schemas.openxmlformats.org/officeDocument/2006/relationships/slideLayout" Target="../slideLayouts/slideLayout12.xml"/><Relationship Id="rId2" Type="http://schemas.openxmlformats.org/officeDocument/2006/relationships/image" Target="../media/image58.jpg"/></Relationships>
</file>

<file path=ppt/slides/_rels/slide12.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5" Type="http://schemas.openxmlformats.org/officeDocument/2006/relationships/image" Target="../media/image70.png"/><Relationship Id="rId6" Type="http://schemas.openxmlformats.org/officeDocument/2006/relationships/image" Target="../media/image71.jpeg"/><Relationship Id="rId7" Type="http://schemas.openxmlformats.org/officeDocument/2006/relationships/image" Target="../media/image72.png"/><Relationship Id="rId8" Type="http://schemas.openxmlformats.org/officeDocument/2006/relationships/image" Target="../media/image73.jpeg"/><Relationship Id="rId9" Type="http://schemas.openxmlformats.org/officeDocument/2006/relationships/image" Target="../media/image74.png"/><Relationship Id="rId10" Type="http://schemas.openxmlformats.org/officeDocument/2006/relationships/image" Target="../media/image75.jpeg"/><Relationship Id="rId11" Type="http://schemas.openxmlformats.org/officeDocument/2006/relationships/image" Target="../media/image76.jpeg"/><Relationship Id="rId1" Type="http://schemas.openxmlformats.org/officeDocument/2006/relationships/slideLayout" Target="../slideLayouts/slideLayout12.xml"/><Relationship Id="rId2" Type="http://schemas.openxmlformats.org/officeDocument/2006/relationships/image" Target="../media/image67.jpeg"/></Relationships>
</file>

<file path=ppt/slides/_rels/slide13.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jpg"/><Relationship Id="rId7" Type="http://schemas.openxmlformats.org/officeDocument/2006/relationships/image" Target="../media/image82.jpeg"/><Relationship Id="rId8" Type="http://schemas.openxmlformats.org/officeDocument/2006/relationships/image" Target="../media/image83.png"/><Relationship Id="rId9" Type="http://schemas.openxmlformats.org/officeDocument/2006/relationships/image" Target="../media/image84.png"/><Relationship Id="rId1" Type="http://schemas.openxmlformats.org/officeDocument/2006/relationships/slideLayout" Target="../slideLayouts/slideLayout12.xml"/><Relationship Id="rId2"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6" Type="http://schemas.openxmlformats.org/officeDocument/2006/relationships/image" Target="../media/image89.jpeg"/><Relationship Id="rId7" Type="http://schemas.openxmlformats.org/officeDocument/2006/relationships/image" Target="../media/image90.png"/><Relationship Id="rId8" Type="http://schemas.openxmlformats.org/officeDocument/2006/relationships/image" Target="../media/image91.png"/><Relationship Id="rId9" Type="http://schemas.openxmlformats.org/officeDocument/2006/relationships/image" Target="../media/image92.jpeg"/><Relationship Id="rId1" Type="http://schemas.openxmlformats.org/officeDocument/2006/relationships/slideLayout" Target="../slideLayouts/slideLayout12.xml"/><Relationship Id="rId2" Type="http://schemas.openxmlformats.org/officeDocument/2006/relationships/image" Target="../media/image85.jpeg"/></Relationships>
</file>

<file path=ppt/slides/_rels/slide15.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hyperlink" Target="https://vimeo.com/147526070" TargetMode="External"/><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jpeg"/><Relationship Id="rId13" Type="http://schemas.openxmlformats.org/officeDocument/2006/relationships/image" Target="../media/image27.jpeg"/><Relationship Id="rId14" Type="http://schemas.openxmlformats.org/officeDocument/2006/relationships/image" Target="../media/image28.png"/><Relationship Id="rId15"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png"/><Relationship Id="rId10"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2.xml"/><Relationship Id="rId5" Type="http://schemas.openxmlformats.org/officeDocument/2006/relationships/oleObject" Target="../embeddings/oleObject1.bin"/><Relationship Id="rId6" Type="http://schemas.openxmlformats.org/officeDocument/2006/relationships/image" Target="../media/image30.emf"/><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 Type="http://schemas.openxmlformats.org/officeDocument/2006/relationships/vmlDrawing" Target="../drawings/vmlDrawing1.vml"/><Relationship Id="rId2"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jpeg"/><Relationship Id="rId8" Type="http://schemas.openxmlformats.org/officeDocument/2006/relationships/image" Target="../media/image40.jpeg"/><Relationship Id="rId9" Type="http://schemas.openxmlformats.org/officeDocument/2006/relationships/image" Target="../media/image41.png"/><Relationship Id="rId1" Type="http://schemas.openxmlformats.org/officeDocument/2006/relationships/slideLayout" Target="../slideLayouts/slideLayout12.xml"/><Relationship Id="rId2"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gray">
          <a:xfrm>
            <a:off x="0" y="2228108"/>
            <a:ext cx="9144000" cy="3521341"/>
          </a:xfrm>
          <a:prstGeom prst="rect">
            <a:avLst/>
          </a:prstGeom>
          <a:solidFill>
            <a:schemeClr val="bg1">
              <a:alpha val="83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 name="Title 5"/>
          <p:cNvSpPr>
            <a:spLocks noGrp="1"/>
          </p:cNvSpPr>
          <p:nvPr>
            <p:ph type="title"/>
          </p:nvPr>
        </p:nvSpPr>
        <p:spPr/>
        <p:txBody>
          <a:bodyPr/>
          <a:lstStyle/>
          <a:p>
            <a:endParaRPr lang="en-US" dirty="0"/>
          </a:p>
        </p:txBody>
      </p:sp>
      <p:sp>
        <p:nvSpPr>
          <p:cNvPr id="15" name="Subtitle 5"/>
          <p:cNvSpPr>
            <a:spLocks noGrp="1"/>
          </p:cNvSpPr>
          <p:nvPr>
            <p:ph type="body" sz="quarter" idx="10"/>
          </p:nvPr>
        </p:nvSpPr>
        <p:spPr/>
        <p:txBody>
          <a:bodyPr/>
          <a:lstStyle/>
          <a:p>
            <a:pPr algn="ctr"/>
            <a:r>
              <a:rPr lang="en-US" sz="4000" b="1" dirty="0">
                <a:solidFill>
                  <a:schemeClr val="accent5"/>
                </a:solidFill>
              </a:rPr>
              <a:t>Analytics in Healthcare</a:t>
            </a:r>
          </a:p>
          <a:p>
            <a:pPr algn="ctr"/>
            <a:r>
              <a:rPr lang="en-US" sz="2000" spc="75" dirty="0">
                <a:solidFill>
                  <a:schemeClr val="tx1"/>
                </a:solidFill>
                <a:latin typeface="Frutiger Next Pro Light" panose="020B0303040204020203" pitchFamily="34" charset="0"/>
              </a:rPr>
              <a:t>Virginia Chamber of Commerce Healthcare Conference 2016</a:t>
            </a:r>
            <a:endParaRPr lang="en-US" sz="1800" spc="75" dirty="0">
              <a:solidFill>
                <a:schemeClr val="tx1"/>
              </a:solidFill>
              <a:latin typeface="Frutiger Next Pro Light" panose="020B0303040204020203" pitchFamily="34" charset="0"/>
            </a:endParaRPr>
          </a:p>
        </p:txBody>
      </p:sp>
      <p:sp>
        <p:nvSpPr>
          <p:cNvPr id="5" name="TextBox 4"/>
          <p:cNvSpPr txBox="1"/>
          <p:nvPr/>
        </p:nvSpPr>
        <p:spPr bwMode="gray">
          <a:xfrm>
            <a:off x="365126" y="4544646"/>
            <a:ext cx="6841791" cy="1143008"/>
          </a:xfrm>
          <a:prstGeom prst="rect">
            <a:avLst/>
          </a:prstGeom>
          <a:noFill/>
        </p:spPr>
        <p:txBody>
          <a:bodyPr wrap="none" lIns="0" tIns="0" rIns="0" bIns="0" rtlCol="0">
            <a:noAutofit/>
          </a:bodyPr>
          <a:lstStyle/>
          <a:p>
            <a:r>
              <a:rPr lang="en-US" sz="1400" dirty="0"/>
              <a:t>Rajeev Ronanki, Cognitive Computing and Healthcare Innovation Leader, Deloitte Consulting LLP</a:t>
            </a:r>
          </a:p>
          <a:p>
            <a:endParaRPr lang="en-US" sz="1400" dirty="0"/>
          </a:p>
          <a:p>
            <a:r>
              <a:rPr lang="en-US" sz="1400" dirty="0"/>
              <a:t>June 9, 2016</a:t>
            </a:r>
          </a:p>
        </p:txBody>
      </p:sp>
      <p:pic>
        <p:nvPicPr>
          <p:cNvPr id="2" name="Picture 1"/>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0" y="0"/>
            <a:ext cx="9144000" cy="5451382"/>
          </a:xfrm>
          <a:prstGeom prst="rect">
            <a:avLst/>
          </a:prstGeom>
        </p:spPr>
      </p:pic>
      <p:sp>
        <p:nvSpPr>
          <p:cNvPr id="9" name="Subtitle 5"/>
          <p:cNvSpPr txBox="1">
            <a:spLocks/>
          </p:cNvSpPr>
          <p:nvPr/>
        </p:nvSpPr>
        <p:spPr>
          <a:xfrm>
            <a:off x="0" y="4188216"/>
            <a:ext cx="9144000" cy="1265528"/>
          </a:xfrm>
          <a:prstGeom prst="rect">
            <a:avLst/>
          </a:prstGeom>
          <a:solidFill>
            <a:schemeClr val="bg1">
              <a:alpha val="52000"/>
            </a:schemeClr>
          </a:solidFill>
        </p:spPr>
        <p:txBody>
          <a:bodyPr anchor="ctr"/>
          <a:lst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4000" b="1" dirty="0" smtClean="0">
                <a:solidFill>
                  <a:schemeClr val="accent5"/>
                </a:solidFill>
              </a:rPr>
              <a:t>Smarter Healthcare with Analytics</a:t>
            </a:r>
          </a:p>
          <a:p>
            <a:pPr marL="0" indent="0" algn="ctr">
              <a:buNone/>
            </a:pPr>
            <a:r>
              <a:rPr lang="en-US" sz="2000" spc="75" dirty="0" smtClean="0">
                <a:latin typeface="Frutiger Next Pro Light" panose="020B0303040204020203" pitchFamily="34" charset="0"/>
              </a:rPr>
              <a:t>Virginia Chamber of Commerce Healthcare Conference 2016</a:t>
            </a:r>
            <a:endParaRPr lang="en-US" sz="1800" spc="75" dirty="0">
              <a:latin typeface="Frutiger Next Pro Light" panose="020B0303040204020203" pitchFamily="34" charset="0"/>
            </a:endParaRPr>
          </a:p>
        </p:txBody>
      </p:sp>
      <p:sp>
        <p:nvSpPr>
          <p:cNvPr id="10" name="TextBox 9"/>
          <p:cNvSpPr txBox="1"/>
          <p:nvPr/>
        </p:nvSpPr>
        <p:spPr bwMode="gray">
          <a:xfrm>
            <a:off x="365124" y="5778846"/>
            <a:ext cx="7102476" cy="393065"/>
          </a:xfrm>
          <a:prstGeom prst="rect">
            <a:avLst/>
          </a:prstGeom>
          <a:noFill/>
        </p:spPr>
        <p:txBody>
          <a:bodyPr wrap="none" lIns="0" tIns="0" rIns="0" bIns="0" rtlCol="0">
            <a:noAutofit/>
          </a:bodyPr>
          <a:lstStyle/>
          <a:p>
            <a:r>
              <a:rPr lang="en-US" sz="1400" dirty="0"/>
              <a:t>Rajeev Ronanki, Cognitive Computing and Healthcare Innovation Leader, Deloitte Consulting LLP</a:t>
            </a:r>
          </a:p>
          <a:p>
            <a:r>
              <a:rPr lang="en-US" sz="1400" dirty="0"/>
              <a:t>June 9, 2016</a:t>
            </a:r>
          </a:p>
        </p:txBody>
      </p:sp>
      <p:sp>
        <p:nvSpPr>
          <p:cNvPr id="12" name="Rectangle 2"/>
          <p:cNvSpPr>
            <a:spLocks/>
          </p:cNvSpPr>
          <p:nvPr/>
        </p:nvSpPr>
        <p:spPr bwMode="auto">
          <a:xfrm>
            <a:off x="457203"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a:solidFill>
                  <a:srgbClr val="A6A6A6"/>
                </a:solidFill>
                <a:ea typeface="ＭＳ Ｐゴシック" charset="0"/>
                <a:cs typeface="ＭＳ Ｐゴシック" charset="0"/>
                <a:sym typeface="Frutiger Next Pro Light" charset="0"/>
              </a:rPr>
              <a:t>Copyright © 2015 Deloitte LLC. All rights reserved.</a:t>
            </a:r>
          </a:p>
        </p:txBody>
      </p:sp>
    </p:spTree>
    <p:extLst>
      <p:ext uri="{BB962C8B-B14F-4D97-AF65-F5344CB8AC3E}">
        <p14:creationId xmlns:p14="http://schemas.microsoft.com/office/powerpoint/2010/main" val="2652136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Transitioning from a passive role to an active role in health</a:t>
            </a:r>
            <a:endParaRPr lang="en-US" sz="1600" dirty="0"/>
          </a:p>
          <a:p>
            <a:pPr marL="0" indent="0">
              <a:buNone/>
            </a:pP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the patient</a:t>
            </a:r>
            <a:endParaRPr lang="en-US" dirty="0">
              <a:solidFill>
                <a:schemeClr val="accent5"/>
              </a:solidFill>
            </a:endParaRPr>
          </a:p>
        </p:txBody>
      </p:sp>
      <p:grpSp>
        <p:nvGrpSpPr>
          <p:cNvPr id="9" name="Group 8"/>
          <p:cNvGrpSpPr/>
          <p:nvPr/>
        </p:nvGrpSpPr>
        <p:grpSpPr>
          <a:xfrm>
            <a:off x="503964" y="1262753"/>
            <a:ext cx="8136073" cy="5018302"/>
            <a:chOff x="503964" y="1262753"/>
            <a:chExt cx="8136073" cy="5018302"/>
          </a:xfrm>
        </p:grpSpPr>
        <p:grpSp>
          <p:nvGrpSpPr>
            <p:cNvPr id="8" name="Group 7"/>
            <p:cNvGrpSpPr/>
            <p:nvPr/>
          </p:nvGrpSpPr>
          <p:grpSpPr>
            <a:xfrm>
              <a:off x="503964" y="1262753"/>
              <a:ext cx="8136073" cy="5018302"/>
              <a:chOff x="503964" y="1262753"/>
              <a:chExt cx="8136073" cy="5018302"/>
            </a:xfrm>
          </p:grpSpPr>
          <p:sp>
            <p:nvSpPr>
              <p:cNvPr id="40" name="object 42"/>
              <p:cNvSpPr/>
              <p:nvPr/>
            </p:nvSpPr>
            <p:spPr>
              <a:xfrm>
                <a:off x="6030187" y="1875955"/>
                <a:ext cx="786384" cy="8138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1" name="object 35"/>
              <p:cNvSpPr/>
              <p:nvPr/>
            </p:nvSpPr>
            <p:spPr>
              <a:xfrm>
                <a:off x="3414803" y="1874778"/>
                <a:ext cx="786384" cy="8138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2" name="object 34"/>
              <p:cNvSpPr/>
              <p:nvPr/>
            </p:nvSpPr>
            <p:spPr>
              <a:xfrm>
                <a:off x="824203" y="1877132"/>
                <a:ext cx="786384" cy="8138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33744"/>
                  <a:chOff x="457200" y="1262753"/>
                  <a:chExt cx="8136073" cy="4533744"/>
                </a:xfrm>
              </p:grpSpPr>
              <p:sp>
                <p:nvSpPr>
                  <p:cNvPr id="100" name="Rectangle 99"/>
                  <p:cNvSpPr/>
                  <p:nvPr/>
                </p:nvSpPr>
                <p:spPr>
                  <a:xfrm>
                    <a:off x="3918941" y="3482948"/>
                    <a:ext cx="4674332" cy="2313549"/>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33744"/>
                    <a:chOff x="457200" y="1262753"/>
                    <a:chExt cx="8136073" cy="4533744"/>
                  </a:xfrm>
                </p:grpSpPr>
                <p:sp>
                  <p:nvSpPr>
                    <p:cNvPr id="99" name="Rectangle 98"/>
                    <p:cNvSpPr/>
                    <p:nvPr/>
                  </p:nvSpPr>
                  <p:spPr>
                    <a:xfrm>
                      <a:off x="457200" y="3482949"/>
                      <a:ext cx="2447939" cy="2313548"/>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4184884"/>
                      <a:chOff x="457200" y="1262753"/>
                      <a:chExt cx="8136073" cy="4184884"/>
                    </a:xfrm>
                  </p:grpSpPr>
                  <p:sp>
                    <p:nvSpPr>
                      <p:cNvPr id="3" name="Rectangle 2"/>
                      <p:cNvSpPr/>
                      <p:nvPr/>
                    </p:nvSpPr>
                    <p:spPr>
                      <a:xfrm>
                        <a:off x="457200" y="1387825"/>
                        <a:ext cx="8136073" cy="18892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14493" y="1262753"/>
                        <a:ext cx="7778293" cy="4184884"/>
                        <a:chOff x="614493" y="1262753"/>
                        <a:chExt cx="7778293" cy="4184884"/>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sp>
                      <p:nvSpPr>
                        <p:cNvPr id="64" name="TextBox 63"/>
                        <p:cNvSpPr txBox="1"/>
                        <p:nvPr/>
                      </p:nvSpPr>
                      <p:spPr>
                        <a:xfrm>
                          <a:off x="4255407" y="1874778"/>
                          <a:ext cx="1544053" cy="1446550"/>
                        </a:xfrm>
                        <a:prstGeom prst="rect">
                          <a:avLst/>
                        </a:prstGeom>
                        <a:noFill/>
                        <a:ln>
                          <a:noFill/>
                        </a:ln>
                      </p:spPr>
                      <p:txBody>
                        <a:bodyPr wrap="square" rtlCol="0">
                          <a:spAutoFit/>
                        </a:bodyPr>
                        <a:lstStyle>
                          <a:defPPr>
                            <a:defRPr lang="en-US"/>
                          </a:defPPr>
                          <a:lvl1pPr>
                            <a:defRPr sz="1100" b="1">
                              <a:solidFill>
                                <a:schemeClr val="bg1">
                                  <a:lumMod val="50000"/>
                                </a:schemeClr>
                              </a:solidFill>
                            </a:defRPr>
                          </a:lvl1pPr>
                        </a:lstStyle>
                        <a:p>
                          <a:r>
                            <a:rPr lang="en-US" dirty="0"/>
                            <a:t>Deloitte Cognitive Engagement – </a:t>
                          </a:r>
                          <a:r>
                            <a:rPr lang="en-US" b="0" dirty="0"/>
                            <a:t>designed to boost patient involvement in care and expand the type of alerts and interactivity offered online</a:t>
                          </a:r>
                        </a:p>
                      </p:txBody>
                    </p:sp>
                    <p:sp>
                      <p:nvSpPr>
                        <p:cNvPr id="67" name="object 39"/>
                        <p:cNvSpPr txBox="1"/>
                        <p:nvPr/>
                      </p:nvSpPr>
                      <p:spPr>
                        <a:xfrm>
                          <a:off x="3578466" y="1616432"/>
                          <a:ext cx="1893540" cy="169277"/>
                        </a:xfrm>
                        <a:prstGeom prst="rect">
                          <a:avLst/>
                        </a:prstGeom>
                      </p:spPr>
                      <p:txBody>
                        <a:bodyPr vert="horz" wrap="square" lIns="0" tIns="0" rIns="0" bIns="0" rtlCol="0">
                          <a:spAutoFit/>
                        </a:bodyPr>
                        <a:lstStyle/>
                        <a:p>
                          <a:pPr marL="12700" algn="ctr"/>
                          <a:r>
                            <a:rPr lang="en-US" sz="1100" spc="-10" dirty="0" smtClean="0">
                              <a:cs typeface="Arial"/>
                            </a:rPr>
                            <a:t>New Ways to Engage</a:t>
                          </a:r>
                          <a:endParaRPr sz="1100" dirty="0">
                            <a:cs typeface="Arial"/>
                          </a:endParaRPr>
                        </a:p>
                      </p:txBody>
                    </p:sp>
                    <p:sp>
                      <p:nvSpPr>
                        <p:cNvPr id="68" name="TextBox 67"/>
                        <p:cNvSpPr txBox="1"/>
                        <p:nvPr/>
                      </p:nvSpPr>
                      <p:spPr>
                        <a:xfrm>
                          <a:off x="1640023" y="1874778"/>
                          <a:ext cx="1544053" cy="1107996"/>
                        </a:xfrm>
                        <a:prstGeom prst="rect">
                          <a:avLst/>
                        </a:prstGeom>
                        <a:noFill/>
                        <a:ln>
                          <a:noFill/>
                        </a:ln>
                      </p:spPr>
                      <p:txBody>
                        <a:bodyPr wrap="square" rtlCol="0">
                          <a:spAutoFit/>
                        </a:bodyPr>
                        <a:lstStyle/>
                        <a:p>
                          <a:r>
                            <a:rPr lang="en-US" sz="1100" b="1" dirty="0">
                              <a:solidFill>
                                <a:schemeClr val="bg1">
                                  <a:lumMod val="50000"/>
                                </a:schemeClr>
                              </a:solidFill>
                            </a:rPr>
                            <a:t>Tyto Care </a:t>
                          </a:r>
                          <a:r>
                            <a:rPr lang="en-US" sz="1100" dirty="0">
                              <a:solidFill>
                                <a:schemeClr val="bg1">
                                  <a:lumMod val="50000"/>
                                </a:schemeClr>
                              </a:solidFill>
                            </a:rPr>
                            <a:t>– handheld device that patients can use to self-examine their mouth, throat, eyes, heart, lungs, skin, and temperature</a:t>
                          </a: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lang="en-US" sz="1100" spc="-10" dirty="0" smtClean="0">
                              <a:cs typeface="Arial"/>
                            </a:rPr>
                            <a:t>Tools for Self-Service</a:t>
                          </a:r>
                          <a:endParaRPr sz="1100" dirty="0">
                            <a:cs typeface="Arial"/>
                          </a:endParaRPr>
                        </a:p>
                      </p:txBody>
                    </p:sp>
                    <p:sp>
                      <p:nvSpPr>
                        <p:cNvPr id="91" name="TextBox 90"/>
                        <p:cNvSpPr txBox="1"/>
                        <p:nvPr/>
                      </p:nvSpPr>
                      <p:spPr>
                        <a:xfrm>
                          <a:off x="614493" y="3831810"/>
                          <a:ext cx="2133352" cy="1615827"/>
                        </a:xfrm>
                        <a:prstGeom prst="rect">
                          <a:avLst/>
                        </a:prstGeom>
                        <a:noFill/>
                      </p:spPr>
                      <p:txBody>
                        <a:bodyPr wrap="square" numCol="1" rtlCol="0">
                          <a:spAutoFit/>
                        </a:bodyPr>
                        <a:lstStyle/>
                        <a:p>
                          <a:pPr marL="285750" indent="-285750">
                            <a:buFont typeface="Wingdings" panose="05000000000000000000" pitchFamily="2" charset="2"/>
                            <a:buChar char="ü"/>
                          </a:pPr>
                          <a:r>
                            <a:rPr lang="en-US" sz="1100" dirty="0">
                              <a:solidFill>
                                <a:schemeClr val="bg1">
                                  <a:lumMod val="50000"/>
                                </a:schemeClr>
                              </a:solidFill>
                            </a:rPr>
                            <a:t>Networks &amp; Sensors</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Wearables</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Artificial Intelligence</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Digital Medicine</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smtClean="0">
                              <a:solidFill>
                                <a:schemeClr val="bg1">
                                  <a:lumMod val="50000"/>
                                </a:schemeClr>
                              </a:solidFill>
                            </a:rPr>
                            <a:t>Robotics</a:t>
                          </a:r>
                          <a:endParaRPr lang="en-US" sz="1100" dirty="0">
                            <a:solidFill>
                              <a:schemeClr val="bg1">
                                <a:lumMod val="50000"/>
                              </a:schemeClr>
                            </a:solidFill>
                          </a:endParaRPr>
                        </a:p>
                      </p:txBody>
                    </p:sp>
                    <p:sp>
                      <p:nvSpPr>
                        <p:cNvPr id="84" name="TextBox 83"/>
                        <p:cNvSpPr txBox="1"/>
                        <p:nvPr/>
                      </p:nvSpPr>
                      <p:spPr>
                        <a:xfrm>
                          <a:off x="6848733" y="1874778"/>
                          <a:ext cx="1544053" cy="1277273"/>
                        </a:xfrm>
                        <a:prstGeom prst="rect">
                          <a:avLst/>
                        </a:prstGeom>
                        <a:noFill/>
                        <a:ln>
                          <a:noFill/>
                        </a:ln>
                      </p:spPr>
                      <p:txBody>
                        <a:bodyPr wrap="square" rtlCol="0">
                          <a:spAutoFit/>
                        </a:bodyPr>
                        <a:lstStyle>
                          <a:defPPr>
                            <a:defRPr lang="en-US"/>
                          </a:defPPr>
                          <a:lvl1pPr>
                            <a:defRPr sz="1100" b="1">
                              <a:solidFill>
                                <a:schemeClr val="bg1">
                                  <a:lumMod val="50000"/>
                                </a:schemeClr>
                              </a:solidFill>
                            </a:defRPr>
                          </a:lvl1pPr>
                        </a:lstStyle>
                        <a:p>
                          <a:r>
                            <a:rPr lang="en-US" dirty="0"/>
                            <a:t>Ginger.io – </a:t>
                          </a:r>
                          <a:r>
                            <a:rPr lang="en-US" b="0" dirty="0"/>
                            <a:t>aggregates cellphone data to monitor patient’ mental health and alert caregivers when symptoms are problematic</a:t>
                          </a:r>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lang="en-US" sz="1100" b="0" dirty="0" smtClean="0">
                              <a:solidFill>
                                <a:schemeClr val="tx1"/>
                              </a:solidFill>
                              <a:latin typeface="+mn-lt"/>
                            </a:rPr>
                            <a:t>The Quantified Self</a:t>
                          </a:r>
                          <a:endParaRPr sz="1100" b="0" dirty="0">
                            <a:solidFill>
                              <a:schemeClr val="tx1"/>
                            </a:solidFill>
                            <a:latin typeface="+mn-lt"/>
                          </a:endParaRPr>
                        </a:p>
                      </p:txBody>
                    </p:sp>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878023"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grpSp>
        <p:sp>
          <p:nvSpPr>
            <p:cNvPr id="44" name="object 30"/>
            <p:cNvSpPr/>
            <p:nvPr/>
          </p:nvSpPr>
          <p:spPr>
            <a:xfrm>
              <a:off x="6847104" y="3926676"/>
              <a:ext cx="1026994" cy="25336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5" name="object 31"/>
            <p:cNvSpPr/>
            <p:nvPr/>
          </p:nvSpPr>
          <p:spPr>
            <a:xfrm>
              <a:off x="5411161" y="5263096"/>
              <a:ext cx="1546213" cy="28645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46" name="Group 45"/>
            <p:cNvGrpSpPr/>
            <p:nvPr/>
          </p:nvGrpSpPr>
          <p:grpSpPr>
            <a:xfrm>
              <a:off x="4621684" y="3869453"/>
              <a:ext cx="899747" cy="1260862"/>
              <a:chOff x="4412134" y="4626157"/>
              <a:chExt cx="899747" cy="1260862"/>
            </a:xfrm>
          </p:grpSpPr>
          <p:sp>
            <p:nvSpPr>
              <p:cNvPr id="47" name="object 29"/>
              <p:cNvSpPr/>
              <p:nvPr/>
            </p:nvSpPr>
            <p:spPr>
              <a:xfrm>
                <a:off x="4412134" y="4626157"/>
                <a:ext cx="899747" cy="33355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8" name="object 33"/>
              <p:cNvSpPr/>
              <p:nvPr/>
            </p:nvSpPr>
            <p:spPr>
              <a:xfrm>
                <a:off x="4515408" y="5223253"/>
                <a:ext cx="693198" cy="66376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9213" y="4398090"/>
              <a:ext cx="2002776" cy="813157"/>
            </a:xfrm>
            <a:prstGeom prst="rect">
              <a:avLst/>
            </a:prstGeom>
          </p:spPr>
        </p:pic>
      </p:grpSp>
    </p:spTree>
    <p:extLst>
      <p:ext uri="{BB962C8B-B14F-4D97-AF65-F5344CB8AC3E}">
        <p14:creationId xmlns:p14="http://schemas.microsoft.com/office/powerpoint/2010/main" val="2156190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Automating labor and JIT manufacturing</a:t>
            </a:r>
            <a:endParaRPr lang="en-US" sz="1600" dirty="0"/>
          </a:p>
          <a:p>
            <a:pPr marL="0" indent="0">
              <a:buNone/>
            </a:pP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healthcare operations</a:t>
            </a:r>
            <a:endParaRPr lang="en-US" dirty="0">
              <a:solidFill>
                <a:schemeClr val="accent5"/>
              </a:solidFill>
            </a:endParaRPr>
          </a:p>
        </p:txBody>
      </p:sp>
      <p:grpSp>
        <p:nvGrpSpPr>
          <p:cNvPr id="10" name="Group 9"/>
          <p:cNvGrpSpPr/>
          <p:nvPr/>
        </p:nvGrpSpPr>
        <p:grpSpPr>
          <a:xfrm>
            <a:off x="503964" y="1262753"/>
            <a:ext cx="8136073" cy="5018302"/>
            <a:chOff x="503964" y="1262753"/>
            <a:chExt cx="8136073" cy="5018302"/>
          </a:xfrm>
        </p:grpSpPr>
        <p:sp>
          <p:nvSpPr>
            <p:cNvPr id="43" name="object 50"/>
            <p:cNvSpPr/>
            <p:nvPr/>
          </p:nvSpPr>
          <p:spPr>
            <a:xfrm>
              <a:off x="6030187" y="1875955"/>
              <a:ext cx="786384" cy="813816"/>
            </a:xfrm>
            <a:prstGeom prst="rect">
              <a:avLst/>
            </a:prstGeom>
            <a:blipFill>
              <a:blip r:embed="rId2" cstate="print"/>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0" name="object 38"/>
            <p:cNvSpPr/>
            <p:nvPr/>
          </p:nvSpPr>
          <p:spPr>
            <a:xfrm>
              <a:off x="3414803" y="1874778"/>
              <a:ext cx="786384" cy="8138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1" name="object 42"/>
            <p:cNvSpPr/>
            <p:nvPr/>
          </p:nvSpPr>
          <p:spPr>
            <a:xfrm>
              <a:off x="824203" y="1877132"/>
              <a:ext cx="786384" cy="8138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rgbClr val="5C5C5C"/>
                </a:solidFill>
                <a:ln>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33744"/>
                <a:chOff x="457200" y="1262753"/>
                <a:chExt cx="8136073" cy="4533744"/>
              </a:xfrm>
            </p:grpSpPr>
            <p:sp>
              <p:nvSpPr>
                <p:cNvPr id="100" name="Rectangle 99"/>
                <p:cNvSpPr/>
                <p:nvPr/>
              </p:nvSpPr>
              <p:spPr>
                <a:xfrm>
                  <a:off x="3918941" y="3482948"/>
                  <a:ext cx="4674332" cy="2313549"/>
                </a:xfrm>
                <a:prstGeom prst="rect">
                  <a:avLst/>
                </a:prstGeom>
                <a:noFill/>
                <a:ln w="12700">
                  <a:solidFill>
                    <a:srgbClr val="5C5C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33744"/>
                  <a:chOff x="457200" y="1262753"/>
                  <a:chExt cx="8136073" cy="4533744"/>
                </a:xfrm>
              </p:grpSpPr>
              <p:sp>
                <p:nvSpPr>
                  <p:cNvPr id="99" name="Rectangle 98"/>
                  <p:cNvSpPr/>
                  <p:nvPr/>
                </p:nvSpPr>
                <p:spPr>
                  <a:xfrm>
                    <a:off x="457200" y="3482949"/>
                    <a:ext cx="2447939" cy="2313548"/>
                  </a:xfrm>
                  <a:prstGeom prst="rect">
                    <a:avLst/>
                  </a:prstGeom>
                  <a:noFill/>
                  <a:ln w="12700">
                    <a:solidFill>
                      <a:srgbClr val="5C5C5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4184884"/>
                    <a:chOff x="457200" y="1262753"/>
                    <a:chExt cx="8136073" cy="4184884"/>
                  </a:xfrm>
                </p:grpSpPr>
                <p:sp>
                  <p:nvSpPr>
                    <p:cNvPr id="3" name="Rectangle 2"/>
                    <p:cNvSpPr/>
                    <p:nvPr/>
                  </p:nvSpPr>
                  <p:spPr>
                    <a:xfrm>
                      <a:off x="457200" y="1387825"/>
                      <a:ext cx="8136073" cy="1889253"/>
                    </a:xfrm>
                    <a:prstGeom prst="rect">
                      <a:avLst/>
                    </a:prstGeom>
                    <a:noFill/>
                    <a:ln w="1270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14493" y="1262753"/>
                      <a:ext cx="7778293" cy="4184884"/>
                      <a:chOff x="614493" y="1262753"/>
                      <a:chExt cx="7778293" cy="4184884"/>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sp>
                    <p:nvSpPr>
                      <p:cNvPr id="64" name="TextBox 63"/>
                      <p:cNvSpPr txBox="1"/>
                      <p:nvPr/>
                    </p:nvSpPr>
                    <p:spPr>
                      <a:xfrm>
                        <a:off x="4255407" y="1874778"/>
                        <a:ext cx="1544053" cy="1277273"/>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Aethon TUG Robots </a:t>
                        </a:r>
                        <a:r>
                          <a:rPr lang="en-US" dirty="0"/>
                          <a:t>– Smart, autonomous robots substitute for the labor needed to haul and transport materials &amp; clinical supplies</a:t>
                        </a:r>
                      </a:p>
                    </p:txBody>
                  </p:sp>
                  <p:sp>
                    <p:nvSpPr>
                      <p:cNvPr id="67" name="object 39"/>
                      <p:cNvSpPr txBox="1"/>
                      <p:nvPr/>
                    </p:nvSpPr>
                    <p:spPr>
                      <a:xfrm>
                        <a:off x="3578466" y="1616432"/>
                        <a:ext cx="1893540" cy="169277"/>
                      </a:xfrm>
                      <a:prstGeom prst="rect">
                        <a:avLst/>
                      </a:prstGeom>
                    </p:spPr>
                    <p:txBody>
                      <a:bodyPr vert="horz" wrap="square" lIns="0" tIns="0" rIns="0" bIns="0" rtlCol="0">
                        <a:spAutoFit/>
                      </a:bodyPr>
                      <a:lstStyle/>
                      <a:p>
                        <a:pPr marL="12700" algn="ctr"/>
                        <a:r>
                          <a:rPr lang="en-US" sz="1100" spc="-10" dirty="0" smtClean="0">
                            <a:cs typeface="Arial"/>
                          </a:rPr>
                          <a:t>Improved Productivity</a:t>
                        </a:r>
                        <a:endParaRPr sz="1100" dirty="0">
                          <a:cs typeface="Arial"/>
                        </a:endParaRPr>
                      </a:p>
                    </p:txBody>
                  </p:sp>
                  <p:sp>
                    <p:nvSpPr>
                      <p:cNvPr id="68" name="TextBox 67"/>
                      <p:cNvSpPr txBox="1"/>
                      <p:nvPr/>
                    </p:nvSpPr>
                    <p:spPr>
                      <a:xfrm>
                        <a:off x="1640023" y="1874778"/>
                        <a:ext cx="1544053" cy="938719"/>
                      </a:xfrm>
                      <a:prstGeom prst="rect">
                        <a:avLst/>
                      </a:prstGeom>
                      <a:noFill/>
                      <a:ln>
                        <a:noFill/>
                      </a:ln>
                    </p:spPr>
                    <p:txBody>
                      <a:bodyPr wrap="square" rtlCol="0">
                        <a:spAutoFit/>
                      </a:bodyPr>
                      <a:lstStyle/>
                      <a:p>
                        <a:r>
                          <a:rPr lang="en-US" sz="1100" b="1" dirty="0">
                            <a:solidFill>
                              <a:schemeClr val="bg1">
                                <a:lumMod val="50000"/>
                              </a:schemeClr>
                            </a:solidFill>
                          </a:rPr>
                          <a:t>Care at Hand </a:t>
                        </a:r>
                        <a:r>
                          <a:rPr lang="en-US" sz="1100" dirty="0">
                            <a:solidFill>
                              <a:schemeClr val="bg1">
                                <a:lumMod val="50000"/>
                              </a:schemeClr>
                            </a:solidFill>
                          </a:rPr>
                          <a:t>– Helps to prevent readmissions by deploying nursing staff skills to maximum efficiency</a:t>
                        </a: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lang="en-US" sz="1100" spc="-10" dirty="0" smtClean="0">
                            <a:cs typeface="Arial"/>
                          </a:rPr>
                          <a:t>Efficient Administration</a:t>
                        </a:r>
                        <a:endParaRPr sz="1100" dirty="0">
                          <a:cs typeface="Arial"/>
                        </a:endParaRPr>
                      </a:p>
                    </p:txBody>
                  </p:sp>
                  <p:sp>
                    <p:nvSpPr>
                      <p:cNvPr id="91" name="TextBox 90"/>
                      <p:cNvSpPr txBox="1"/>
                      <p:nvPr/>
                    </p:nvSpPr>
                    <p:spPr>
                      <a:xfrm>
                        <a:off x="614493" y="3831810"/>
                        <a:ext cx="2133352" cy="1615827"/>
                      </a:xfrm>
                      <a:prstGeom prst="rect">
                        <a:avLst/>
                      </a:prstGeom>
                      <a:noFill/>
                    </p:spPr>
                    <p:txBody>
                      <a:bodyPr wrap="square" numCol="1" rtlCol="0">
                        <a:spAutoFit/>
                      </a:bodyPr>
                      <a:lstStyle/>
                      <a:p>
                        <a:pPr marL="285750" indent="-285750">
                          <a:buFont typeface="Wingdings" panose="05000000000000000000" pitchFamily="2" charset="2"/>
                          <a:buChar char="ü"/>
                        </a:pPr>
                        <a:r>
                          <a:rPr lang="en-US" sz="1100" dirty="0">
                            <a:solidFill>
                              <a:schemeClr val="bg1">
                                <a:lumMod val="50000"/>
                              </a:schemeClr>
                            </a:solidFill>
                          </a:rPr>
                          <a:t>Additive Manufacturing</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Robotics</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Artificial Intelligence</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Automation</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Nanotechnology</a:t>
                        </a:r>
                      </a:p>
                    </p:txBody>
                  </p:sp>
                  <p:sp>
                    <p:nvSpPr>
                      <p:cNvPr id="84" name="TextBox 83"/>
                      <p:cNvSpPr txBox="1"/>
                      <p:nvPr/>
                    </p:nvSpPr>
                    <p:spPr>
                      <a:xfrm>
                        <a:off x="6848733" y="1874778"/>
                        <a:ext cx="1544053" cy="1107996"/>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Evena</a:t>
                        </a:r>
                        <a:r>
                          <a:rPr lang="en-US" dirty="0"/>
                          <a:t> – Technician glasses provide high- definition, real-time images of vascular anatomy to enable fast, precise IV access</a:t>
                        </a:r>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lang="en-US" sz="1100" b="0" dirty="0" smtClean="0">
                            <a:solidFill>
                              <a:schemeClr val="tx1"/>
                            </a:solidFill>
                            <a:latin typeface="+mn-lt"/>
                          </a:rPr>
                          <a:t>Workforce Augmentation</a:t>
                        </a:r>
                        <a:endParaRPr sz="1100" b="0" dirty="0">
                          <a:solidFill>
                            <a:schemeClr val="tx1"/>
                          </a:solidFill>
                          <a:latin typeface="+mn-lt"/>
                        </a:endParaRPr>
                      </a:p>
                    </p:txBody>
                  </p:sp>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878023"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grpSp>
      <p:sp>
        <p:nvSpPr>
          <p:cNvPr id="52" name="object 43"/>
          <p:cNvSpPr/>
          <p:nvPr/>
        </p:nvSpPr>
        <p:spPr>
          <a:xfrm>
            <a:off x="4782806" y="3781347"/>
            <a:ext cx="1068789" cy="46748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3" name="object 44"/>
          <p:cNvSpPr/>
          <p:nvPr/>
        </p:nvSpPr>
        <p:spPr>
          <a:xfrm>
            <a:off x="6687833" y="4569957"/>
            <a:ext cx="1069202" cy="3420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4" name="object 45"/>
          <p:cNvSpPr/>
          <p:nvPr/>
        </p:nvSpPr>
        <p:spPr>
          <a:xfrm>
            <a:off x="6645345" y="5198599"/>
            <a:ext cx="1154178" cy="41155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5" name="object 46"/>
          <p:cNvSpPr/>
          <p:nvPr/>
        </p:nvSpPr>
        <p:spPr>
          <a:xfrm>
            <a:off x="4685722" y="4523081"/>
            <a:ext cx="1165873" cy="39885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6" name="object 47"/>
          <p:cNvSpPr/>
          <p:nvPr/>
        </p:nvSpPr>
        <p:spPr>
          <a:xfrm>
            <a:off x="6654828" y="3796215"/>
            <a:ext cx="1135213" cy="42093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7" name="object 48"/>
          <p:cNvSpPr/>
          <p:nvPr/>
        </p:nvSpPr>
        <p:spPr>
          <a:xfrm>
            <a:off x="4790588" y="5198599"/>
            <a:ext cx="1008871" cy="35836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Tree>
    <p:extLst>
      <p:ext uri="{BB962C8B-B14F-4D97-AF65-F5344CB8AC3E}">
        <p14:creationId xmlns:p14="http://schemas.microsoft.com/office/powerpoint/2010/main" val="2597169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Changing the how and who perform research</a:t>
            </a:r>
            <a:endParaRPr lang="en-US" sz="1600" dirty="0"/>
          </a:p>
          <a:p>
            <a:pPr marL="0" indent="0">
              <a:buNone/>
            </a:pP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research</a:t>
            </a:r>
            <a:endParaRPr lang="en-US" dirty="0">
              <a:solidFill>
                <a:schemeClr val="accent5"/>
              </a:solidFill>
            </a:endParaRPr>
          </a:p>
        </p:txBody>
      </p:sp>
      <p:grpSp>
        <p:nvGrpSpPr>
          <p:cNvPr id="8" name="Group 7"/>
          <p:cNvGrpSpPr/>
          <p:nvPr/>
        </p:nvGrpSpPr>
        <p:grpSpPr>
          <a:xfrm>
            <a:off x="503964" y="1262753"/>
            <a:ext cx="8136073" cy="5018302"/>
            <a:chOff x="503964" y="1262753"/>
            <a:chExt cx="8136073" cy="5018302"/>
          </a:xfrm>
        </p:grpSpPr>
        <p:sp>
          <p:nvSpPr>
            <p:cNvPr id="39" name="object 33"/>
            <p:cNvSpPr/>
            <p:nvPr/>
          </p:nvSpPr>
          <p:spPr>
            <a:xfrm>
              <a:off x="6030187" y="1875955"/>
              <a:ext cx="786384" cy="8138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0" name="object 45"/>
            <p:cNvSpPr/>
            <p:nvPr/>
          </p:nvSpPr>
          <p:spPr>
            <a:xfrm>
              <a:off x="3414803" y="1874778"/>
              <a:ext cx="786384" cy="8138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1" name="object 36"/>
            <p:cNvSpPr/>
            <p:nvPr/>
          </p:nvSpPr>
          <p:spPr>
            <a:xfrm>
              <a:off x="824203" y="1877132"/>
              <a:ext cx="786384" cy="8138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33744"/>
                <a:chOff x="457200" y="1262753"/>
                <a:chExt cx="8136073" cy="4533744"/>
              </a:xfrm>
            </p:grpSpPr>
            <p:sp>
              <p:nvSpPr>
                <p:cNvPr id="100" name="Rectangle 99"/>
                <p:cNvSpPr/>
                <p:nvPr/>
              </p:nvSpPr>
              <p:spPr>
                <a:xfrm>
                  <a:off x="3918941" y="3482948"/>
                  <a:ext cx="4674332" cy="2313549"/>
                </a:xfrm>
                <a:prstGeom prst="rect">
                  <a:avLst/>
                </a:prstGeom>
                <a:noFill/>
                <a:ln w="12700">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33744"/>
                  <a:chOff x="457200" y="1262753"/>
                  <a:chExt cx="8136073" cy="4533744"/>
                </a:xfrm>
              </p:grpSpPr>
              <p:sp>
                <p:nvSpPr>
                  <p:cNvPr id="99" name="Rectangle 98"/>
                  <p:cNvSpPr/>
                  <p:nvPr/>
                </p:nvSpPr>
                <p:spPr>
                  <a:xfrm>
                    <a:off x="457200" y="3482949"/>
                    <a:ext cx="2447939" cy="2313548"/>
                  </a:xfrm>
                  <a:prstGeom prst="rect">
                    <a:avLst/>
                  </a:prstGeom>
                  <a:noFill/>
                  <a:ln w="12700">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4184884"/>
                    <a:chOff x="457200" y="1262753"/>
                    <a:chExt cx="8136073" cy="4184884"/>
                  </a:xfrm>
                </p:grpSpPr>
                <p:sp>
                  <p:nvSpPr>
                    <p:cNvPr id="3" name="Rectangle 2"/>
                    <p:cNvSpPr/>
                    <p:nvPr/>
                  </p:nvSpPr>
                  <p:spPr>
                    <a:xfrm>
                      <a:off x="457200" y="1387825"/>
                      <a:ext cx="8136073" cy="1889253"/>
                    </a:xfrm>
                    <a:prstGeom prst="rect">
                      <a:avLst/>
                    </a:prstGeom>
                    <a:no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14493" y="1262753"/>
                      <a:ext cx="7778293" cy="4184884"/>
                      <a:chOff x="614493" y="1262753"/>
                      <a:chExt cx="7778293" cy="4184884"/>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sp>
                    <p:nvSpPr>
                      <p:cNvPr id="64" name="TextBox 63"/>
                      <p:cNvSpPr txBox="1"/>
                      <p:nvPr/>
                    </p:nvSpPr>
                    <p:spPr>
                      <a:xfrm>
                        <a:off x="4255407" y="1874778"/>
                        <a:ext cx="1544053" cy="1107996"/>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Foldit</a:t>
                        </a:r>
                        <a:r>
                          <a:rPr lang="en-US" dirty="0"/>
                          <a:t> – predicts the structure of a protein by taking advantage of humans' puzzle-solving intuitions through an online game</a:t>
                        </a:r>
                      </a:p>
                    </p:txBody>
                  </p:sp>
                  <p:sp>
                    <p:nvSpPr>
                      <p:cNvPr id="67" name="object 39"/>
                      <p:cNvSpPr txBox="1"/>
                      <p:nvPr/>
                    </p:nvSpPr>
                    <p:spPr>
                      <a:xfrm>
                        <a:off x="3578466" y="1616432"/>
                        <a:ext cx="1893540" cy="169277"/>
                      </a:xfrm>
                      <a:prstGeom prst="rect">
                        <a:avLst/>
                      </a:prstGeom>
                    </p:spPr>
                    <p:txBody>
                      <a:bodyPr vert="horz" wrap="square" lIns="0" tIns="0" rIns="0" bIns="0" rtlCol="0">
                        <a:spAutoFit/>
                      </a:bodyPr>
                      <a:lstStyle/>
                      <a:p>
                        <a:pPr marL="12700" algn="ctr"/>
                        <a:r>
                          <a:rPr lang="en-US" sz="1100" spc="-10" dirty="0" smtClean="0">
                            <a:cs typeface="Arial"/>
                          </a:rPr>
                          <a:t>New Collaboration Models</a:t>
                        </a:r>
                        <a:endParaRPr sz="1100" dirty="0">
                          <a:cs typeface="Arial"/>
                        </a:endParaRPr>
                      </a:p>
                    </p:txBody>
                  </p:sp>
                  <p:sp>
                    <p:nvSpPr>
                      <p:cNvPr id="68" name="TextBox 67"/>
                      <p:cNvSpPr txBox="1"/>
                      <p:nvPr/>
                    </p:nvSpPr>
                    <p:spPr>
                      <a:xfrm>
                        <a:off x="1640023" y="1874778"/>
                        <a:ext cx="1544053" cy="1107996"/>
                      </a:xfrm>
                      <a:prstGeom prst="rect">
                        <a:avLst/>
                      </a:prstGeom>
                      <a:noFill/>
                      <a:ln>
                        <a:noFill/>
                      </a:ln>
                    </p:spPr>
                    <p:txBody>
                      <a:bodyPr wrap="square" rtlCol="0">
                        <a:spAutoFit/>
                      </a:bodyPr>
                      <a:lstStyle/>
                      <a:p>
                        <a:r>
                          <a:rPr lang="en-US" sz="1100" b="1" dirty="0">
                            <a:solidFill>
                              <a:schemeClr val="bg1">
                                <a:lumMod val="50000"/>
                              </a:schemeClr>
                            </a:solidFill>
                          </a:rPr>
                          <a:t>Illumina</a:t>
                        </a:r>
                        <a:r>
                          <a:rPr lang="en-US" sz="1100" dirty="0">
                            <a:solidFill>
                              <a:schemeClr val="bg1">
                                <a:lumMod val="50000"/>
                              </a:schemeClr>
                            </a:solidFill>
                          </a:rPr>
                          <a:t> – reached milestone of making it feasible to read someone’s genome for $1000, down from $95.3 Million in </a:t>
                        </a:r>
                        <a:r>
                          <a:rPr lang="en-US" sz="1100" dirty="0" smtClean="0">
                            <a:solidFill>
                              <a:schemeClr val="bg1">
                                <a:lumMod val="50000"/>
                              </a:schemeClr>
                            </a:solidFill>
                          </a:rPr>
                          <a:t>2001</a:t>
                        </a:r>
                        <a:endParaRPr lang="en-US" sz="1100" dirty="0">
                          <a:solidFill>
                            <a:schemeClr val="bg1">
                              <a:lumMod val="50000"/>
                            </a:schemeClr>
                          </a:solidFill>
                        </a:endParaRP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lang="en-US" sz="1100" spc="-10" dirty="0" smtClean="0">
                            <a:cs typeface="Arial"/>
                          </a:rPr>
                          <a:t>Scientific Breakthroughs</a:t>
                        </a:r>
                        <a:endParaRPr sz="1100" dirty="0">
                          <a:cs typeface="Arial"/>
                        </a:endParaRPr>
                      </a:p>
                    </p:txBody>
                  </p:sp>
                  <p:sp>
                    <p:nvSpPr>
                      <p:cNvPr id="91" name="TextBox 90"/>
                      <p:cNvSpPr txBox="1"/>
                      <p:nvPr/>
                    </p:nvSpPr>
                    <p:spPr>
                      <a:xfrm>
                        <a:off x="614493" y="3831810"/>
                        <a:ext cx="2133352" cy="1615827"/>
                      </a:xfrm>
                      <a:prstGeom prst="rect">
                        <a:avLst/>
                      </a:prstGeom>
                      <a:noFill/>
                    </p:spPr>
                    <p:txBody>
                      <a:bodyPr wrap="square" numCol="1" rtlCol="0">
                        <a:spAutoFit/>
                      </a:bodyPr>
                      <a:lstStyle/>
                      <a:p>
                        <a:pPr marL="285750" indent="-285750">
                          <a:buFont typeface="Wingdings" panose="05000000000000000000" pitchFamily="2" charset="2"/>
                          <a:buChar char="ü"/>
                        </a:pPr>
                        <a:r>
                          <a:rPr lang="en-US" sz="1100" dirty="0">
                            <a:solidFill>
                              <a:schemeClr val="bg1">
                                <a:lumMod val="50000"/>
                              </a:schemeClr>
                            </a:solidFill>
                          </a:rPr>
                          <a:t>Synthetic Biology </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Additive Manufacturing</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Genomics</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Personalized Medicine</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smtClean="0">
                            <a:solidFill>
                              <a:schemeClr val="bg1">
                                <a:lumMod val="50000"/>
                              </a:schemeClr>
                            </a:solidFill>
                          </a:rPr>
                          <a:t>Nanotechnology</a:t>
                        </a:r>
                        <a:endParaRPr lang="en-US" sz="1100" dirty="0">
                          <a:solidFill>
                            <a:schemeClr val="bg1">
                              <a:lumMod val="50000"/>
                            </a:schemeClr>
                          </a:solidFill>
                        </a:endParaRPr>
                      </a:p>
                    </p:txBody>
                  </p:sp>
                  <p:sp>
                    <p:nvSpPr>
                      <p:cNvPr id="84" name="TextBox 83"/>
                      <p:cNvSpPr txBox="1"/>
                      <p:nvPr/>
                    </p:nvSpPr>
                    <p:spPr>
                      <a:xfrm>
                        <a:off x="6848733" y="1874778"/>
                        <a:ext cx="1544053" cy="1277273"/>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IBM </a:t>
                        </a:r>
                        <a:r>
                          <a:rPr lang="en-US" dirty="0"/>
                          <a:t>and</a:t>
                        </a:r>
                        <a:r>
                          <a:rPr lang="en-US" b="1" dirty="0"/>
                          <a:t> Mayo Clinic – </a:t>
                        </a:r>
                        <a:r>
                          <a:rPr lang="en-US" dirty="0"/>
                          <a:t>using artificial intelligence to more accurately match patients with appropriate clinical </a:t>
                        </a:r>
                        <a:r>
                          <a:rPr lang="en-US" dirty="0" smtClean="0"/>
                          <a:t>trials</a:t>
                        </a:r>
                        <a:endParaRPr lang="en-US" dirty="0"/>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lang="en-US" sz="1100" b="0" dirty="0" smtClean="0">
                            <a:solidFill>
                              <a:schemeClr val="tx1"/>
                            </a:solidFill>
                            <a:latin typeface="+mn-lt"/>
                          </a:rPr>
                          <a:t>Operational Efficiency</a:t>
                        </a:r>
                        <a:endParaRPr sz="1100" b="0" dirty="0">
                          <a:solidFill>
                            <a:schemeClr val="tx1"/>
                          </a:solidFill>
                          <a:latin typeface="+mn-lt"/>
                        </a:endParaRPr>
                      </a:p>
                    </p:txBody>
                  </p:sp>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878023"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grpSp>
      <p:sp>
        <p:nvSpPr>
          <p:cNvPr id="44" name="object 5"/>
          <p:cNvSpPr/>
          <p:nvPr/>
        </p:nvSpPr>
        <p:spPr>
          <a:xfrm>
            <a:off x="4687376" y="4748500"/>
            <a:ext cx="912464" cy="867175"/>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5" name="object 9"/>
          <p:cNvSpPr/>
          <p:nvPr/>
        </p:nvSpPr>
        <p:spPr>
          <a:xfrm>
            <a:off x="4478623" y="3748427"/>
            <a:ext cx="1329970" cy="41696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6" name="object 10"/>
          <p:cNvSpPr/>
          <p:nvPr/>
        </p:nvSpPr>
        <p:spPr>
          <a:xfrm>
            <a:off x="7148600" y="3748427"/>
            <a:ext cx="750335" cy="28494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7" name="object 11"/>
          <p:cNvSpPr/>
          <p:nvPr/>
        </p:nvSpPr>
        <p:spPr>
          <a:xfrm>
            <a:off x="6684585" y="4222864"/>
            <a:ext cx="1678365" cy="36265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8" name="object 13"/>
          <p:cNvSpPr/>
          <p:nvPr/>
        </p:nvSpPr>
        <p:spPr>
          <a:xfrm>
            <a:off x="7148600" y="4775014"/>
            <a:ext cx="819402" cy="33610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9" name="object 14"/>
          <p:cNvSpPr/>
          <p:nvPr/>
        </p:nvSpPr>
        <p:spPr>
          <a:xfrm>
            <a:off x="7219951" y="5249452"/>
            <a:ext cx="685800" cy="366223"/>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8" name="object 15"/>
          <p:cNvSpPr/>
          <p:nvPr/>
        </p:nvSpPr>
        <p:spPr>
          <a:xfrm>
            <a:off x="4577401" y="4335052"/>
            <a:ext cx="1132415" cy="413448"/>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Tree>
    <p:extLst>
      <p:ext uri="{BB962C8B-B14F-4D97-AF65-F5344CB8AC3E}">
        <p14:creationId xmlns:p14="http://schemas.microsoft.com/office/powerpoint/2010/main" val="23894276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Enabling proactive and precise treatments</a:t>
            </a:r>
            <a:endParaRPr lang="en-US" sz="1600" dirty="0"/>
          </a:p>
          <a:p>
            <a:pPr marL="0" indent="0">
              <a:buNone/>
            </a:pP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precision medicine</a:t>
            </a:r>
            <a:endParaRPr lang="en-US" dirty="0">
              <a:solidFill>
                <a:schemeClr val="accent5"/>
              </a:solidFill>
            </a:endParaRPr>
          </a:p>
        </p:txBody>
      </p:sp>
      <p:grpSp>
        <p:nvGrpSpPr>
          <p:cNvPr id="9" name="Group 8"/>
          <p:cNvGrpSpPr/>
          <p:nvPr/>
        </p:nvGrpSpPr>
        <p:grpSpPr>
          <a:xfrm>
            <a:off x="503964" y="1262753"/>
            <a:ext cx="8136073" cy="5018302"/>
            <a:chOff x="503964" y="1262753"/>
            <a:chExt cx="8136073" cy="5018302"/>
          </a:xfrm>
        </p:grpSpPr>
        <p:sp>
          <p:nvSpPr>
            <p:cNvPr id="42" name="object 46"/>
            <p:cNvSpPr/>
            <p:nvPr/>
          </p:nvSpPr>
          <p:spPr>
            <a:xfrm>
              <a:off x="6030187" y="1875955"/>
              <a:ext cx="786384" cy="813816"/>
            </a:xfrm>
            <a:prstGeom prst="rect">
              <a:avLst/>
            </a:prstGeom>
            <a:blipFill>
              <a:blip r:embed="rId2" cstate="print"/>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3" name="object 48"/>
            <p:cNvSpPr/>
            <p:nvPr/>
          </p:nvSpPr>
          <p:spPr>
            <a:xfrm>
              <a:off x="3414803" y="1874778"/>
              <a:ext cx="786384" cy="8138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0" name="object 47"/>
            <p:cNvSpPr/>
            <p:nvPr/>
          </p:nvSpPr>
          <p:spPr>
            <a:xfrm>
              <a:off x="824203" y="1877132"/>
              <a:ext cx="786384" cy="8138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rgbClr val="81BC00"/>
                </a:solidFill>
                <a:ln>
                  <a:solidFill>
                    <a:srgbClr val="81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33744"/>
                <a:chOff x="457200" y="1262753"/>
                <a:chExt cx="8136073" cy="4533744"/>
              </a:xfrm>
            </p:grpSpPr>
            <p:sp>
              <p:nvSpPr>
                <p:cNvPr id="100" name="Rectangle 99"/>
                <p:cNvSpPr/>
                <p:nvPr/>
              </p:nvSpPr>
              <p:spPr>
                <a:xfrm>
                  <a:off x="3918941" y="3482948"/>
                  <a:ext cx="4674332" cy="2313549"/>
                </a:xfrm>
                <a:prstGeom prst="rect">
                  <a:avLst/>
                </a:prstGeom>
                <a:noFill/>
                <a:ln w="12700">
                  <a:solidFill>
                    <a:srgbClr val="81BC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33744"/>
                  <a:chOff x="457200" y="1262753"/>
                  <a:chExt cx="8136073" cy="4533744"/>
                </a:xfrm>
              </p:grpSpPr>
              <p:sp>
                <p:nvSpPr>
                  <p:cNvPr id="99" name="Rectangle 98"/>
                  <p:cNvSpPr/>
                  <p:nvPr/>
                </p:nvSpPr>
                <p:spPr>
                  <a:xfrm>
                    <a:off x="457200" y="3482949"/>
                    <a:ext cx="2447939" cy="2313548"/>
                  </a:xfrm>
                  <a:prstGeom prst="rect">
                    <a:avLst/>
                  </a:prstGeom>
                  <a:noFill/>
                  <a:ln w="12700">
                    <a:solidFill>
                      <a:srgbClr val="81BC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3507776"/>
                    <a:chOff x="457200" y="1262753"/>
                    <a:chExt cx="8136073" cy="3507776"/>
                  </a:xfrm>
                </p:grpSpPr>
                <p:sp>
                  <p:nvSpPr>
                    <p:cNvPr id="3" name="Rectangle 2"/>
                    <p:cNvSpPr/>
                    <p:nvPr/>
                  </p:nvSpPr>
                  <p:spPr>
                    <a:xfrm>
                      <a:off x="457200" y="1387825"/>
                      <a:ext cx="8136073" cy="1889253"/>
                    </a:xfrm>
                    <a:prstGeom prst="rect">
                      <a:avLst/>
                    </a:prstGeom>
                    <a:noFill/>
                    <a:ln w="12700">
                      <a:solidFill>
                        <a:srgbClr val="81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14493" y="1262753"/>
                      <a:ext cx="7778293" cy="3507776"/>
                      <a:chOff x="614493" y="1262753"/>
                      <a:chExt cx="7778293" cy="3507776"/>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sp>
                    <p:nvSpPr>
                      <p:cNvPr id="64" name="TextBox 63"/>
                      <p:cNvSpPr txBox="1"/>
                      <p:nvPr/>
                    </p:nvSpPr>
                    <p:spPr>
                      <a:xfrm>
                        <a:off x="4255407" y="1874778"/>
                        <a:ext cx="1544053" cy="1107996"/>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LiverChip</a:t>
                        </a:r>
                        <a:r>
                          <a:rPr lang="en-US" dirty="0"/>
                          <a:t> – Dynamic 3-D cell culture platform can exactly mimic the architecture and physiology of the human </a:t>
                        </a:r>
                        <a:r>
                          <a:rPr lang="en-US" dirty="0" smtClean="0"/>
                          <a:t>liver</a:t>
                        </a:r>
                        <a:endParaRPr lang="en-US" dirty="0"/>
                      </a:p>
                    </p:txBody>
                  </p:sp>
                  <p:sp>
                    <p:nvSpPr>
                      <p:cNvPr id="67" name="object 39"/>
                      <p:cNvSpPr txBox="1"/>
                      <p:nvPr/>
                    </p:nvSpPr>
                    <p:spPr>
                      <a:xfrm>
                        <a:off x="3482943" y="1616432"/>
                        <a:ext cx="2084586" cy="169277"/>
                      </a:xfrm>
                      <a:prstGeom prst="rect">
                        <a:avLst/>
                      </a:prstGeom>
                    </p:spPr>
                    <p:txBody>
                      <a:bodyPr vert="horz" wrap="square" lIns="0" tIns="0" rIns="0" bIns="0" rtlCol="0">
                        <a:spAutoFit/>
                      </a:bodyPr>
                      <a:lstStyle/>
                      <a:p>
                        <a:pPr marL="12700" algn="ctr"/>
                        <a:r>
                          <a:rPr lang="en-US" sz="1100" spc="-10" dirty="0" smtClean="0">
                            <a:cs typeface="Arial"/>
                          </a:rPr>
                          <a:t>New Research / Treatment Methods</a:t>
                        </a:r>
                        <a:endParaRPr sz="1100" dirty="0">
                          <a:cs typeface="Arial"/>
                        </a:endParaRPr>
                      </a:p>
                    </p:txBody>
                  </p:sp>
                  <p:sp>
                    <p:nvSpPr>
                      <p:cNvPr id="68" name="TextBox 67"/>
                      <p:cNvSpPr txBox="1"/>
                      <p:nvPr/>
                    </p:nvSpPr>
                    <p:spPr>
                      <a:xfrm>
                        <a:off x="1640023" y="1874778"/>
                        <a:ext cx="1544053" cy="938719"/>
                      </a:xfrm>
                      <a:prstGeom prst="rect">
                        <a:avLst/>
                      </a:prstGeom>
                      <a:noFill/>
                      <a:ln>
                        <a:noFill/>
                      </a:ln>
                    </p:spPr>
                    <p:txBody>
                      <a:bodyPr wrap="square" rtlCol="0">
                        <a:spAutoFit/>
                      </a:bodyPr>
                      <a:lstStyle/>
                      <a:p>
                        <a:r>
                          <a:rPr lang="en-US" sz="1100" b="1" dirty="0">
                            <a:solidFill>
                              <a:schemeClr val="bg1">
                                <a:lumMod val="50000"/>
                              </a:schemeClr>
                            </a:solidFill>
                          </a:rPr>
                          <a:t>Human Longevity Inc. </a:t>
                        </a:r>
                        <a:r>
                          <a:rPr lang="en-US" sz="1100" dirty="0">
                            <a:solidFill>
                              <a:schemeClr val="bg1">
                                <a:lumMod val="50000"/>
                              </a:schemeClr>
                            </a:solidFill>
                          </a:rPr>
                          <a:t>– building the world’s most comprehensive database on human genotypes</a:t>
                        </a: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lang="en-US" sz="1100" spc="-10" dirty="0" smtClean="0">
                            <a:cs typeface="Arial"/>
                          </a:rPr>
                          <a:t>Preventative Measures</a:t>
                        </a:r>
                        <a:endParaRPr sz="1100" dirty="0">
                          <a:cs typeface="Arial"/>
                        </a:endParaRPr>
                      </a:p>
                    </p:txBody>
                  </p:sp>
                  <p:sp>
                    <p:nvSpPr>
                      <p:cNvPr id="91" name="TextBox 90"/>
                      <p:cNvSpPr txBox="1"/>
                      <p:nvPr/>
                    </p:nvSpPr>
                    <p:spPr>
                      <a:xfrm>
                        <a:off x="614493" y="3831810"/>
                        <a:ext cx="2133352" cy="938719"/>
                      </a:xfrm>
                      <a:prstGeom prst="rect">
                        <a:avLst/>
                      </a:prstGeom>
                      <a:noFill/>
                    </p:spPr>
                    <p:txBody>
                      <a:bodyPr wrap="square" numCol="1" rtlCol="0">
                        <a:spAutoFit/>
                      </a:bodyPr>
                      <a:lstStyle/>
                      <a:p>
                        <a:pPr marL="285750" indent="-285750">
                          <a:buFont typeface="Wingdings" panose="05000000000000000000" pitchFamily="2" charset="2"/>
                          <a:buChar char="ü"/>
                        </a:pPr>
                        <a:r>
                          <a:rPr lang="en-US" sz="1100" dirty="0">
                            <a:solidFill>
                              <a:schemeClr val="bg1">
                                <a:lumMod val="50000"/>
                              </a:schemeClr>
                            </a:solidFill>
                          </a:rPr>
                          <a:t>Genomics</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Personalized Medicine</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smtClean="0">
                            <a:solidFill>
                              <a:schemeClr val="bg1">
                                <a:lumMod val="50000"/>
                              </a:schemeClr>
                            </a:solidFill>
                          </a:rPr>
                          <a:t>Nanotechnology</a:t>
                        </a:r>
                        <a:endParaRPr lang="en-US" sz="1100" dirty="0">
                          <a:solidFill>
                            <a:schemeClr val="bg1">
                              <a:lumMod val="50000"/>
                            </a:schemeClr>
                          </a:solidFill>
                        </a:endParaRPr>
                      </a:p>
                    </p:txBody>
                  </p:sp>
                  <p:sp>
                    <p:nvSpPr>
                      <p:cNvPr id="84" name="TextBox 83"/>
                      <p:cNvSpPr txBox="1"/>
                      <p:nvPr/>
                    </p:nvSpPr>
                    <p:spPr>
                      <a:xfrm>
                        <a:off x="6848733" y="1874778"/>
                        <a:ext cx="1544053" cy="1107996"/>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Wyss Institute – </a:t>
                        </a:r>
                        <a:r>
                          <a:rPr lang="en-US" dirty="0"/>
                          <a:t>Harvard scientists built a nano-robot from designer DNA to deliver drug dosages to specific cell </a:t>
                        </a:r>
                        <a:r>
                          <a:rPr lang="en-US" dirty="0" smtClean="0"/>
                          <a:t>types</a:t>
                        </a:r>
                        <a:endParaRPr lang="en-US" dirty="0"/>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lang="en-US" sz="1100" b="0" dirty="0" smtClean="0">
                            <a:solidFill>
                              <a:schemeClr val="tx1"/>
                            </a:solidFill>
                            <a:latin typeface="+mn-lt"/>
                          </a:rPr>
                          <a:t>Increased Precision</a:t>
                        </a:r>
                        <a:endParaRPr sz="1100" b="0" dirty="0">
                          <a:solidFill>
                            <a:schemeClr val="tx1"/>
                          </a:solidFill>
                          <a:latin typeface="+mn-lt"/>
                        </a:endParaRPr>
                      </a:p>
                    </p:txBody>
                  </p:sp>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878023"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grpSp>
      <p:sp>
        <p:nvSpPr>
          <p:cNvPr id="51" name="object 28"/>
          <p:cNvSpPr/>
          <p:nvPr/>
        </p:nvSpPr>
        <p:spPr>
          <a:xfrm>
            <a:off x="7125954" y="3944692"/>
            <a:ext cx="855996" cy="49113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2" name="object 29"/>
          <p:cNvSpPr/>
          <p:nvPr/>
        </p:nvSpPr>
        <p:spPr>
          <a:xfrm>
            <a:off x="6991350" y="5076601"/>
            <a:ext cx="851972" cy="502225"/>
          </a:xfrm>
          <a:prstGeom prst="rect">
            <a:avLst/>
          </a:prstGeom>
          <a:blipFill>
            <a:blip r:embed="rId6" cstate="print"/>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3" name="object 30"/>
          <p:cNvSpPr/>
          <p:nvPr/>
        </p:nvSpPr>
        <p:spPr>
          <a:xfrm>
            <a:off x="4629150" y="3847984"/>
            <a:ext cx="1095669" cy="58784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4" name="object 31"/>
          <p:cNvSpPr/>
          <p:nvPr/>
        </p:nvSpPr>
        <p:spPr>
          <a:xfrm>
            <a:off x="4629150" y="5139172"/>
            <a:ext cx="1100944" cy="27130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5" name="object 32"/>
          <p:cNvSpPr/>
          <p:nvPr/>
        </p:nvSpPr>
        <p:spPr>
          <a:xfrm>
            <a:off x="5816787" y="4435827"/>
            <a:ext cx="958785" cy="405006"/>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Tree>
    <p:extLst>
      <p:ext uri="{BB962C8B-B14F-4D97-AF65-F5344CB8AC3E}">
        <p14:creationId xmlns:p14="http://schemas.microsoft.com/office/powerpoint/2010/main" val="3946909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Revolutionizing medical training</a:t>
            </a:r>
            <a:endParaRPr lang="en-US" sz="1600" dirty="0"/>
          </a:p>
          <a:p>
            <a:pPr marL="0" indent="0">
              <a:buNone/>
            </a:pP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medical education</a:t>
            </a:r>
            <a:endParaRPr lang="en-US" dirty="0">
              <a:solidFill>
                <a:schemeClr val="accent5"/>
              </a:solidFill>
            </a:endParaRPr>
          </a:p>
        </p:txBody>
      </p:sp>
      <p:grpSp>
        <p:nvGrpSpPr>
          <p:cNvPr id="8" name="Group 7"/>
          <p:cNvGrpSpPr/>
          <p:nvPr/>
        </p:nvGrpSpPr>
        <p:grpSpPr>
          <a:xfrm>
            <a:off x="503964" y="1262753"/>
            <a:ext cx="8136073" cy="5018302"/>
            <a:chOff x="503964" y="1262753"/>
            <a:chExt cx="8136073" cy="5018302"/>
          </a:xfrm>
        </p:grpSpPr>
        <p:sp>
          <p:nvSpPr>
            <p:cNvPr id="38" name="object 46"/>
            <p:cNvSpPr/>
            <p:nvPr/>
          </p:nvSpPr>
          <p:spPr>
            <a:xfrm>
              <a:off x="6030187" y="1875955"/>
              <a:ext cx="786384" cy="8138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39" name="object 47"/>
            <p:cNvSpPr/>
            <p:nvPr/>
          </p:nvSpPr>
          <p:spPr>
            <a:xfrm>
              <a:off x="3414803" y="1874778"/>
              <a:ext cx="786384" cy="8138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0" name="object 40"/>
            <p:cNvSpPr/>
            <p:nvPr/>
          </p:nvSpPr>
          <p:spPr>
            <a:xfrm>
              <a:off x="824203" y="1877132"/>
              <a:ext cx="786384" cy="8138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rgbClr val="405E00"/>
                </a:solidFill>
                <a:ln>
                  <a:solidFill>
                    <a:srgbClr val="40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33744"/>
                <a:chOff x="457200" y="1262753"/>
                <a:chExt cx="8136073" cy="4533744"/>
              </a:xfrm>
            </p:grpSpPr>
            <p:sp>
              <p:nvSpPr>
                <p:cNvPr id="100" name="Rectangle 99"/>
                <p:cNvSpPr/>
                <p:nvPr/>
              </p:nvSpPr>
              <p:spPr>
                <a:xfrm>
                  <a:off x="3918941" y="3482948"/>
                  <a:ext cx="4674332" cy="2313549"/>
                </a:xfrm>
                <a:prstGeom prst="rect">
                  <a:avLst/>
                </a:prstGeom>
                <a:noFill/>
                <a:ln w="12700">
                  <a:solidFill>
                    <a:srgbClr val="405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33744"/>
                  <a:chOff x="457200" y="1262753"/>
                  <a:chExt cx="8136073" cy="4533744"/>
                </a:xfrm>
              </p:grpSpPr>
              <p:sp>
                <p:nvSpPr>
                  <p:cNvPr id="99" name="Rectangle 98"/>
                  <p:cNvSpPr/>
                  <p:nvPr/>
                </p:nvSpPr>
                <p:spPr>
                  <a:xfrm>
                    <a:off x="457200" y="3482949"/>
                    <a:ext cx="2447939" cy="2313548"/>
                  </a:xfrm>
                  <a:prstGeom prst="rect">
                    <a:avLst/>
                  </a:prstGeom>
                  <a:noFill/>
                  <a:ln w="12700">
                    <a:solidFill>
                      <a:srgbClr val="405E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4015607"/>
                    <a:chOff x="457200" y="1262753"/>
                    <a:chExt cx="8136073" cy="4015607"/>
                  </a:xfrm>
                </p:grpSpPr>
                <p:sp>
                  <p:nvSpPr>
                    <p:cNvPr id="3" name="Rectangle 2"/>
                    <p:cNvSpPr/>
                    <p:nvPr/>
                  </p:nvSpPr>
                  <p:spPr>
                    <a:xfrm>
                      <a:off x="457200" y="1387825"/>
                      <a:ext cx="8136073" cy="1889253"/>
                    </a:xfrm>
                    <a:prstGeom prst="rect">
                      <a:avLst/>
                    </a:prstGeom>
                    <a:noFill/>
                    <a:ln w="12700">
                      <a:solidFill>
                        <a:srgbClr val="40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14493" y="1262753"/>
                      <a:ext cx="7778293" cy="4015607"/>
                      <a:chOff x="614493" y="1262753"/>
                      <a:chExt cx="7778293" cy="4015607"/>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sp>
                    <p:nvSpPr>
                      <p:cNvPr id="64" name="TextBox 63"/>
                      <p:cNvSpPr txBox="1"/>
                      <p:nvPr/>
                    </p:nvSpPr>
                    <p:spPr>
                      <a:xfrm>
                        <a:off x="4255407" y="1874778"/>
                        <a:ext cx="1544053" cy="1107996"/>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Pop Up Labs </a:t>
                        </a:r>
                        <a:r>
                          <a:rPr lang="en-US" dirty="0"/>
                          <a:t>–creates in-house maker spaces to enable/accelerate medical professionals’ best practices and creation</a:t>
                        </a:r>
                      </a:p>
                    </p:txBody>
                  </p:sp>
                  <p:sp>
                    <p:nvSpPr>
                      <p:cNvPr id="67" name="object 39"/>
                      <p:cNvSpPr txBox="1"/>
                      <p:nvPr/>
                    </p:nvSpPr>
                    <p:spPr>
                      <a:xfrm>
                        <a:off x="3482943" y="1616432"/>
                        <a:ext cx="2084586" cy="169277"/>
                      </a:xfrm>
                      <a:prstGeom prst="rect">
                        <a:avLst/>
                      </a:prstGeom>
                    </p:spPr>
                    <p:txBody>
                      <a:bodyPr vert="horz" wrap="square" lIns="0" tIns="0" rIns="0" bIns="0" rtlCol="0">
                        <a:spAutoFit/>
                      </a:bodyPr>
                      <a:lstStyle/>
                      <a:p>
                        <a:pPr marL="12700" algn="ctr"/>
                        <a:r>
                          <a:rPr lang="en-US" sz="1100" spc="-10" dirty="0" smtClean="0">
                            <a:cs typeface="Arial"/>
                          </a:rPr>
                          <a:t>New Learning Forums</a:t>
                        </a:r>
                        <a:endParaRPr sz="1100" dirty="0">
                          <a:cs typeface="Arial"/>
                        </a:endParaRPr>
                      </a:p>
                    </p:txBody>
                  </p:sp>
                  <p:sp>
                    <p:nvSpPr>
                      <p:cNvPr id="68" name="TextBox 67"/>
                      <p:cNvSpPr txBox="1"/>
                      <p:nvPr/>
                    </p:nvSpPr>
                    <p:spPr>
                      <a:xfrm>
                        <a:off x="1640023" y="1874778"/>
                        <a:ext cx="1544053" cy="938719"/>
                      </a:xfrm>
                      <a:prstGeom prst="rect">
                        <a:avLst/>
                      </a:prstGeom>
                      <a:noFill/>
                      <a:ln>
                        <a:noFill/>
                      </a:ln>
                    </p:spPr>
                    <p:txBody>
                      <a:bodyPr wrap="square" rtlCol="0">
                        <a:spAutoFit/>
                      </a:bodyPr>
                      <a:lstStyle/>
                      <a:p>
                        <a:r>
                          <a:rPr lang="en-US" sz="1100" b="1" dirty="0">
                            <a:solidFill>
                              <a:schemeClr val="bg1">
                                <a:lumMod val="50000"/>
                              </a:schemeClr>
                            </a:solidFill>
                          </a:rPr>
                          <a:t>Dassault Systemes </a:t>
                        </a:r>
                        <a:r>
                          <a:rPr lang="en-US" sz="1100" dirty="0">
                            <a:solidFill>
                              <a:schemeClr val="bg1">
                                <a:lumMod val="50000"/>
                              </a:schemeClr>
                            </a:solidFill>
                          </a:rPr>
                          <a:t>– Augmented reality allows for enhanced visualizations and simulations</a:t>
                        </a: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lang="en-US" sz="1100" spc="-10" dirty="0" smtClean="0">
                            <a:cs typeface="Arial"/>
                          </a:rPr>
                          <a:t>Expanded Perspective</a:t>
                        </a:r>
                        <a:endParaRPr sz="1100" dirty="0">
                          <a:cs typeface="Arial"/>
                        </a:endParaRPr>
                      </a:p>
                    </p:txBody>
                  </p:sp>
                  <p:sp>
                    <p:nvSpPr>
                      <p:cNvPr id="91" name="TextBox 90"/>
                      <p:cNvSpPr txBox="1"/>
                      <p:nvPr/>
                    </p:nvSpPr>
                    <p:spPr>
                      <a:xfrm>
                        <a:off x="614493" y="3831810"/>
                        <a:ext cx="2133352" cy="1446550"/>
                      </a:xfrm>
                      <a:prstGeom prst="rect">
                        <a:avLst/>
                      </a:prstGeom>
                      <a:noFill/>
                    </p:spPr>
                    <p:txBody>
                      <a:bodyPr wrap="square" numCol="1" rtlCol="0">
                        <a:spAutoFit/>
                      </a:bodyPr>
                      <a:lstStyle/>
                      <a:p>
                        <a:pPr marL="285750" indent="-285750">
                          <a:buFont typeface="Wingdings" panose="05000000000000000000" pitchFamily="2" charset="2"/>
                          <a:buChar char="ü"/>
                        </a:pPr>
                        <a:r>
                          <a:rPr lang="en-US" sz="1100" dirty="0">
                            <a:solidFill>
                              <a:schemeClr val="bg1">
                                <a:lumMod val="50000"/>
                              </a:schemeClr>
                            </a:solidFill>
                          </a:rPr>
                          <a:t>Virtual / Augmented Reality</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Additive Manufacturing</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Maker Movement</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Crowdsourcing</a:t>
                        </a:r>
                      </a:p>
                      <a:p>
                        <a:endParaRPr lang="en-US" sz="1100" dirty="0">
                          <a:solidFill>
                            <a:schemeClr val="bg1">
                              <a:lumMod val="50000"/>
                            </a:schemeClr>
                          </a:solidFill>
                        </a:endParaRPr>
                      </a:p>
                    </p:txBody>
                  </p:sp>
                  <p:sp>
                    <p:nvSpPr>
                      <p:cNvPr id="84" name="TextBox 83"/>
                      <p:cNvSpPr txBox="1"/>
                      <p:nvPr/>
                    </p:nvSpPr>
                    <p:spPr>
                      <a:xfrm>
                        <a:off x="6848733" y="1874778"/>
                        <a:ext cx="1544053" cy="938719"/>
                      </a:xfrm>
                      <a:prstGeom prst="rect">
                        <a:avLst/>
                      </a:prstGeom>
                      <a:noFill/>
                      <a:ln>
                        <a:noFill/>
                      </a:ln>
                    </p:spPr>
                    <p:txBody>
                      <a:bodyPr wrap="square" rtlCol="0">
                        <a:spAutoFit/>
                      </a:bodyPr>
                      <a:lstStyle>
                        <a:defPPr>
                          <a:defRPr lang="en-US"/>
                        </a:defPPr>
                        <a:lvl1pPr>
                          <a:defRPr sz="1100">
                            <a:solidFill>
                              <a:schemeClr val="bg1">
                                <a:lumMod val="50000"/>
                              </a:schemeClr>
                            </a:solidFill>
                          </a:defRPr>
                        </a:lvl1pPr>
                      </a:lstStyle>
                      <a:p>
                        <a:r>
                          <a:rPr lang="en-US" b="1" dirty="0"/>
                          <a:t>CrowdMed – </a:t>
                        </a:r>
                        <a:r>
                          <a:rPr lang="en-US" dirty="0"/>
                          <a:t>Medical professionals across the globe collaborate on cases and learn of new treatment methods</a:t>
                        </a:r>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lang="en-US" sz="1100" b="0" dirty="0" smtClean="0">
                            <a:solidFill>
                              <a:schemeClr val="tx1"/>
                            </a:solidFill>
                            <a:latin typeface="+mn-lt"/>
                          </a:rPr>
                          <a:t>Increased Collaboration</a:t>
                        </a:r>
                        <a:endParaRPr sz="1100" b="0" dirty="0">
                          <a:solidFill>
                            <a:schemeClr val="tx1"/>
                          </a:solidFill>
                          <a:latin typeface="+mn-lt"/>
                        </a:endParaRPr>
                      </a:p>
                    </p:txBody>
                  </p:sp>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878023"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grpSp>
      <p:sp>
        <p:nvSpPr>
          <p:cNvPr id="44" name="object 41"/>
          <p:cNvSpPr/>
          <p:nvPr/>
        </p:nvSpPr>
        <p:spPr>
          <a:xfrm>
            <a:off x="5024990" y="3862264"/>
            <a:ext cx="733804" cy="5478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5" name="object 42"/>
          <p:cNvSpPr/>
          <p:nvPr/>
        </p:nvSpPr>
        <p:spPr>
          <a:xfrm>
            <a:off x="4705351" y="5141155"/>
            <a:ext cx="1275934" cy="42733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6" name="object 43"/>
          <p:cNvSpPr/>
          <p:nvPr/>
        </p:nvSpPr>
        <p:spPr>
          <a:xfrm>
            <a:off x="7122814" y="3864299"/>
            <a:ext cx="769872" cy="723927"/>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7" name="object 44"/>
          <p:cNvSpPr/>
          <p:nvPr/>
        </p:nvSpPr>
        <p:spPr>
          <a:xfrm>
            <a:off x="5816787" y="4408030"/>
            <a:ext cx="1048161" cy="627022"/>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8" name="object 45"/>
          <p:cNvSpPr/>
          <p:nvPr/>
        </p:nvSpPr>
        <p:spPr>
          <a:xfrm>
            <a:off x="6929087" y="5141155"/>
            <a:ext cx="1129063" cy="46115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Tree>
    <p:extLst>
      <p:ext uri="{BB962C8B-B14F-4D97-AF65-F5344CB8AC3E}">
        <p14:creationId xmlns:p14="http://schemas.microsoft.com/office/powerpoint/2010/main" val="3366568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2870" y="237941"/>
            <a:ext cx="8303930" cy="600261"/>
          </a:xfrm>
        </p:spPr>
        <p:txBody>
          <a:bodyPr/>
          <a:lstStyle/>
          <a:p>
            <a:r>
              <a:rPr lang="en-US" sz="2800" dirty="0" smtClean="0">
                <a:solidFill>
                  <a:schemeClr val="accent5"/>
                </a:solidFill>
                <a:latin typeface="+mn-lt"/>
              </a:rPr>
              <a:t>Use </a:t>
            </a:r>
            <a:r>
              <a:rPr lang="en-US" sz="2800" dirty="0">
                <a:solidFill>
                  <a:schemeClr val="accent5"/>
                </a:solidFill>
                <a:latin typeface="+mn-lt"/>
              </a:rPr>
              <a:t>insights from analytics to drive action</a:t>
            </a:r>
          </a:p>
        </p:txBody>
      </p:sp>
      <p:sp>
        <p:nvSpPr>
          <p:cNvPr id="14" name="Text Placeholder 13"/>
          <p:cNvSpPr>
            <a:spLocks noGrp="1"/>
          </p:cNvSpPr>
          <p:nvPr>
            <p:ph type="body" sz="quarter" idx="14"/>
          </p:nvPr>
        </p:nvSpPr>
        <p:spPr>
          <a:xfrm>
            <a:off x="383384" y="843653"/>
            <a:ext cx="8303419" cy="647700"/>
          </a:xfrm>
        </p:spPr>
        <p:txBody>
          <a:bodyPr/>
          <a:lstStyle/>
          <a:p>
            <a:r>
              <a:rPr lang="en-US" sz="1600" dirty="0">
                <a:solidFill>
                  <a:schemeClr val="tx1"/>
                </a:solidFill>
              </a:rPr>
              <a:t>Meet Nora, who takes the complexity out of managing health and achieving goals</a:t>
            </a:r>
          </a:p>
        </p:txBody>
      </p:sp>
      <p:grpSp>
        <p:nvGrpSpPr>
          <p:cNvPr id="77" name="Group 76"/>
          <p:cNvGrpSpPr/>
          <p:nvPr/>
        </p:nvGrpSpPr>
        <p:grpSpPr>
          <a:xfrm>
            <a:off x="1535841" y="2456403"/>
            <a:ext cx="427224" cy="504265"/>
            <a:chOff x="6145213" y="7040563"/>
            <a:chExt cx="484187" cy="571500"/>
          </a:xfrm>
          <a:solidFill>
            <a:schemeClr val="bg1"/>
          </a:solidFill>
        </p:grpSpPr>
        <p:sp>
          <p:nvSpPr>
            <p:cNvPr id="78" name="Freeform 365"/>
            <p:cNvSpPr>
              <a:spLocks noEditPoints="1"/>
            </p:cNvSpPr>
            <p:nvPr/>
          </p:nvSpPr>
          <p:spPr bwMode="auto">
            <a:xfrm>
              <a:off x="6237288" y="7040563"/>
              <a:ext cx="371475" cy="571500"/>
            </a:xfrm>
            <a:custGeom>
              <a:avLst/>
              <a:gdLst>
                <a:gd name="T0" fmla="*/ 68 w 157"/>
                <a:gd name="T1" fmla="*/ 195 h 241"/>
                <a:gd name="T2" fmla="*/ 68 w 157"/>
                <a:gd name="T3" fmla="*/ 195 h 241"/>
                <a:gd name="T4" fmla="*/ 55 w 157"/>
                <a:gd name="T5" fmla="*/ 146 h 241"/>
                <a:gd name="T6" fmla="*/ 67 w 157"/>
                <a:gd name="T7" fmla="*/ 138 h 241"/>
                <a:gd name="T8" fmla="*/ 82 w 157"/>
                <a:gd name="T9" fmla="*/ 147 h 241"/>
                <a:gd name="T10" fmla="*/ 85 w 157"/>
                <a:gd name="T11" fmla="*/ 147 h 241"/>
                <a:gd name="T12" fmla="*/ 89 w 157"/>
                <a:gd name="T13" fmla="*/ 145 h 241"/>
                <a:gd name="T14" fmla="*/ 87 w 157"/>
                <a:gd name="T15" fmla="*/ 138 h 241"/>
                <a:gd name="T16" fmla="*/ 71 w 157"/>
                <a:gd name="T17" fmla="*/ 129 h 241"/>
                <a:gd name="T18" fmla="*/ 73 w 157"/>
                <a:gd name="T19" fmla="*/ 119 h 241"/>
                <a:gd name="T20" fmla="*/ 67 w 157"/>
                <a:gd name="T21" fmla="*/ 100 h 241"/>
                <a:gd name="T22" fmla="*/ 122 w 157"/>
                <a:gd name="T23" fmla="*/ 43 h 241"/>
                <a:gd name="T24" fmla="*/ 134 w 157"/>
                <a:gd name="T25" fmla="*/ 46 h 241"/>
                <a:gd name="T26" fmla="*/ 157 w 157"/>
                <a:gd name="T27" fmla="*/ 23 h 241"/>
                <a:gd name="T28" fmla="*/ 134 w 157"/>
                <a:gd name="T29" fmla="*/ 0 h 241"/>
                <a:gd name="T30" fmla="*/ 111 w 157"/>
                <a:gd name="T31" fmla="*/ 23 h 241"/>
                <a:gd name="T32" fmla="*/ 115 w 157"/>
                <a:gd name="T33" fmla="*/ 36 h 241"/>
                <a:gd name="T34" fmla="*/ 60 w 157"/>
                <a:gd name="T35" fmla="*/ 93 h 241"/>
                <a:gd name="T36" fmla="*/ 43 w 157"/>
                <a:gd name="T37" fmla="*/ 88 h 241"/>
                <a:gd name="T38" fmla="*/ 33 w 157"/>
                <a:gd name="T39" fmla="*/ 90 h 241"/>
                <a:gd name="T40" fmla="*/ 30 w 157"/>
                <a:gd name="T41" fmla="*/ 84 h 241"/>
                <a:gd name="T42" fmla="*/ 24 w 157"/>
                <a:gd name="T43" fmla="*/ 82 h 241"/>
                <a:gd name="T44" fmla="*/ 22 w 157"/>
                <a:gd name="T45" fmla="*/ 89 h 241"/>
                <a:gd name="T46" fmla="*/ 25 w 157"/>
                <a:gd name="T47" fmla="*/ 95 h 241"/>
                <a:gd name="T48" fmla="*/ 13 w 157"/>
                <a:gd name="T49" fmla="*/ 119 h 241"/>
                <a:gd name="T50" fmla="*/ 15 w 157"/>
                <a:gd name="T51" fmla="*/ 129 h 241"/>
                <a:gd name="T52" fmla="*/ 3 w 157"/>
                <a:gd name="T53" fmla="*/ 135 h 241"/>
                <a:gd name="T54" fmla="*/ 2 w 157"/>
                <a:gd name="T55" fmla="*/ 142 h 241"/>
                <a:gd name="T56" fmla="*/ 6 w 157"/>
                <a:gd name="T57" fmla="*/ 144 h 241"/>
                <a:gd name="T58" fmla="*/ 8 w 157"/>
                <a:gd name="T59" fmla="*/ 144 h 241"/>
                <a:gd name="T60" fmla="*/ 19 w 157"/>
                <a:gd name="T61" fmla="*/ 137 h 241"/>
                <a:gd name="T62" fmla="*/ 43 w 157"/>
                <a:gd name="T63" fmla="*/ 149 h 241"/>
                <a:gd name="T64" fmla="*/ 46 w 157"/>
                <a:gd name="T65" fmla="*/ 149 h 241"/>
                <a:gd name="T66" fmla="*/ 58 w 157"/>
                <a:gd name="T67" fmla="*/ 197 h 241"/>
                <a:gd name="T68" fmla="*/ 45 w 157"/>
                <a:gd name="T69" fmla="*/ 218 h 241"/>
                <a:gd name="T70" fmla="*/ 68 w 157"/>
                <a:gd name="T71" fmla="*/ 241 h 241"/>
                <a:gd name="T72" fmla="*/ 92 w 157"/>
                <a:gd name="T73" fmla="*/ 218 h 241"/>
                <a:gd name="T74" fmla="*/ 68 w 157"/>
                <a:gd name="T75" fmla="*/ 195 h 241"/>
                <a:gd name="T76" fmla="*/ 134 w 157"/>
                <a:gd name="T77" fmla="*/ 10 h 241"/>
                <a:gd name="T78" fmla="*/ 147 w 157"/>
                <a:gd name="T79" fmla="*/ 23 h 241"/>
                <a:gd name="T80" fmla="*/ 134 w 157"/>
                <a:gd name="T81" fmla="*/ 36 h 241"/>
                <a:gd name="T82" fmla="*/ 121 w 157"/>
                <a:gd name="T83" fmla="*/ 23 h 241"/>
                <a:gd name="T84" fmla="*/ 134 w 157"/>
                <a:gd name="T85" fmla="*/ 10 h 241"/>
                <a:gd name="T86" fmla="*/ 23 w 157"/>
                <a:gd name="T87" fmla="*/ 119 h 241"/>
                <a:gd name="T88" fmla="*/ 43 w 157"/>
                <a:gd name="T89" fmla="*/ 98 h 241"/>
                <a:gd name="T90" fmla="*/ 63 w 157"/>
                <a:gd name="T91" fmla="*/ 119 h 241"/>
                <a:gd name="T92" fmla="*/ 43 w 157"/>
                <a:gd name="T93" fmla="*/ 139 h 241"/>
                <a:gd name="T94" fmla="*/ 23 w 157"/>
                <a:gd name="T95" fmla="*/ 119 h 241"/>
                <a:gd name="T96" fmla="*/ 68 w 157"/>
                <a:gd name="T97" fmla="*/ 231 h 241"/>
                <a:gd name="T98" fmla="*/ 55 w 157"/>
                <a:gd name="T99" fmla="*/ 218 h 241"/>
                <a:gd name="T100" fmla="*/ 68 w 157"/>
                <a:gd name="T101" fmla="*/ 205 h 241"/>
                <a:gd name="T102" fmla="*/ 82 w 157"/>
                <a:gd name="T103" fmla="*/ 218 h 241"/>
                <a:gd name="T104" fmla="*/ 68 w 157"/>
                <a:gd name="T105" fmla="*/ 2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241">
                  <a:moveTo>
                    <a:pt x="68" y="195"/>
                  </a:moveTo>
                  <a:cubicBezTo>
                    <a:pt x="68" y="195"/>
                    <a:pt x="68" y="195"/>
                    <a:pt x="68" y="195"/>
                  </a:cubicBezTo>
                  <a:cubicBezTo>
                    <a:pt x="55" y="146"/>
                    <a:pt x="55" y="146"/>
                    <a:pt x="55" y="146"/>
                  </a:cubicBezTo>
                  <a:cubicBezTo>
                    <a:pt x="60" y="144"/>
                    <a:pt x="63" y="141"/>
                    <a:pt x="67" y="138"/>
                  </a:cubicBezTo>
                  <a:cubicBezTo>
                    <a:pt x="82" y="147"/>
                    <a:pt x="82" y="147"/>
                    <a:pt x="82" y="147"/>
                  </a:cubicBezTo>
                  <a:cubicBezTo>
                    <a:pt x="83" y="147"/>
                    <a:pt x="84" y="147"/>
                    <a:pt x="85" y="147"/>
                  </a:cubicBezTo>
                  <a:cubicBezTo>
                    <a:pt x="86" y="147"/>
                    <a:pt x="88" y="146"/>
                    <a:pt x="89" y="145"/>
                  </a:cubicBezTo>
                  <a:cubicBezTo>
                    <a:pt x="90" y="142"/>
                    <a:pt x="89" y="139"/>
                    <a:pt x="87" y="138"/>
                  </a:cubicBezTo>
                  <a:cubicBezTo>
                    <a:pt x="71" y="129"/>
                    <a:pt x="71" y="129"/>
                    <a:pt x="71" y="129"/>
                  </a:cubicBezTo>
                  <a:cubicBezTo>
                    <a:pt x="73" y="126"/>
                    <a:pt x="73" y="122"/>
                    <a:pt x="73" y="119"/>
                  </a:cubicBezTo>
                  <a:cubicBezTo>
                    <a:pt x="73" y="112"/>
                    <a:pt x="71" y="105"/>
                    <a:pt x="67" y="100"/>
                  </a:cubicBezTo>
                  <a:cubicBezTo>
                    <a:pt x="122" y="43"/>
                    <a:pt x="122" y="43"/>
                    <a:pt x="122" y="43"/>
                  </a:cubicBezTo>
                  <a:cubicBezTo>
                    <a:pt x="126" y="45"/>
                    <a:pt x="130" y="46"/>
                    <a:pt x="134" y="46"/>
                  </a:cubicBezTo>
                  <a:cubicBezTo>
                    <a:pt x="147" y="46"/>
                    <a:pt x="157" y="36"/>
                    <a:pt x="157" y="23"/>
                  </a:cubicBezTo>
                  <a:cubicBezTo>
                    <a:pt x="157" y="10"/>
                    <a:pt x="147" y="0"/>
                    <a:pt x="134" y="0"/>
                  </a:cubicBezTo>
                  <a:cubicBezTo>
                    <a:pt x="121" y="0"/>
                    <a:pt x="111" y="10"/>
                    <a:pt x="111" y="23"/>
                  </a:cubicBezTo>
                  <a:cubicBezTo>
                    <a:pt x="111" y="28"/>
                    <a:pt x="112" y="32"/>
                    <a:pt x="115" y="36"/>
                  </a:cubicBezTo>
                  <a:cubicBezTo>
                    <a:pt x="60" y="93"/>
                    <a:pt x="60" y="93"/>
                    <a:pt x="60" y="93"/>
                  </a:cubicBezTo>
                  <a:cubicBezTo>
                    <a:pt x="55" y="90"/>
                    <a:pt x="49" y="88"/>
                    <a:pt x="43" y="88"/>
                  </a:cubicBezTo>
                  <a:cubicBezTo>
                    <a:pt x="40" y="88"/>
                    <a:pt x="36" y="89"/>
                    <a:pt x="33" y="90"/>
                  </a:cubicBezTo>
                  <a:cubicBezTo>
                    <a:pt x="30" y="84"/>
                    <a:pt x="30" y="84"/>
                    <a:pt x="30" y="84"/>
                  </a:cubicBezTo>
                  <a:cubicBezTo>
                    <a:pt x="29" y="82"/>
                    <a:pt x="26" y="81"/>
                    <a:pt x="24" y="82"/>
                  </a:cubicBezTo>
                  <a:cubicBezTo>
                    <a:pt x="21" y="84"/>
                    <a:pt x="20" y="87"/>
                    <a:pt x="22" y="89"/>
                  </a:cubicBezTo>
                  <a:cubicBezTo>
                    <a:pt x="25" y="95"/>
                    <a:pt x="25" y="95"/>
                    <a:pt x="25" y="95"/>
                  </a:cubicBezTo>
                  <a:cubicBezTo>
                    <a:pt x="17" y="100"/>
                    <a:pt x="13" y="109"/>
                    <a:pt x="13" y="119"/>
                  </a:cubicBezTo>
                  <a:cubicBezTo>
                    <a:pt x="13" y="122"/>
                    <a:pt x="13" y="126"/>
                    <a:pt x="15" y="129"/>
                  </a:cubicBezTo>
                  <a:cubicBezTo>
                    <a:pt x="3" y="135"/>
                    <a:pt x="3" y="135"/>
                    <a:pt x="3" y="135"/>
                  </a:cubicBezTo>
                  <a:cubicBezTo>
                    <a:pt x="1" y="136"/>
                    <a:pt x="0" y="139"/>
                    <a:pt x="2" y="142"/>
                  </a:cubicBezTo>
                  <a:cubicBezTo>
                    <a:pt x="2" y="143"/>
                    <a:pt x="4" y="144"/>
                    <a:pt x="6" y="144"/>
                  </a:cubicBezTo>
                  <a:cubicBezTo>
                    <a:pt x="7" y="144"/>
                    <a:pt x="8" y="144"/>
                    <a:pt x="8" y="144"/>
                  </a:cubicBezTo>
                  <a:cubicBezTo>
                    <a:pt x="19" y="137"/>
                    <a:pt x="19" y="137"/>
                    <a:pt x="19" y="137"/>
                  </a:cubicBezTo>
                  <a:cubicBezTo>
                    <a:pt x="25" y="144"/>
                    <a:pt x="33" y="149"/>
                    <a:pt x="43" y="149"/>
                  </a:cubicBezTo>
                  <a:cubicBezTo>
                    <a:pt x="44" y="149"/>
                    <a:pt x="45" y="149"/>
                    <a:pt x="46" y="149"/>
                  </a:cubicBezTo>
                  <a:cubicBezTo>
                    <a:pt x="58" y="197"/>
                    <a:pt x="58" y="197"/>
                    <a:pt x="58" y="197"/>
                  </a:cubicBezTo>
                  <a:cubicBezTo>
                    <a:pt x="50" y="201"/>
                    <a:pt x="45" y="209"/>
                    <a:pt x="45" y="218"/>
                  </a:cubicBezTo>
                  <a:cubicBezTo>
                    <a:pt x="45" y="231"/>
                    <a:pt x="56" y="241"/>
                    <a:pt x="68" y="241"/>
                  </a:cubicBezTo>
                  <a:cubicBezTo>
                    <a:pt x="81" y="241"/>
                    <a:pt x="92" y="231"/>
                    <a:pt x="92" y="218"/>
                  </a:cubicBezTo>
                  <a:cubicBezTo>
                    <a:pt x="92" y="205"/>
                    <a:pt x="81" y="195"/>
                    <a:pt x="68" y="195"/>
                  </a:cubicBezTo>
                  <a:close/>
                  <a:moveTo>
                    <a:pt x="134" y="10"/>
                  </a:moveTo>
                  <a:cubicBezTo>
                    <a:pt x="141" y="10"/>
                    <a:pt x="147" y="16"/>
                    <a:pt x="147" y="23"/>
                  </a:cubicBezTo>
                  <a:cubicBezTo>
                    <a:pt x="147" y="30"/>
                    <a:pt x="141" y="36"/>
                    <a:pt x="134" y="36"/>
                  </a:cubicBezTo>
                  <a:cubicBezTo>
                    <a:pt x="127" y="36"/>
                    <a:pt x="121" y="30"/>
                    <a:pt x="121" y="23"/>
                  </a:cubicBezTo>
                  <a:cubicBezTo>
                    <a:pt x="121" y="16"/>
                    <a:pt x="127" y="10"/>
                    <a:pt x="134" y="10"/>
                  </a:cubicBezTo>
                  <a:close/>
                  <a:moveTo>
                    <a:pt x="23" y="119"/>
                  </a:moveTo>
                  <a:cubicBezTo>
                    <a:pt x="23" y="107"/>
                    <a:pt x="32" y="98"/>
                    <a:pt x="43" y="98"/>
                  </a:cubicBezTo>
                  <a:cubicBezTo>
                    <a:pt x="54" y="98"/>
                    <a:pt x="63" y="107"/>
                    <a:pt x="63" y="119"/>
                  </a:cubicBezTo>
                  <a:cubicBezTo>
                    <a:pt x="63" y="130"/>
                    <a:pt x="54" y="139"/>
                    <a:pt x="43" y="139"/>
                  </a:cubicBezTo>
                  <a:cubicBezTo>
                    <a:pt x="32" y="139"/>
                    <a:pt x="23" y="130"/>
                    <a:pt x="23" y="119"/>
                  </a:cubicBezTo>
                  <a:close/>
                  <a:moveTo>
                    <a:pt x="68" y="231"/>
                  </a:moveTo>
                  <a:cubicBezTo>
                    <a:pt x="61" y="231"/>
                    <a:pt x="55" y="225"/>
                    <a:pt x="55" y="218"/>
                  </a:cubicBezTo>
                  <a:cubicBezTo>
                    <a:pt x="55" y="211"/>
                    <a:pt x="61" y="205"/>
                    <a:pt x="68" y="205"/>
                  </a:cubicBezTo>
                  <a:cubicBezTo>
                    <a:pt x="76" y="205"/>
                    <a:pt x="82" y="211"/>
                    <a:pt x="82" y="218"/>
                  </a:cubicBezTo>
                  <a:cubicBezTo>
                    <a:pt x="82" y="225"/>
                    <a:pt x="76" y="231"/>
                    <a:pt x="68" y="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79" name="Freeform 366"/>
            <p:cNvSpPr>
              <a:spLocks/>
            </p:cNvSpPr>
            <p:nvPr/>
          </p:nvSpPr>
          <p:spPr bwMode="auto">
            <a:xfrm>
              <a:off x="6546850" y="7434263"/>
              <a:ext cx="82550" cy="66675"/>
            </a:xfrm>
            <a:custGeom>
              <a:avLst/>
              <a:gdLst>
                <a:gd name="T0" fmla="*/ 22 w 35"/>
                <a:gd name="T1" fmla="*/ 3 h 28"/>
                <a:gd name="T2" fmla="*/ 15 w 35"/>
                <a:gd name="T3" fmla="*/ 6 h 28"/>
                <a:gd name="T4" fmla="*/ 8 w 35"/>
                <a:gd name="T5" fmla="*/ 1 h 28"/>
                <a:gd name="T6" fmla="*/ 1 w 35"/>
                <a:gd name="T7" fmla="*/ 3 h 28"/>
                <a:gd name="T8" fmla="*/ 3 w 35"/>
                <a:gd name="T9" fmla="*/ 10 h 28"/>
                <a:gd name="T10" fmla="*/ 10 w 35"/>
                <a:gd name="T11" fmla="*/ 14 h 28"/>
                <a:gd name="T12" fmla="*/ 10 w 35"/>
                <a:gd name="T13" fmla="*/ 16 h 28"/>
                <a:gd name="T14" fmla="*/ 22 w 35"/>
                <a:gd name="T15" fmla="*/ 28 h 28"/>
                <a:gd name="T16" fmla="*/ 35 w 35"/>
                <a:gd name="T17" fmla="*/ 16 h 28"/>
                <a:gd name="T18" fmla="*/ 22 w 35"/>
                <a:gd name="T1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8">
                  <a:moveTo>
                    <a:pt x="22" y="3"/>
                  </a:moveTo>
                  <a:cubicBezTo>
                    <a:pt x="20" y="3"/>
                    <a:pt x="17" y="4"/>
                    <a:pt x="15" y="6"/>
                  </a:cubicBezTo>
                  <a:cubicBezTo>
                    <a:pt x="8" y="1"/>
                    <a:pt x="8" y="1"/>
                    <a:pt x="8" y="1"/>
                  </a:cubicBezTo>
                  <a:cubicBezTo>
                    <a:pt x="5" y="0"/>
                    <a:pt x="2" y="1"/>
                    <a:pt x="1" y="3"/>
                  </a:cubicBezTo>
                  <a:cubicBezTo>
                    <a:pt x="0" y="6"/>
                    <a:pt x="0" y="9"/>
                    <a:pt x="3" y="10"/>
                  </a:cubicBezTo>
                  <a:cubicBezTo>
                    <a:pt x="10" y="14"/>
                    <a:pt x="10" y="14"/>
                    <a:pt x="10" y="14"/>
                  </a:cubicBezTo>
                  <a:cubicBezTo>
                    <a:pt x="10" y="15"/>
                    <a:pt x="10" y="15"/>
                    <a:pt x="10" y="16"/>
                  </a:cubicBezTo>
                  <a:cubicBezTo>
                    <a:pt x="10" y="22"/>
                    <a:pt x="16" y="28"/>
                    <a:pt x="22" y="28"/>
                  </a:cubicBezTo>
                  <a:cubicBezTo>
                    <a:pt x="29" y="28"/>
                    <a:pt x="35" y="22"/>
                    <a:pt x="35" y="16"/>
                  </a:cubicBezTo>
                  <a:cubicBezTo>
                    <a:pt x="35" y="9"/>
                    <a:pt x="29" y="3"/>
                    <a:pt x="2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80" name="Freeform 367"/>
            <p:cNvSpPr>
              <a:spLocks/>
            </p:cNvSpPr>
            <p:nvPr/>
          </p:nvSpPr>
          <p:spPr bwMode="auto">
            <a:xfrm>
              <a:off x="6180138" y="7050088"/>
              <a:ext cx="63500" cy="82550"/>
            </a:xfrm>
            <a:custGeom>
              <a:avLst/>
              <a:gdLst>
                <a:gd name="T0" fmla="*/ 26 w 27"/>
                <a:gd name="T1" fmla="*/ 28 h 35"/>
                <a:gd name="T2" fmla="*/ 22 w 27"/>
                <a:gd name="T3" fmla="*/ 21 h 35"/>
                <a:gd name="T4" fmla="*/ 25 w 27"/>
                <a:gd name="T5" fmla="*/ 13 h 35"/>
                <a:gd name="T6" fmla="*/ 12 w 27"/>
                <a:gd name="T7" fmla="*/ 0 h 35"/>
                <a:gd name="T8" fmla="*/ 0 w 27"/>
                <a:gd name="T9" fmla="*/ 13 h 35"/>
                <a:gd name="T10" fmla="*/ 12 w 27"/>
                <a:gd name="T11" fmla="*/ 25 h 35"/>
                <a:gd name="T12" fmla="*/ 13 w 27"/>
                <a:gd name="T13" fmla="*/ 25 h 35"/>
                <a:gd name="T14" fmla="*/ 17 w 27"/>
                <a:gd name="T15" fmla="*/ 33 h 35"/>
                <a:gd name="T16" fmla="*/ 22 w 27"/>
                <a:gd name="T17" fmla="*/ 35 h 35"/>
                <a:gd name="T18" fmla="*/ 24 w 27"/>
                <a:gd name="T19" fmla="*/ 35 h 35"/>
                <a:gd name="T20" fmla="*/ 26 w 27"/>
                <a:gd name="T2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26" y="28"/>
                  </a:moveTo>
                  <a:cubicBezTo>
                    <a:pt x="22" y="21"/>
                    <a:pt x="22" y="21"/>
                    <a:pt x="22" y="21"/>
                  </a:cubicBezTo>
                  <a:cubicBezTo>
                    <a:pt x="24" y="18"/>
                    <a:pt x="25" y="16"/>
                    <a:pt x="25" y="13"/>
                  </a:cubicBezTo>
                  <a:cubicBezTo>
                    <a:pt x="25" y="6"/>
                    <a:pt x="19" y="0"/>
                    <a:pt x="12" y="0"/>
                  </a:cubicBezTo>
                  <a:cubicBezTo>
                    <a:pt x="6" y="0"/>
                    <a:pt x="0" y="6"/>
                    <a:pt x="0" y="13"/>
                  </a:cubicBezTo>
                  <a:cubicBezTo>
                    <a:pt x="0" y="20"/>
                    <a:pt x="6" y="25"/>
                    <a:pt x="12" y="25"/>
                  </a:cubicBezTo>
                  <a:cubicBezTo>
                    <a:pt x="13" y="25"/>
                    <a:pt x="13" y="25"/>
                    <a:pt x="13" y="25"/>
                  </a:cubicBezTo>
                  <a:cubicBezTo>
                    <a:pt x="17" y="33"/>
                    <a:pt x="17" y="33"/>
                    <a:pt x="17" y="33"/>
                  </a:cubicBezTo>
                  <a:cubicBezTo>
                    <a:pt x="18" y="34"/>
                    <a:pt x="20" y="35"/>
                    <a:pt x="22" y="35"/>
                  </a:cubicBezTo>
                  <a:cubicBezTo>
                    <a:pt x="23" y="35"/>
                    <a:pt x="23" y="35"/>
                    <a:pt x="24" y="35"/>
                  </a:cubicBezTo>
                  <a:cubicBezTo>
                    <a:pt x="27" y="33"/>
                    <a:pt x="27" y="30"/>
                    <a:pt x="2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81" name="Freeform 368"/>
            <p:cNvSpPr>
              <a:spLocks/>
            </p:cNvSpPr>
            <p:nvPr/>
          </p:nvSpPr>
          <p:spPr bwMode="auto">
            <a:xfrm>
              <a:off x="6242050" y="7150101"/>
              <a:ext cx="47625" cy="66675"/>
            </a:xfrm>
            <a:custGeom>
              <a:avLst/>
              <a:gdLst>
                <a:gd name="T0" fmla="*/ 1 w 20"/>
                <a:gd name="T1" fmla="*/ 8 h 28"/>
                <a:gd name="T2" fmla="*/ 10 w 20"/>
                <a:gd name="T3" fmla="*/ 26 h 28"/>
                <a:gd name="T4" fmla="*/ 15 w 20"/>
                <a:gd name="T5" fmla="*/ 28 h 28"/>
                <a:gd name="T6" fmla="*/ 17 w 20"/>
                <a:gd name="T7" fmla="*/ 28 h 28"/>
                <a:gd name="T8" fmla="*/ 19 w 20"/>
                <a:gd name="T9" fmla="*/ 21 h 28"/>
                <a:gd name="T10" fmla="*/ 10 w 20"/>
                <a:gd name="T11" fmla="*/ 3 h 28"/>
                <a:gd name="T12" fmla="*/ 3 w 20"/>
                <a:gd name="T13" fmla="*/ 1 h 28"/>
                <a:gd name="T14" fmla="*/ 1 w 20"/>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 y="8"/>
                  </a:moveTo>
                  <a:cubicBezTo>
                    <a:pt x="10" y="26"/>
                    <a:pt x="10" y="26"/>
                    <a:pt x="10" y="26"/>
                  </a:cubicBezTo>
                  <a:cubicBezTo>
                    <a:pt x="11" y="27"/>
                    <a:pt x="13" y="28"/>
                    <a:pt x="15" y="28"/>
                  </a:cubicBezTo>
                  <a:cubicBezTo>
                    <a:pt x="15" y="28"/>
                    <a:pt x="16" y="28"/>
                    <a:pt x="17" y="28"/>
                  </a:cubicBezTo>
                  <a:cubicBezTo>
                    <a:pt x="19" y="26"/>
                    <a:pt x="20" y="23"/>
                    <a:pt x="19" y="21"/>
                  </a:cubicBezTo>
                  <a:cubicBezTo>
                    <a:pt x="10" y="3"/>
                    <a:pt x="10" y="3"/>
                    <a:pt x="10" y="3"/>
                  </a:cubicBezTo>
                  <a:cubicBezTo>
                    <a:pt x="8" y="1"/>
                    <a:pt x="5" y="0"/>
                    <a:pt x="3" y="1"/>
                  </a:cubicBezTo>
                  <a:cubicBezTo>
                    <a:pt x="0" y="3"/>
                    <a:pt x="0" y="6"/>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82" name="Freeform 369"/>
            <p:cNvSpPr>
              <a:spLocks/>
            </p:cNvSpPr>
            <p:nvPr/>
          </p:nvSpPr>
          <p:spPr bwMode="auto">
            <a:xfrm>
              <a:off x="6464300" y="7386638"/>
              <a:ext cx="68263" cy="49213"/>
            </a:xfrm>
            <a:custGeom>
              <a:avLst/>
              <a:gdLst>
                <a:gd name="T0" fmla="*/ 25 w 29"/>
                <a:gd name="T1" fmla="*/ 12 h 21"/>
                <a:gd name="T2" fmla="*/ 8 w 29"/>
                <a:gd name="T3" fmla="*/ 2 h 21"/>
                <a:gd name="T4" fmla="*/ 1 w 29"/>
                <a:gd name="T5" fmla="*/ 4 h 21"/>
                <a:gd name="T6" fmla="*/ 3 w 29"/>
                <a:gd name="T7" fmla="*/ 10 h 21"/>
                <a:gd name="T8" fmla="*/ 21 w 29"/>
                <a:gd name="T9" fmla="*/ 20 h 21"/>
                <a:gd name="T10" fmla="*/ 23 w 29"/>
                <a:gd name="T11" fmla="*/ 21 h 21"/>
                <a:gd name="T12" fmla="*/ 27 w 29"/>
                <a:gd name="T13" fmla="*/ 18 h 21"/>
                <a:gd name="T14" fmla="*/ 25 w 29"/>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25" y="12"/>
                  </a:moveTo>
                  <a:cubicBezTo>
                    <a:pt x="8" y="2"/>
                    <a:pt x="8" y="2"/>
                    <a:pt x="8" y="2"/>
                  </a:cubicBezTo>
                  <a:cubicBezTo>
                    <a:pt x="6" y="0"/>
                    <a:pt x="3" y="1"/>
                    <a:pt x="1" y="4"/>
                  </a:cubicBezTo>
                  <a:cubicBezTo>
                    <a:pt x="0" y="6"/>
                    <a:pt x="1" y="9"/>
                    <a:pt x="3" y="10"/>
                  </a:cubicBezTo>
                  <a:cubicBezTo>
                    <a:pt x="21" y="20"/>
                    <a:pt x="21" y="20"/>
                    <a:pt x="21" y="20"/>
                  </a:cubicBezTo>
                  <a:cubicBezTo>
                    <a:pt x="21" y="21"/>
                    <a:pt x="22" y="21"/>
                    <a:pt x="23" y="21"/>
                  </a:cubicBezTo>
                  <a:cubicBezTo>
                    <a:pt x="25" y="21"/>
                    <a:pt x="26" y="20"/>
                    <a:pt x="27" y="18"/>
                  </a:cubicBezTo>
                  <a:cubicBezTo>
                    <a:pt x="29" y="16"/>
                    <a:pt x="28" y="13"/>
                    <a:pt x="2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83" name="Freeform 370"/>
            <p:cNvSpPr>
              <a:spLocks/>
            </p:cNvSpPr>
            <p:nvPr/>
          </p:nvSpPr>
          <p:spPr bwMode="auto">
            <a:xfrm>
              <a:off x="6145213" y="7380288"/>
              <a:ext cx="77788" cy="65088"/>
            </a:xfrm>
            <a:custGeom>
              <a:avLst/>
              <a:gdLst>
                <a:gd name="T0" fmla="*/ 25 w 33"/>
                <a:gd name="T1" fmla="*/ 2 h 28"/>
                <a:gd name="T2" fmla="*/ 19 w 33"/>
                <a:gd name="T3" fmla="*/ 5 h 28"/>
                <a:gd name="T4" fmla="*/ 13 w 33"/>
                <a:gd name="T5" fmla="*/ 3 h 28"/>
                <a:gd name="T6" fmla="*/ 0 w 33"/>
                <a:gd name="T7" fmla="*/ 16 h 28"/>
                <a:gd name="T8" fmla="*/ 13 w 33"/>
                <a:gd name="T9" fmla="*/ 28 h 28"/>
                <a:gd name="T10" fmla="*/ 25 w 33"/>
                <a:gd name="T11" fmla="*/ 16 h 28"/>
                <a:gd name="T12" fmla="*/ 25 w 33"/>
                <a:gd name="T13" fmla="*/ 13 h 28"/>
                <a:gd name="T14" fmla="*/ 30 w 33"/>
                <a:gd name="T15" fmla="*/ 10 h 28"/>
                <a:gd name="T16" fmla="*/ 32 w 33"/>
                <a:gd name="T17" fmla="*/ 4 h 28"/>
                <a:gd name="T18" fmla="*/ 25 w 33"/>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8">
                  <a:moveTo>
                    <a:pt x="25" y="2"/>
                  </a:moveTo>
                  <a:cubicBezTo>
                    <a:pt x="19" y="5"/>
                    <a:pt x="19" y="5"/>
                    <a:pt x="19" y="5"/>
                  </a:cubicBezTo>
                  <a:cubicBezTo>
                    <a:pt x="17" y="4"/>
                    <a:pt x="15" y="3"/>
                    <a:pt x="13" y="3"/>
                  </a:cubicBezTo>
                  <a:cubicBezTo>
                    <a:pt x="6" y="3"/>
                    <a:pt x="0" y="9"/>
                    <a:pt x="0" y="16"/>
                  </a:cubicBezTo>
                  <a:cubicBezTo>
                    <a:pt x="0" y="23"/>
                    <a:pt x="6" y="28"/>
                    <a:pt x="13" y="28"/>
                  </a:cubicBezTo>
                  <a:cubicBezTo>
                    <a:pt x="20" y="28"/>
                    <a:pt x="25" y="23"/>
                    <a:pt x="25" y="16"/>
                  </a:cubicBezTo>
                  <a:cubicBezTo>
                    <a:pt x="25" y="15"/>
                    <a:pt x="25" y="14"/>
                    <a:pt x="25" y="13"/>
                  </a:cubicBezTo>
                  <a:cubicBezTo>
                    <a:pt x="30" y="10"/>
                    <a:pt x="30" y="10"/>
                    <a:pt x="30" y="10"/>
                  </a:cubicBezTo>
                  <a:cubicBezTo>
                    <a:pt x="32" y="9"/>
                    <a:pt x="33" y="6"/>
                    <a:pt x="32" y="4"/>
                  </a:cubicBezTo>
                  <a:cubicBezTo>
                    <a:pt x="31" y="1"/>
                    <a:pt x="28" y="0"/>
                    <a:pt x="2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pic>
        <p:nvPicPr>
          <p:cNvPr id="37" name="Picture 3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9328" y="2820410"/>
            <a:ext cx="2110245" cy="1618152"/>
          </a:xfrm>
          <a:prstGeom prst="rect">
            <a:avLst/>
          </a:prstGeom>
          <a:ln>
            <a:solidFill>
              <a:schemeClr val="accent3"/>
            </a:solidFill>
          </a:ln>
        </p:spPr>
      </p:pic>
      <p:pic>
        <p:nvPicPr>
          <p:cNvPr id="38" name="Picture 3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59328" y="4479842"/>
            <a:ext cx="2110245" cy="1385585"/>
          </a:xfrm>
          <a:prstGeom prst="rect">
            <a:avLst/>
          </a:prstGeom>
          <a:ln>
            <a:solidFill>
              <a:schemeClr val="accent2"/>
            </a:solidFill>
          </a:ln>
        </p:spPr>
      </p:pic>
      <p:pic>
        <p:nvPicPr>
          <p:cNvPr id="39" name="Picture 3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9329" y="1352512"/>
            <a:ext cx="2110245" cy="1426618"/>
          </a:xfrm>
          <a:prstGeom prst="rect">
            <a:avLst/>
          </a:prstGeom>
          <a:ln>
            <a:solidFill>
              <a:schemeClr val="accent2"/>
            </a:solidFill>
          </a:ln>
        </p:spPr>
      </p:pic>
      <p:grpSp>
        <p:nvGrpSpPr>
          <p:cNvPr id="41" name="Group 40"/>
          <p:cNvGrpSpPr/>
          <p:nvPr/>
        </p:nvGrpSpPr>
        <p:grpSpPr>
          <a:xfrm>
            <a:off x="474430" y="1539843"/>
            <a:ext cx="5738157" cy="615553"/>
            <a:chOff x="397300" y="1429565"/>
            <a:chExt cx="5902519" cy="661229"/>
          </a:xfrm>
        </p:grpSpPr>
        <p:sp>
          <p:nvSpPr>
            <p:cNvPr id="62" name="Rectangle 61"/>
            <p:cNvSpPr/>
            <p:nvPr/>
          </p:nvSpPr>
          <p:spPr>
            <a:xfrm>
              <a:off x="911651" y="1429565"/>
              <a:ext cx="5388168" cy="661229"/>
            </a:xfrm>
            <a:prstGeom prst="rect">
              <a:avLst/>
            </a:prstGeom>
          </p:spPr>
          <p:txBody>
            <a:bodyPr wrap="square">
              <a:spAutoFit/>
            </a:bodyPr>
            <a:lstStyle/>
            <a:p>
              <a:r>
                <a:rPr lang="en-US" sz="1200" b="1" dirty="0">
                  <a:solidFill>
                    <a:schemeClr val="accent5"/>
                  </a:solidFill>
                </a:rPr>
                <a:t>Makes every day/routine tasks easier: </a:t>
              </a:r>
              <a:r>
                <a:rPr lang="en-US" sz="1100" dirty="0"/>
                <a:t>Pay bills, find a doctor nearby/schedule appointment, understand health care benefits, refill prescription, monitor health in real time and notify family members or medical personnel if desired</a:t>
              </a:r>
            </a:p>
          </p:txBody>
        </p:sp>
        <p:sp>
          <p:nvSpPr>
            <p:cNvPr id="72" name="TextBox 71"/>
            <p:cNvSpPr txBox="1"/>
            <p:nvPr/>
          </p:nvSpPr>
          <p:spPr>
            <a:xfrm>
              <a:off x="397300" y="1429565"/>
              <a:ext cx="414208" cy="429800"/>
            </a:xfrm>
            <a:prstGeom prst="rect">
              <a:avLst/>
            </a:prstGeom>
            <a:noFill/>
          </p:spPr>
          <p:txBody>
            <a:bodyPr wrap="none" rtlCol="0">
              <a:spAutoFit/>
            </a:bodyPr>
            <a:lstStyle/>
            <a:p>
              <a:r>
                <a:rPr lang="en-US" sz="2000" b="1" dirty="0">
                  <a:solidFill>
                    <a:schemeClr val="accent3"/>
                  </a:solidFill>
                </a:rPr>
                <a:t>1.</a:t>
              </a:r>
            </a:p>
          </p:txBody>
        </p:sp>
      </p:grpSp>
      <p:grpSp>
        <p:nvGrpSpPr>
          <p:cNvPr id="42" name="Group 41"/>
          <p:cNvGrpSpPr/>
          <p:nvPr/>
        </p:nvGrpSpPr>
        <p:grpSpPr>
          <a:xfrm>
            <a:off x="474430" y="2569696"/>
            <a:ext cx="5738157" cy="461666"/>
            <a:chOff x="397300" y="2595984"/>
            <a:chExt cx="5902519" cy="495923"/>
          </a:xfrm>
        </p:grpSpPr>
        <p:sp>
          <p:nvSpPr>
            <p:cNvPr id="52" name="Rectangle 51"/>
            <p:cNvSpPr/>
            <p:nvPr/>
          </p:nvSpPr>
          <p:spPr>
            <a:xfrm>
              <a:off x="911651" y="2595985"/>
              <a:ext cx="5388168" cy="495922"/>
            </a:xfrm>
            <a:prstGeom prst="rect">
              <a:avLst/>
            </a:prstGeom>
          </p:spPr>
          <p:txBody>
            <a:bodyPr wrap="square">
              <a:spAutoFit/>
            </a:bodyPr>
            <a:lstStyle/>
            <a:p>
              <a:pPr algn="just"/>
              <a:r>
                <a:rPr lang="en-US" sz="1200" b="1" dirty="0">
                  <a:solidFill>
                    <a:schemeClr val="accent5"/>
                  </a:solidFill>
                </a:rPr>
                <a:t>Manages chronic diseases: </a:t>
              </a:r>
              <a:r>
                <a:rPr lang="en-US" sz="1100" dirty="0"/>
                <a:t>Monitor blood sugar, track calorie intake and activity, order supplies, submit claims + routine needs above</a:t>
              </a:r>
            </a:p>
          </p:txBody>
        </p:sp>
        <p:sp>
          <p:nvSpPr>
            <p:cNvPr id="53" name="TextBox 52"/>
            <p:cNvSpPr txBox="1"/>
            <p:nvPr/>
          </p:nvSpPr>
          <p:spPr>
            <a:xfrm>
              <a:off x="397300" y="2595984"/>
              <a:ext cx="414208" cy="429800"/>
            </a:xfrm>
            <a:prstGeom prst="rect">
              <a:avLst/>
            </a:prstGeom>
            <a:noFill/>
          </p:spPr>
          <p:txBody>
            <a:bodyPr wrap="none" rtlCol="0">
              <a:spAutoFit/>
            </a:bodyPr>
            <a:lstStyle>
              <a:defPPr>
                <a:defRPr lang="en-US"/>
              </a:defPPr>
              <a:lvl1pPr>
                <a:defRPr sz="2400" b="1">
                  <a:solidFill>
                    <a:schemeClr val="accent3"/>
                  </a:solidFill>
                </a:defRPr>
              </a:lvl1pPr>
            </a:lstStyle>
            <a:p>
              <a:r>
                <a:rPr lang="en-US" sz="2000" dirty="0"/>
                <a:t>2.</a:t>
              </a:r>
            </a:p>
          </p:txBody>
        </p:sp>
      </p:grpSp>
      <p:grpSp>
        <p:nvGrpSpPr>
          <p:cNvPr id="43" name="Group 42"/>
          <p:cNvGrpSpPr/>
          <p:nvPr/>
        </p:nvGrpSpPr>
        <p:grpSpPr>
          <a:xfrm>
            <a:off x="474428" y="5351484"/>
            <a:ext cx="5738156" cy="615554"/>
            <a:chOff x="397300" y="5298756"/>
            <a:chExt cx="5902518" cy="661230"/>
          </a:xfrm>
        </p:grpSpPr>
        <p:sp>
          <p:nvSpPr>
            <p:cNvPr id="50" name="Rectangle 49"/>
            <p:cNvSpPr/>
            <p:nvPr/>
          </p:nvSpPr>
          <p:spPr>
            <a:xfrm>
              <a:off x="911651" y="5298757"/>
              <a:ext cx="5388167" cy="661229"/>
            </a:xfrm>
            <a:prstGeom prst="rect">
              <a:avLst/>
            </a:prstGeom>
          </p:spPr>
          <p:txBody>
            <a:bodyPr wrap="square">
              <a:spAutoFit/>
            </a:bodyPr>
            <a:lstStyle/>
            <a:p>
              <a:r>
                <a:rPr lang="en-US" sz="1200" b="1" dirty="0">
                  <a:solidFill>
                    <a:schemeClr val="accent5"/>
                  </a:solidFill>
                </a:rPr>
                <a:t>Plays the role of information agent: </a:t>
              </a:r>
              <a:r>
                <a:rPr lang="en-US" sz="1100" dirty="0"/>
                <a:t>Piece together multiple aspects of complicated questions and provide a personalized package of insights, advice, and data based on individual cases/circumstances</a:t>
              </a:r>
            </a:p>
          </p:txBody>
        </p:sp>
        <p:sp>
          <p:nvSpPr>
            <p:cNvPr id="51" name="TextBox 50"/>
            <p:cNvSpPr txBox="1"/>
            <p:nvPr/>
          </p:nvSpPr>
          <p:spPr>
            <a:xfrm>
              <a:off x="397300" y="5298756"/>
              <a:ext cx="414208" cy="429800"/>
            </a:xfrm>
            <a:prstGeom prst="rect">
              <a:avLst/>
            </a:prstGeom>
            <a:noFill/>
          </p:spPr>
          <p:txBody>
            <a:bodyPr wrap="none" rtlCol="0">
              <a:spAutoFit/>
            </a:bodyPr>
            <a:lstStyle>
              <a:defPPr>
                <a:defRPr lang="en-US"/>
              </a:defPPr>
              <a:lvl1pPr>
                <a:defRPr sz="2400" b="1">
                  <a:solidFill>
                    <a:schemeClr val="accent3"/>
                  </a:solidFill>
                </a:defRPr>
              </a:lvl1pPr>
            </a:lstStyle>
            <a:p>
              <a:r>
                <a:rPr lang="en-US" sz="2000" dirty="0"/>
                <a:t>5.</a:t>
              </a:r>
            </a:p>
          </p:txBody>
        </p:sp>
      </p:grpSp>
      <p:grpSp>
        <p:nvGrpSpPr>
          <p:cNvPr id="44" name="Group 43"/>
          <p:cNvGrpSpPr/>
          <p:nvPr/>
        </p:nvGrpSpPr>
        <p:grpSpPr>
          <a:xfrm>
            <a:off x="474430" y="4321628"/>
            <a:ext cx="5734143" cy="615554"/>
            <a:chOff x="397300" y="4290571"/>
            <a:chExt cx="5898390" cy="661230"/>
          </a:xfrm>
        </p:grpSpPr>
        <p:sp>
          <p:nvSpPr>
            <p:cNvPr id="48" name="Rectangle 47"/>
            <p:cNvSpPr/>
            <p:nvPr/>
          </p:nvSpPr>
          <p:spPr>
            <a:xfrm>
              <a:off x="911651" y="4290572"/>
              <a:ext cx="5384039" cy="661229"/>
            </a:xfrm>
            <a:prstGeom prst="rect">
              <a:avLst/>
            </a:prstGeom>
          </p:spPr>
          <p:txBody>
            <a:bodyPr wrap="square">
              <a:spAutoFit/>
            </a:bodyPr>
            <a:lstStyle/>
            <a:p>
              <a:r>
                <a:rPr lang="en-US" sz="1200" b="1" dirty="0">
                  <a:solidFill>
                    <a:schemeClr val="accent5"/>
                  </a:solidFill>
                </a:rPr>
                <a:t>Improves health IQ: </a:t>
              </a:r>
              <a:r>
                <a:rPr lang="en-US" sz="1100" dirty="0"/>
                <a:t>Provide personalized, context aware and relevant health/fitness tips, recommendations and insights; Proactively engages with user to achieve health goals</a:t>
              </a:r>
            </a:p>
          </p:txBody>
        </p:sp>
        <p:sp>
          <p:nvSpPr>
            <p:cNvPr id="49" name="TextBox 48"/>
            <p:cNvSpPr txBox="1"/>
            <p:nvPr/>
          </p:nvSpPr>
          <p:spPr>
            <a:xfrm>
              <a:off x="397300" y="4290571"/>
              <a:ext cx="414208" cy="429800"/>
            </a:xfrm>
            <a:prstGeom prst="rect">
              <a:avLst/>
            </a:prstGeom>
            <a:noFill/>
          </p:spPr>
          <p:txBody>
            <a:bodyPr wrap="none" rtlCol="0">
              <a:spAutoFit/>
            </a:bodyPr>
            <a:lstStyle>
              <a:defPPr>
                <a:defRPr lang="en-US"/>
              </a:defPPr>
              <a:lvl1pPr>
                <a:defRPr sz="2400" b="1">
                  <a:solidFill>
                    <a:schemeClr val="accent3"/>
                  </a:solidFill>
                </a:defRPr>
              </a:lvl1pPr>
            </a:lstStyle>
            <a:p>
              <a:r>
                <a:rPr lang="en-US" sz="2000" dirty="0"/>
                <a:t>4.</a:t>
              </a:r>
            </a:p>
          </p:txBody>
        </p:sp>
      </p:grpSp>
      <p:grpSp>
        <p:nvGrpSpPr>
          <p:cNvPr id="45" name="Group 44"/>
          <p:cNvGrpSpPr/>
          <p:nvPr/>
        </p:nvGrpSpPr>
        <p:grpSpPr>
          <a:xfrm>
            <a:off x="474428" y="3445662"/>
            <a:ext cx="5734144" cy="461666"/>
            <a:chOff x="397300" y="3463337"/>
            <a:chExt cx="5898391" cy="495923"/>
          </a:xfrm>
        </p:grpSpPr>
        <p:sp>
          <p:nvSpPr>
            <p:cNvPr id="46" name="Rectangle 45"/>
            <p:cNvSpPr/>
            <p:nvPr/>
          </p:nvSpPr>
          <p:spPr>
            <a:xfrm>
              <a:off x="911651" y="3463338"/>
              <a:ext cx="5384040" cy="495922"/>
            </a:xfrm>
            <a:prstGeom prst="rect">
              <a:avLst/>
            </a:prstGeom>
          </p:spPr>
          <p:txBody>
            <a:bodyPr wrap="square">
              <a:spAutoFit/>
            </a:bodyPr>
            <a:lstStyle/>
            <a:p>
              <a:r>
                <a:rPr lang="en-US" sz="1200" b="1" dirty="0">
                  <a:solidFill>
                    <a:schemeClr val="accent5"/>
                  </a:solidFill>
                </a:rPr>
                <a:t>Provides care anywhere: </a:t>
              </a:r>
              <a:r>
                <a:rPr lang="en-US" sz="1100" dirty="0"/>
                <a:t>Understand care plans and discharge notes, care delivery at home, integrate with IoT</a:t>
              </a:r>
            </a:p>
          </p:txBody>
        </p:sp>
        <p:sp>
          <p:nvSpPr>
            <p:cNvPr id="47" name="TextBox 46"/>
            <p:cNvSpPr txBox="1"/>
            <p:nvPr/>
          </p:nvSpPr>
          <p:spPr>
            <a:xfrm>
              <a:off x="397300" y="3463337"/>
              <a:ext cx="414208" cy="429800"/>
            </a:xfrm>
            <a:prstGeom prst="rect">
              <a:avLst/>
            </a:prstGeom>
            <a:noFill/>
          </p:spPr>
          <p:txBody>
            <a:bodyPr wrap="none" rtlCol="0">
              <a:spAutoFit/>
            </a:bodyPr>
            <a:lstStyle>
              <a:defPPr>
                <a:defRPr lang="en-US"/>
              </a:defPPr>
              <a:lvl1pPr>
                <a:defRPr sz="2400" b="1">
                  <a:solidFill>
                    <a:schemeClr val="accent3"/>
                  </a:solidFill>
                </a:defRPr>
              </a:lvl1pPr>
            </a:lstStyle>
            <a:p>
              <a:r>
                <a:rPr lang="en-US" sz="2000" dirty="0"/>
                <a:t>3.</a:t>
              </a:r>
            </a:p>
          </p:txBody>
        </p:sp>
      </p:grpSp>
      <p:sp>
        <p:nvSpPr>
          <p:cNvPr id="54" name="Rectangle 2"/>
          <p:cNvSpPr>
            <a:spLocks/>
          </p:cNvSpPr>
          <p:nvPr/>
        </p:nvSpPr>
        <p:spPr bwMode="auto">
          <a:xfrm>
            <a:off x="457203"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a:solidFill>
                  <a:srgbClr val="A6A6A6"/>
                </a:solidFill>
                <a:ea typeface="ＭＳ Ｐゴシック" charset="0"/>
                <a:cs typeface="ＭＳ Ｐゴシック" charset="0"/>
                <a:sym typeface="Frutiger Next Pro Light" charset="0"/>
              </a:rPr>
              <a:t>Copyright © 2015 Deloitte LLC. All rights reserved.</a:t>
            </a:r>
          </a:p>
        </p:txBody>
      </p:sp>
      <p:sp>
        <p:nvSpPr>
          <p:cNvPr id="3" name="TextBox 2"/>
          <p:cNvSpPr txBox="1"/>
          <p:nvPr/>
        </p:nvSpPr>
        <p:spPr>
          <a:xfrm>
            <a:off x="6559328" y="5906707"/>
            <a:ext cx="1626727" cy="415498"/>
          </a:xfrm>
          <a:prstGeom prst="rect">
            <a:avLst/>
          </a:prstGeom>
          <a:noFill/>
        </p:spPr>
        <p:txBody>
          <a:bodyPr wrap="square" rtlCol="0">
            <a:spAutoFit/>
          </a:bodyPr>
          <a:lstStyle/>
          <a:p>
            <a:r>
              <a:rPr lang="en-US" sz="1050" dirty="0" smtClean="0">
                <a:hlinkClick r:id="rId5"/>
              </a:rPr>
              <a:t>Intelligent assistants: Nora</a:t>
            </a:r>
            <a:endParaRPr lang="en-US" sz="1050" dirty="0" smtClean="0"/>
          </a:p>
          <a:p>
            <a:r>
              <a:rPr lang="en-US" sz="1050" dirty="0" smtClean="0"/>
              <a:t>Pwd: nora</a:t>
            </a:r>
            <a:endParaRPr lang="en-US" sz="1050" dirty="0"/>
          </a:p>
        </p:txBody>
      </p:sp>
    </p:spTree>
    <p:extLst>
      <p:ext uri="{BB962C8B-B14F-4D97-AF65-F5344CB8AC3E}">
        <p14:creationId xmlns:p14="http://schemas.microsoft.com/office/powerpoint/2010/main" val="388561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graysc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Rectangle 3"/>
          <p:cNvSpPr/>
          <p:nvPr/>
        </p:nvSpPr>
        <p:spPr>
          <a:xfrm>
            <a:off x="0" y="2721429"/>
            <a:ext cx="9144000" cy="1371600"/>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209" y="2910143"/>
            <a:ext cx="7786734" cy="994172"/>
          </a:xfrm>
        </p:spPr>
        <p:txBody>
          <a:bodyPr/>
          <a:lstStyle/>
          <a:p>
            <a:r>
              <a:rPr lang="en-US" sz="2800" spc="75" dirty="0" smtClean="0">
                <a:latin typeface="Frutiger Next Pro Light" panose="020B0303040204020203" pitchFamily="34" charset="0"/>
              </a:rPr>
              <a:t>Healthcare Data is the new </a:t>
            </a:r>
            <a:r>
              <a:rPr lang="en-US" sz="2800" spc="75" dirty="0" smtClean="0">
                <a:latin typeface="Frutiger Next Pro Light" panose="020B0303040204020203" pitchFamily="34" charset="0"/>
              </a:rPr>
              <a:t>oil and Exponentials are the Refineries</a:t>
            </a:r>
            <a:endParaRPr lang="en-US" sz="2800" spc="75" dirty="0">
              <a:latin typeface="Frutiger Next Pro Light" panose="020B0303040204020203" pitchFamily="34" charset="0"/>
            </a:endParaRPr>
          </a:p>
        </p:txBody>
      </p:sp>
      <p:sp>
        <p:nvSpPr>
          <p:cNvPr id="6" name="Rectangle 2"/>
          <p:cNvSpPr>
            <a:spLocks/>
          </p:cNvSpPr>
          <p:nvPr/>
        </p:nvSpPr>
        <p:spPr bwMode="auto">
          <a:xfrm>
            <a:off x="457203"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a:solidFill>
                  <a:srgbClr val="A6A6A6"/>
                </a:solidFill>
                <a:ea typeface="ＭＳ Ｐゴシック" charset="0"/>
                <a:cs typeface="ＭＳ Ｐゴシック" charset="0"/>
                <a:sym typeface="Frutiger Next Pro Light" charset="0"/>
              </a:rPr>
              <a:t>Copyright © 2015 Deloitte LLC. All rights reserved.</a:t>
            </a:r>
          </a:p>
        </p:txBody>
      </p:sp>
    </p:spTree>
    <p:extLst>
      <p:ext uri="{BB962C8B-B14F-4D97-AF65-F5344CB8AC3E}">
        <p14:creationId xmlns:p14="http://schemas.microsoft.com/office/powerpoint/2010/main" val="2733898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p:cNvGrpSpPr/>
          <p:nvPr/>
        </p:nvGrpSpPr>
        <p:grpSpPr>
          <a:xfrm>
            <a:off x="478968" y="4722771"/>
            <a:ext cx="8214359" cy="427050"/>
            <a:chOff x="478968" y="4098968"/>
            <a:chExt cx="8214359" cy="427050"/>
          </a:xfrm>
        </p:grpSpPr>
        <p:grpSp>
          <p:nvGrpSpPr>
            <p:cNvPr id="146" name="Group 145"/>
            <p:cNvGrpSpPr/>
            <p:nvPr/>
          </p:nvGrpSpPr>
          <p:grpSpPr>
            <a:xfrm>
              <a:off x="2166253" y="4109854"/>
              <a:ext cx="1511965" cy="416164"/>
              <a:chOff x="3831766" y="4098968"/>
              <a:chExt cx="1516580" cy="427050"/>
            </a:xfrm>
          </p:grpSpPr>
          <p:sp>
            <p:nvSpPr>
              <p:cNvPr id="193" name="Rectangle 192"/>
              <p:cNvSpPr/>
              <p:nvPr/>
            </p:nvSpPr>
            <p:spPr>
              <a:xfrm>
                <a:off x="3831766" y="4098968"/>
                <a:ext cx="502920" cy="4270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4" name="Rectangle 193"/>
              <p:cNvSpPr/>
              <p:nvPr/>
            </p:nvSpPr>
            <p:spPr>
              <a:xfrm>
                <a:off x="4331424" y="4098968"/>
                <a:ext cx="502920" cy="42705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5" name="Rectangle 194"/>
              <p:cNvSpPr/>
              <p:nvPr/>
            </p:nvSpPr>
            <p:spPr>
              <a:xfrm>
                <a:off x="4831083" y="4098968"/>
                <a:ext cx="517263" cy="4270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47" name="Rectangle 146"/>
            <p:cNvSpPr/>
            <p:nvPr/>
          </p:nvSpPr>
          <p:spPr>
            <a:xfrm>
              <a:off x="7934373" y="4098968"/>
              <a:ext cx="758952" cy="4270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8" name="Rectangle 167"/>
            <p:cNvSpPr/>
            <p:nvPr/>
          </p:nvSpPr>
          <p:spPr>
            <a:xfrm>
              <a:off x="7184565" y="4098968"/>
              <a:ext cx="749808" cy="42705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1" name="Rectangle 170"/>
            <p:cNvSpPr/>
            <p:nvPr/>
          </p:nvSpPr>
          <p:spPr>
            <a:xfrm>
              <a:off x="6266455" y="4098968"/>
              <a:ext cx="758952" cy="427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Rectangle 171"/>
            <p:cNvSpPr/>
            <p:nvPr/>
          </p:nvSpPr>
          <p:spPr>
            <a:xfrm>
              <a:off x="5507503" y="4098968"/>
              <a:ext cx="758952" cy="4270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4" name="Rectangle 173"/>
            <p:cNvSpPr/>
            <p:nvPr/>
          </p:nvSpPr>
          <p:spPr>
            <a:xfrm>
              <a:off x="3831766" y="4098968"/>
              <a:ext cx="502920" cy="4270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5" name="Rectangle 174"/>
            <p:cNvSpPr/>
            <p:nvPr/>
          </p:nvSpPr>
          <p:spPr>
            <a:xfrm>
              <a:off x="4331424" y="4098968"/>
              <a:ext cx="502920" cy="427050"/>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3" name="Rectangle 182"/>
            <p:cNvSpPr/>
            <p:nvPr/>
          </p:nvSpPr>
          <p:spPr>
            <a:xfrm>
              <a:off x="4831083" y="4098968"/>
              <a:ext cx="517263" cy="4270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5" name="Rectangle 184"/>
            <p:cNvSpPr/>
            <p:nvPr/>
          </p:nvSpPr>
          <p:spPr>
            <a:xfrm>
              <a:off x="478968" y="4098968"/>
              <a:ext cx="758952" cy="4270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6" name="Rectangle 185"/>
            <p:cNvSpPr/>
            <p:nvPr/>
          </p:nvSpPr>
          <p:spPr>
            <a:xfrm>
              <a:off x="1237920" y="4098968"/>
              <a:ext cx="758952" cy="4270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87" name="Group 186"/>
            <p:cNvGrpSpPr/>
            <p:nvPr/>
          </p:nvGrpSpPr>
          <p:grpSpPr>
            <a:xfrm>
              <a:off x="478970" y="4098968"/>
              <a:ext cx="8214357" cy="427050"/>
              <a:chOff x="478968" y="4107998"/>
              <a:chExt cx="8214357" cy="427050"/>
            </a:xfrm>
          </p:grpSpPr>
          <p:sp>
            <p:nvSpPr>
              <p:cNvPr id="188" name="Rectangle 187"/>
              <p:cNvSpPr/>
              <p:nvPr/>
            </p:nvSpPr>
            <p:spPr>
              <a:xfrm>
                <a:off x="478968" y="4107998"/>
                <a:ext cx="1508760" cy="4270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Retail Consumerism</a:t>
                </a:r>
                <a:endParaRPr lang="en-US" sz="1100" dirty="0">
                  <a:solidFill>
                    <a:schemeClr val="bg1"/>
                  </a:solidFill>
                </a:endParaRPr>
              </a:p>
            </p:txBody>
          </p:sp>
          <p:sp>
            <p:nvSpPr>
              <p:cNvPr id="189" name="Rectangle 188"/>
              <p:cNvSpPr/>
              <p:nvPr/>
            </p:nvSpPr>
            <p:spPr>
              <a:xfrm>
                <a:off x="2155367" y="4107998"/>
                <a:ext cx="1508760" cy="4270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Value Based Care</a:t>
                </a:r>
                <a:endParaRPr lang="en-US" sz="1100" dirty="0">
                  <a:solidFill>
                    <a:schemeClr val="bg1"/>
                  </a:solidFill>
                </a:endParaRPr>
              </a:p>
            </p:txBody>
          </p:sp>
          <p:sp>
            <p:nvSpPr>
              <p:cNvPr id="190" name="Rectangle 189"/>
              <p:cNvSpPr/>
              <p:nvPr/>
            </p:nvSpPr>
            <p:spPr>
              <a:xfrm>
                <a:off x="3831766" y="4107998"/>
                <a:ext cx="1508760" cy="4270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Personalized Digital Health</a:t>
                </a:r>
                <a:endParaRPr lang="en-US" sz="1100" dirty="0">
                  <a:solidFill>
                    <a:schemeClr val="bg1"/>
                  </a:solidFill>
                </a:endParaRPr>
              </a:p>
            </p:txBody>
          </p:sp>
          <p:sp>
            <p:nvSpPr>
              <p:cNvPr id="191" name="Rectangle 190"/>
              <p:cNvSpPr/>
              <p:nvPr/>
            </p:nvSpPr>
            <p:spPr>
              <a:xfrm>
                <a:off x="5508165" y="4107998"/>
                <a:ext cx="1508760" cy="4270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Preventative Medicine</a:t>
                </a:r>
                <a:endParaRPr lang="en-US" sz="1100" dirty="0">
                  <a:solidFill>
                    <a:schemeClr val="bg1"/>
                  </a:solidFill>
                </a:endParaRPr>
              </a:p>
            </p:txBody>
          </p:sp>
          <p:sp>
            <p:nvSpPr>
              <p:cNvPr id="192" name="Rectangle 191"/>
              <p:cNvSpPr/>
              <p:nvPr/>
            </p:nvSpPr>
            <p:spPr>
              <a:xfrm>
                <a:off x="7184565" y="4107998"/>
                <a:ext cx="1508760" cy="4270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Drug Trials and Discovery</a:t>
                </a:r>
              </a:p>
            </p:txBody>
          </p:sp>
        </p:grpSp>
      </p:grpSp>
      <p:sp>
        <p:nvSpPr>
          <p:cNvPr id="13" name="Title 12"/>
          <p:cNvSpPr>
            <a:spLocks noGrp="1"/>
          </p:cNvSpPr>
          <p:nvPr>
            <p:ph type="title"/>
          </p:nvPr>
        </p:nvSpPr>
        <p:spPr>
          <a:xfrm>
            <a:off x="382870" y="237941"/>
            <a:ext cx="8303930" cy="600261"/>
          </a:xfrm>
        </p:spPr>
        <p:txBody>
          <a:bodyPr/>
          <a:lstStyle/>
          <a:p>
            <a:r>
              <a:rPr lang="en-US" sz="2800" dirty="0">
                <a:solidFill>
                  <a:schemeClr val="accent5"/>
                </a:solidFill>
                <a:latin typeface="+mn-lt"/>
              </a:rPr>
              <a:t>data environment is rapidly </a:t>
            </a:r>
            <a:r>
              <a:rPr lang="en-US" sz="2800" dirty="0" smtClean="0">
                <a:solidFill>
                  <a:schemeClr val="accent5"/>
                </a:solidFill>
                <a:latin typeface="+mn-lt"/>
              </a:rPr>
              <a:t>changing</a:t>
            </a:r>
            <a:endParaRPr lang="en-US" sz="2800" dirty="0">
              <a:solidFill>
                <a:schemeClr val="accent5"/>
              </a:solidFill>
              <a:latin typeface="+mn-lt"/>
            </a:endParaRPr>
          </a:p>
        </p:txBody>
      </p:sp>
      <p:sp>
        <p:nvSpPr>
          <p:cNvPr id="14" name="Text Placeholder 13"/>
          <p:cNvSpPr>
            <a:spLocks noGrp="1"/>
          </p:cNvSpPr>
          <p:nvPr>
            <p:ph type="body" sz="quarter" idx="14"/>
          </p:nvPr>
        </p:nvSpPr>
        <p:spPr>
          <a:xfrm>
            <a:off x="383384" y="843653"/>
            <a:ext cx="8303419" cy="647700"/>
          </a:xfrm>
        </p:spPr>
        <p:txBody>
          <a:bodyPr/>
          <a:lstStyle/>
          <a:p>
            <a:r>
              <a:rPr lang="en-US" sz="1600" dirty="0">
                <a:solidFill>
                  <a:schemeClr val="tx1"/>
                </a:solidFill>
              </a:rPr>
              <a:t>Healthcare organizations are facing a deluge of rich data that is enabling </a:t>
            </a:r>
            <a:r>
              <a:rPr lang="en-US" sz="1600" dirty="0" smtClean="0">
                <a:solidFill>
                  <a:schemeClr val="tx1"/>
                </a:solidFill>
              </a:rPr>
              <a:t>them to </a:t>
            </a:r>
            <a:r>
              <a:rPr lang="en-US" sz="1600" dirty="0">
                <a:solidFill>
                  <a:schemeClr val="tx1"/>
                </a:solidFill>
              </a:rPr>
              <a:t>become more efficient, operate with greater insight and effectiveness, and deliver better service</a:t>
            </a:r>
          </a:p>
          <a:p>
            <a:endParaRPr lang="en-US" sz="1600" dirty="0">
              <a:solidFill>
                <a:schemeClr val="tx1"/>
              </a:solidFill>
            </a:endParaRPr>
          </a:p>
        </p:txBody>
      </p:sp>
      <p:grpSp>
        <p:nvGrpSpPr>
          <p:cNvPr id="170" name="Group 169"/>
          <p:cNvGrpSpPr/>
          <p:nvPr/>
        </p:nvGrpSpPr>
        <p:grpSpPr>
          <a:xfrm>
            <a:off x="478970" y="5314126"/>
            <a:ext cx="8207830" cy="688015"/>
            <a:chOff x="478970" y="5564496"/>
            <a:chExt cx="8207830" cy="814763"/>
          </a:xfrm>
        </p:grpSpPr>
        <p:sp>
          <p:nvSpPr>
            <p:cNvPr id="3" name="Rectangle 2"/>
            <p:cNvSpPr/>
            <p:nvPr/>
          </p:nvSpPr>
          <p:spPr>
            <a:xfrm>
              <a:off x="478970" y="5564496"/>
              <a:ext cx="8120743" cy="7165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562428" y="5662701"/>
              <a:ext cx="8124372" cy="71655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100" dirty="0">
                  <a:solidFill>
                    <a:schemeClr val="tx1"/>
                  </a:solidFill>
                </a:rPr>
                <a:t>Advances analytical and computing techniques coupled with the explosion of data in healthcare organizations can help uncover leading clinical practices, shrink research discovery time, streamline administration, and offer new personalized engagement paradigms at an industrial scale that align people’s decisions and actions in ways that improve outcomes and add value </a:t>
              </a:r>
            </a:p>
          </p:txBody>
        </p:sp>
      </p:grpSp>
      <p:sp>
        <p:nvSpPr>
          <p:cNvPr id="49" name="Rectangle 2"/>
          <p:cNvSpPr>
            <a:spLocks/>
          </p:cNvSpPr>
          <p:nvPr/>
        </p:nvSpPr>
        <p:spPr bwMode="auto">
          <a:xfrm>
            <a:off x="457203" y="6477359"/>
            <a:ext cx="18867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r>
              <a:rPr lang="en-US" sz="600" dirty="0">
                <a:solidFill>
                  <a:srgbClr val="A6A6A6"/>
                </a:solidFill>
                <a:latin typeface="Frutiger Next Pro Bold" charset="0"/>
                <a:ea typeface="ＭＳ Ｐゴシック" charset="0"/>
                <a:cs typeface="ＭＳ Ｐゴシック" charset="0"/>
                <a:sym typeface="Frutiger Next Pro Bold" charset="0"/>
              </a:rPr>
              <a:t>Deloitte </a:t>
            </a:r>
            <a:r>
              <a:rPr lang="en-US" sz="600" dirty="0">
                <a:solidFill>
                  <a:srgbClr val="A6A6A6"/>
                </a:solidFill>
                <a:ea typeface="ＭＳ Ｐゴシック" charset="0"/>
                <a:cs typeface="ＭＳ Ｐゴシック" charset="0"/>
                <a:sym typeface="Frutiger Next Pro Light" charset="0"/>
              </a:rPr>
              <a:t>Copyright © 2015 Deloitte LLC. All rights reserved.</a:t>
            </a:r>
          </a:p>
        </p:txBody>
      </p:sp>
      <p:grpSp>
        <p:nvGrpSpPr>
          <p:cNvPr id="36" name="Group 35"/>
          <p:cNvGrpSpPr/>
          <p:nvPr/>
        </p:nvGrpSpPr>
        <p:grpSpPr>
          <a:xfrm>
            <a:off x="478972" y="1534899"/>
            <a:ext cx="8207829" cy="169277"/>
            <a:chOff x="478970" y="1600213"/>
            <a:chExt cx="8207829" cy="169277"/>
          </a:xfrm>
        </p:grpSpPr>
        <p:cxnSp>
          <p:nvCxnSpPr>
            <p:cNvPr id="31" name="Straight Connector 30"/>
            <p:cNvCxnSpPr/>
            <p:nvPr/>
          </p:nvCxnSpPr>
          <p:spPr>
            <a:xfrm>
              <a:off x="478970" y="1684851"/>
              <a:ext cx="8207829"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21911" y="1600213"/>
              <a:ext cx="1721946" cy="169277"/>
            </a:xfrm>
            <a:prstGeom prst="rect">
              <a:avLst/>
            </a:prstGeom>
            <a:solidFill>
              <a:schemeClr val="bg1"/>
            </a:solidFill>
          </p:spPr>
          <p:txBody>
            <a:bodyPr wrap="none" lIns="91440" tIns="0" rIns="91440" bIns="0" rtlCol="0">
              <a:spAutoFit/>
            </a:bodyPr>
            <a:lstStyle/>
            <a:p>
              <a:r>
                <a:rPr lang="en-US" sz="1100" dirty="0"/>
                <a:t>Sources of the data deluge</a:t>
              </a:r>
            </a:p>
          </p:txBody>
        </p:sp>
      </p:grpSp>
      <p:grpSp>
        <p:nvGrpSpPr>
          <p:cNvPr id="129" name="Group 128"/>
          <p:cNvGrpSpPr/>
          <p:nvPr/>
        </p:nvGrpSpPr>
        <p:grpSpPr>
          <a:xfrm>
            <a:off x="478974" y="3600546"/>
            <a:ext cx="8207829" cy="169277"/>
            <a:chOff x="478970" y="1600213"/>
            <a:chExt cx="8207829" cy="169277"/>
          </a:xfrm>
        </p:grpSpPr>
        <p:cxnSp>
          <p:nvCxnSpPr>
            <p:cNvPr id="130" name="Straight Connector 129"/>
            <p:cNvCxnSpPr/>
            <p:nvPr/>
          </p:nvCxnSpPr>
          <p:spPr>
            <a:xfrm>
              <a:off x="478970" y="1684851"/>
              <a:ext cx="8207829" cy="0"/>
            </a:xfrm>
            <a:prstGeom prst="line">
              <a:avLst/>
            </a:prstGeom>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3162463" y="1600213"/>
              <a:ext cx="2840842" cy="169277"/>
            </a:xfrm>
            <a:prstGeom prst="rect">
              <a:avLst/>
            </a:prstGeom>
            <a:solidFill>
              <a:schemeClr val="bg1"/>
            </a:solidFill>
          </p:spPr>
          <p:txBody>
            <a:bodyPr wrap="none" lIns="91440" tIns="0" rIns="91440" bIns="0" rtlCol="0">
              <a:spAutoFit/>
            </a:bodyPr>
            <a:lstStyle/>
            <a:p>
              <a:r>
                <a:rPr lang="en-US" sz="1100" dirty="0"/>
                <a:t>Advances in computing power and techniques</a:t>
              </a:r>
            </a:p>
          </p:txBody>
        </p:sp>
      </p:grpSp>
      <p:grpSp>
        <p:nvGrpSpPr>
          <p:cNvPr id="166" name="Group 165"/>
          <p:cNvGrpSpPr/>
          <p:nvPr/>
        </p:nvGrpSpPr>
        <p:grpSpPr>
          <a:xfrm>
            <a:off x="478974" y="3934126"/>
            <a:ext cx="8207829" cy="321321"/>
            <a:chOff x="478972" y="3393502"/>
            <a:chExt cx="8207829" cy="321321"/>
          </a:xfrm>
        </p:grpSpPr>
        <p:grpSp>
          <p:nvGrpSpPr>
            <p:cNvPr id="160" name="Group 159"/>
            <p:cNvGrpSpPr/>
            <p:nvPr/>
          </p:nvGrpSpPr>
          <p:grpSpPr>
            <a:xfrm>
              <a:off x="478972" y="3408168"/>
              <a:ext cx="2233455" cy="291989"/>
              <a:chOff x="863030" y="3517027"/>
              <a:chExt cx="2233455" cy="291989"/>
            </a:xfrm>
          </p:grpSpPr>
          <p:sp>
            <p:nvSpPr>
              <p:cNvPr id="144" name="Rectangle 143"/>
              <p:cNvSpPr/>
              <p:nvPr/>
            </p:nvSpPr>
            <p:spPr>
              <a:xfrm>
                <a:off x="1194533" y="3532216"/>
                <a:ext cx="1901952" cy="261610"/>
              </a:xfrm>
              <a:prstGeom prst="rect">
                <a:avLst/>
              </a:prstGeom>
              <a:solidFill>
                <a:schemeClr val="bg1"/>
              </a:solidFill>
            </p:spPr>
            <p:txBody>
              <a:bodyPr wrap="square">
                <a:spAutoFit/>
              </a:bodyPr>
              <a:lstStyle/>
              <a:p>
                <a:pPr algn="ctr"/>
                <a:r>
                  <a:rPr lang="en-US" sz="1100" dirty="0">
                    <a:cs typeface="Arial" pitchFamily="34" charset="0"/>
                  </a:rPr>
                  <a:t>Smarter Algorithms </a:t>
                </a:r>
              </a:p>
            </p:txBody>
          </p:sp>
          <p:sp>
            <p:nvSpPr>
              <p:cNvPr id="145" name="Freeform 371"/>
              <p:cNvSpPr>
                <a:spLocks noEditPoints="1"/>
              </p:cNvSpPr>
              <p:nvPr/>
            </p:nvSpPr>
            <p:spPr bwMode="auto">
              <a:xfrm>
                <a:off x="863030" y="3517027"/>
                <a:ext cx="331503" cy="291989"/>
              </a:xfrm>
              <a:custGeom>
                <a:avLst/>
                <a:gdLst>
                  <a:gd name="T0" fmla="*/ 207 w 237"/>
                  <a:gd name="T1" fmla="*/ 180 h 239"/>
                  <a:gd name="T2" fmla="*/ 191 w 237"/>
                  <a:gd name="T3" fmla="*/ 185 h 239"/>
                  <a:gd name="T4" fmla="*/ 121 w 237"/>
                  <a:gd name="T5" fmla="*/ 106 h 239"/>
                  <a:gd name="T6" fmla="*/ 121 w 237"/>
                  <a:gd name="T7" fmla="*/ 59 h 239"/>
                  <a:gd name="T8" fmla="*/ 146 w 237"/>
                  <a:gd name="T9" fmla="*/ 29 h 239"/>
                  <a:gd name="T10" fmla="*/ 116 w 237"/>
                  <a:gd name="T11" fmla="*/ 0 h 239"/>
                  <a:gd name="T12" fmla="*/ 87 w 237"/>
                  <a:gd name="T13" fmla="*/ 29 h 239"/>
                  <a:gd name="T14" fmla="*/ 111 w 237"/>
                  <a:gd name="T15" fmla="*/ 59 h 239"/>
                  <a:gd name="T16" fmla="*/ 111 w 237"/>
                  <a:gd name="T17" fmla="*/ 106 h 239"/>
                  <a:gd name="T18" fmla="*/ 45 w 237"/>
                  <a:gd name="T19" fmla="*/ 184 h 239"/>
                  <a:gd name="T20" fmla="*/ 30 w 237"/>
                  <a:gd name="T21" fmla="*/ 180 h 239"/>
                  <a:gd name="T22" fmla="*/ 0 w 237"/>
                  <a:gd name="T23" fmla="*/ 210 h 239"/>
                  <a:gd name="T24" fmla="*/ 30 w 237"/>
                  <a:gd name="T25" fmla="*/ 239 h 239"/>
                  <a:gd name="T26" fmla="*/ 59 w 237"/>
                  <a:gd name="T27" fmla="*/ 210 h 239"/>
                  <a:gd name="T28" fmla="*/ 52 w 237"/>
                  <a:gd name="T29" fmla="*/ 191 h 239"/>
                  <a:gd name="T30" fmla="*/ 111 w 237"/>
                  <a:gd name="T31" fmla="*/ 121 h 239"/>
                  <a:gd name="T32" fmla="*/ 111 w 237"/>
                  <a:gd name="T33" fmla="*/ 181 h 239"/>
                  <a:gd name="T34" fmla="*/ 87 w 237"/>
                  <a:gd name="T35" fmla="*/ 210 h 239"/>
                  <a:gd name="T36" fmla="*/ 116 w 237"/>
                  <a:gd name="T37" fmla="*/ 239 h 239"/>
                  <a:gd name="T38" fmla="*/ 146 w 237"/>
                  <a:gd name="T39" fmla="*/ 210 h 239"/>
                  <a:gd name="T40" fmla="*/ 121 w 237"/>
                  <a:gd name="T41" fmla="*/ 181 h 239"/>
                  <a:gd name="T42" fmla="*/ 121 w 237"/>
                  <a:gd name="T43" fmla="*/ 121 h 239"/>
                  <a:gd name="T44" fmla="*/ 184 w 237"/>
                  <a:gd name="T45" fmla="*/ 191 h 239"/>
                  <a:gd name="T46" fmla="*/ 177 w 237"/>
                  <a:gd name="T47" fmla="*/ 210 h 239"/>
                  <a:gd name="T48" fmla="*/ 207 w 237"/>
                  <a:gd name="T49" fmla="*/ 239 h 239"/>
                  <a:gd name="T50" fmla="*/ 237 w 237"/>
                  <a:gd name="T51" fmla="*/ 210 h 239"/>
                  <a:gd name="T52" fmla="*/ 207 w 237"/>
                  <a:gd name="T53" fmla="*/ 180 h 239"/>
                  <a:gd name="T54" fmla="*/ 30 w 237"/>
                  <a:gd name="T55" fmla="*/ 229 h 239"/>
                  <a:gd name="T56" fmla="*/ 10 w 237"/>
                  <a:gd name="T57" fmla="*/ 210 h 239"/>
                  <a:gd name="T58" fmla="*/ 30 w 237"/>
                  <a:gd name="T59" fmla="*/ 190 h 239"/>
                  <a:gd name="T60" fmla="*/ 50 w 237"/>
                  <a:gd name="T61" fmla="*/ 210 h 239"/>
                  <a:gd name="T62" fmla="*/ 30 w 237"/>
                  <a:gd name="T63" fmla="*/ 229 h 239"/>
                  <a:gd name="T64" fmla="*/ 136 w 237"/>
                  <a:gd name="T65" fmla="*/ 210 h 239"/>
                  <a:gd name="T66" fmla="*/ 116 w 237"/>
                  <a:gd name="T67" fmla="*/ 229 h 239"/>
                  <a:gd name="T68" fmla="*/ 97 w 237"/>
                  <a:gd name="T69" fmla="*/ 210 h 239"/>
                  <a:gd name="T70" fmla="*/ 116 w 237"/>
                  <a:gd name="T71" fmla="*/ 190 h 239"/>
                  <a:gd name="T72" fmla="*/ 136 w 237"/>
                  <a:gd name="T73" fmla="*/ 210 h 239"/>
                  <a:gd name="T74" fmla="*/ 116 w 237"/>
                  <a:gd name="T75" fmla="*/ 49 h 239"/>
                  <a:gd name="T76" fmla="*/ 97 w 237"/>
                  <a:gd name="T77" fmla="*/ 29 h 239"/>
                  <a:gd name="T78" fmla="*/ 116 w 237"/>
                  <a:gd name="T79" fmla="*/ 10 h 239"/>
                  <a:gd name="T80" fmla="*/ 136 w 237"/>
                  <a:gd name="T81" fmla="*/ 29 h 239"/>
                  <a:gd name="T82" fmla="*/ 116 w 237"/>
                  <a:gd name="T83" fmla="*/ 49 h 239"/>
                  <a:gd name="T84" fmla="*/ 207 w 237"/>
                  <a:gd name="T85" fmla="*/ 229 h 239"/>
                  <a:gd name="T86" fmla="*/ 187 w 237"/>
                  <a:gd name="T87" fmla="*/ 210 h 239"/>
                  <a:gd name="T88" fmla="*/ 207 w 237"/>
                  <a:gd name="T89" fmla="*/ 190 h 239"/>
                  <a:gd name="T90" fmla="*/ 227 w 237"/>
                  <a:gd name="T91" fmla="*/ 210 h 239"/>
                  <a:gd name="T92" fmla="*/ 207 w 237"/>
                  <a:gd name="T93" fmla="*/ 2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 h="239">
                    <a:moveTo>
                      <a:pt x="207" y="180"/>
                    </a:moveTo>
                    <a:cubicBezTo>
                      <a:pt x="201" y="180"/>
                      <a:pt x="196" y="182"/>
                      <a:pt x="191" y="185"/>
                    </a:cubicBezTo>
                    <a:cubicBezTo>
                      <a:pt x="121" y="106"/>
                      <a:pt x="121" y="106"/>
                      <a:pt x="121" y="106"/>
                    </a:cubicBezTo>
                    <a:cubicBezTo>
                      <a:pt x="121" y="59"/>
                      <a:pt x="121" y="59"/>
                      <a:pt x="121" y="59"/>
                    </a:cubicBezTo>
                    <a:cubicBezTo>
                      <a:pt x="135" y="56"/>
                      <a:pt x="146" y="44"/>
                      <a:pt x="146" y="29"/>
                    </a:cubicBezTo>
                    <a:cubicBezTo>
                      <a:pt x="146" y="13"/>
                      <a:pt x="133" y="0"/>
                      <a:pt x="116" y="0"/>
                    </a:cubicBezTo>
                    <a:cubicBezTo>
                      <a:pt x="100" y="0"/>
                      <a:pt x="87" y="13"/>
                      <a:pt x="87" y="29"/>
                    </a:cubicBezTo>
                    <a:cubicBezTo>
                      <a:pt x="87" y="44"/>
                      <a:pt x="98" y="56"/>
                      <a:pt x="111" y="59"/>
                    </a:cubicBezTo>
                    <a:cubicBezTo>
                      <a:pt x="111" y="106"/>
                      <a:pt x="111" y="106"/>
                      <a:pt x="111" y="106"/>
                    </a:cubicBezTo>
                    <a:cubicBezTo>
                      <a:pt x="45" y="184"/>
                      <a:pt x="45" y="184"/>
                      <a:pt x="45" y="184"/>
                    </a:cubicBezTo>
                    <a:cubicBezTo>
                      <a:pt x="40" y="182"/>
                      <a:pt x="35" y="180"/>
                      <a:pt x="30" y="180"/>
                    </a:cubicBezTo>
                    <a:cubicBezTo>
                      <a:pt x="14" y="180"/>
                      <a:pt x="0" y="193"/>
                      <a:pt x="0" y="210"/>
                    </a:cubicBezTo>
                    <a:cubicBezTo>
                      <a:pt x="0" y="226"/>
                      <a:pt x="14" y="239"/>
                      <a:pt x="30" y="239"/>
                    </a:cubicBezTo>
                    <a:cubicBezTo>
                      <a:pt x="46" y="239"/>
                      <a:pt x="59" y="226"/>
                      <a:pt x="59" y="210"/>
                    </a:cubicBezTo>
                    <a:cubicBezTo>
                      <a:pt x="59" y="203"/>
                      <a:pt x="57" y="196"/>
                      <a:pt x="52" y="191"/>
                    </a:cubicBezTo>
                    <a:cubicBezTo>
                      <a:pt x="111" y="121"/>
                      <a:pt x="111" y="121"/>
                      <a:pt x="111" y="121"/>
                    </a:cubicBezTo>
                    <a:cubicBezTo>
                      <a:pt x="111" y="181"/>
                      <a:pt x="111" y="181"/>
                      <a:pt x="111" y="181"/>
                    </a:cubicBezTo>
                    <a:cubicBezTo>
                      <a:pt x="98" y="183"/>
                      <a:pt x="87" y="195"/>
                      <a:pt x="87" y="210"/>
                    </a:cubicBezTo>
                    <a:cubicBezTo>
                      <a:pt x="87" y="226"/>
                      <a:pt x="100" y="239"/>
                      <a:pt x="116" y="239"/>
                    </a:cubicBezTo>
                    <a:cubicBezTo>
                      <a:pt x="133" y="239"/>
                      <a:pt x="146" y="226"/>
                      <a:pt x="146" y="210"/>
                    </a:cubicBezTo>
                    <a:cubicBezTo>
                      <a:pt x="146" y="195"/>
                      <a:pt x="135" y="183"/>
                      <a:pt x="121" y="181"/>
                    </a:cubicBezTo>
                    <a:cubicBezTo>
                      <a:pt x="121" y="121"/>
                      <a:pt x="121" y="121"/>
                      <a:pt x="121" y="121"/>
                    </a:cubicBezTo>
                    <a:cubicBezTo>
                      <a:pt x="184" y="191"/>
                      <a:pt x="184" y="191"/>
                      <a:pt x="184" y="191"/>
                    </a:cubicBezTo>
                    <a:cubicBezTo>
                      <a:pt x="180" y="196"/>
                      <a:pt x="177" y="203"/>
                      <a:pt x="177" y="210"/>
                    </a:cubicBezTo>
                    <a:cubicBezTo>
                      <a:pt x="177" y="226"/>
                      <a:pt x="191" y="239"/>
                      <a:pt x="207" y="239"/>
                    </a:cubicBezTo>
                    <a:cubicBezTo>
                      <a:pt x="223" y="239"/>
                      <a:pt x="237" y="226"/>
                      <a:pt x="237" y="210"/>
                    </a:cubicBezTo>
                    <a:cubicBezTo>
                      <a:pt x="237" y="193"/>
                      <a:pt x="223" y="180"/>
                      <a:pt x="207" y="180"/>
                    </a:cubicBezTo>
                    <a:close/>
                    <a:moveTo>
                      <a:pt x="30" y="229"/>
                    </a:moveTo>
                    <a:cubicBezTo>
                      <a:pt x="19" y="229"/>
                      <a:pt x="10" y="221"/>
                      <a:pt x="10" y="210"/>
                    </a:cubicBezTo>
                    <a:cubicBezTo>
                      <a:pt x="10" y="199"/>
                      <a:pt x="19" y="190"/>
                      <a:pt x="30" y="190"/>
                    </a:cubicBezTo>
                    <a:cubicBezTo>
                      <a:pt x="41" y="190"/>
                      <a:pt x="50" y="199"/>
                      <a:pt x="50" y="210"/>
                    </a:cubicBezTo>
                    <a:cubicBezTo>
                      <a:pt x="50" y="221"/>
                      <a:pt x="41" y="229"/>
                      <a:pt x="30" y="229"/>
                    </a:cubicBezTo>
                    <a:close/>
                    <a:moveTo>
                      <a:pt x="136" y="210"/>
                    </a:moveTo>
                    <a:cubicBezTo>
                      <a:pt x="136" y="221"/>
                      <a:pt x="127" y="229"/>
                      <a:pt x="116" y="229"/>
                    </a:cubicBezTo>
                    <a:cubicBezTo>
                      <a:pt x="106" y="229"/>
                      <a:pt x="97" y="221"/>
                      <a:pt x="97" y="210"/>
                    </a:cubicBezTo>
                    <a:cubicBezTo>
                      <a:pt x="97" y="199"/>
                      <a:pt x="106" y="190"/>
                      <a:pt x="116" y="190"/>
                    </a:cubicBezTo>
                    <a:cubicBezTo>
                      <a:pt x="127" y="190"/>
                      <a:pt x="136" y="199"/>
                      <a:pt x="136" y="210"/>
                    </a:cubicBezTo>
                    <a:close/>
                    <a:moveTo>
                      <a:pt x="116" y="49"/>
                    </a:moveTo>
                    <a:cubicBezTo>
                      <a:pt x="106" y="49"/>
                      <a:pt x="97" y="40"/>
                      <a:pt x="97" y="29"/>
                    </a:cubicBezTo>
                    <a:cubicBezTo>
                      <a:pt x="97" y="19"/>
                      <a:pt x="106" y="10"/>
                      <a:pt x="116" y="10"/>
                    </a:cubicBezTo>
                    <a:cubicBezTo>
                      <a:pt x="127" y="10"/>
                      <a:pt x="136" y="19"/>
                      <a:pt x="136" y="29"/>
                    </a:cubicBezTo>
                    <a:cubicBezTo>
                      <a:pt x="136" y="40"/>
                      <a:pt x="127" y="49"/>
                      <a:pt x="116" y="49"/>
                    </a:cubicBezTo>
                    <a:close/>
                    <a:moveTo>
                      <a:pt x="207" y="229"/>
                    </a:moveTo>
                    <a:cubicBezTo>
                      <a:pt x="196" y="229"/>
                      <a:pt x="187" y="221"/>
                      <a:pt x="187" y="210"/>
                    </a:cubicBezTo>
                    <a:cubicBezTo>
                      <a:pt x="187" y="199"/>
                      <a:pt x="196" y="190"/>
                      <a:pt x="207" y="190"/>
                    </a:cubicBezTo>
                    <a:cubicBezTo>
                      <a:pt x="218" y="190"/>
                      <a:pt x="227" y="199"/>
                      <a:pt x="227" y="210"/>
                    </a:cubicBezTo>
                    <a:cubicBezTo>
                      <a:pt x="227" y="221"/>
                      <a:pt x="218" y="229"/>
                      <a:pt x="207" y="229"/>
                    </a:cubicBezTo>
                    <a:close/>
                  </a:path>
                </a:pathLst>
              </a:custGeom>
              <a:solidFill>
                <a:srgbClr val="5E5E5E"/>
              </a:solidFill>
              <a:ln>
                <a:noFill/>
              </a:ln>
              <a:extLst/>
            </p:spPr>
            <p:txBody>
              <a:bodyPr vert="horz" wrap="square" lIns="80682" tIns="40341" rIns="80682" bIns="40341" numCol="1" anchor="t" anchorCtr="0" compatLnSpc="1">
                <a:prstTxWarp prst="textNoShape">
                  <a:avLst/>
                </a:prstTxWarp>
              </a:bodyPr>
              <a:lstStyle/>
              <a:p>
                <a:pPr defTabSz="1037388"/>
                <a:endParaRPr lang="en-US" sz="1200" dirty="0">
                  <a:solidFill>
                    <a:prstClr val="black"/>
                  </a:solidFill>
                </a:endParaRPr>
              </a:p>
            </p:txBody>
          </p:sp>
        </p:grpSp>
        <p:grpSp>
          <p:nvGrpSpPr>
            <p:cNvPr id="43" name="Group 42"/>
            <p:cNvGrpSpPr/>
            <p:nvPr/>
          </p:nvGrpSpPr>
          <p:grpSpPr>
            <a:xfrm>
              <a:off x="3469353" y="3417590"/>
              <a:ext cx="2233674" cy="273144"/>
              <a:chOff x="3470446" y="3526449"/>
              <a:chExt cx="2233674" cy="273144"/>
            </a:xfrm>
          </p:grpSpPr>
          <p:sp>
            <p:nvSpPr>
              <p:cNvPr id="138" name="Rectangle 137"/>
              <p:cNvSpPr/>
              <p:nvPr/>
            </p:nvSpPr>
            <p:spPr>
              <a:xfrm>
                <a:off x="3798218" y="3532216"/>
                <a:ext cx="1905902" cy="261610"/>
              </a:xfrm>
              <a:prstGeom prst="rect">
                <a:avLst/>
              </a:prstGeom>
              <a:solidFill>
                <a:schemeClr val="bg1"/>
              </a:solidFill>
            </p:spPr>
            <p:txBody>
              <a:bodyPr wrap="square">
                <a:spAutoFit/>
              </a:bodyPr>
              <a:lstStyle/>
              <a:p>
                <a:pPr algn="ctr"/>
                <a:r>
                  <a:rPr lang="en-US" sz="1100" dirty="0">
                    <a:cs typeface="Arial" pitchFamily="34" charset="0"/>
                  </a:rPr>
                  <a:t>Faster Processing Speed</a:t>
                </a:r>
              </a:p>
            </p:txBody>
          </p:sp>
          <p:grpSp>
            <p:nvGrpSpPr>
              <p:cNvPr id="148" name="Group 147"/>
              <p:cNvGrpSpPr/>
              <p:nvPr/>
            </p:nvGrpSpPr>
            <p:grpSpPr>
              <a:xfrm>
                <a:off x="3470446" y="3526449"/>
                <a:ext cx="327772" cy="273144"/>
                <a:chOff x="3324225" y="200025"/>
                <a:chExt cx="508000" cy="420688"/>
              </a:xfrm>
              <a:solidFill>
                <a:srgbClr val="5E5E5E"/>
              </a:solidFill>
            </p:grpSpPr>
            <p:sp>
              <p:nvSpPr>
                <p:cNvPr id="149" name="Freeform 207"/>
                <p:cNvSpPr>
                  <a:spLocks noEditPoints="1"/>
                </p:cNvSpPr>
                <p:nvPr/>
              </p:nvSpPr>
              <p:spPr bwMode="auto">
                <a:xfrm>
                  <a:off x="3324225" y="200025"/>
                  <a:ext cx="508000" cy="420688"/>
                </a:xfrm>
                <a:custGeom>
                  <a:avLst/>
                  <a:gdLst>
                    <a:gd name="T0" fmla="*/ 119 w 238"/>
                    <a:gd name="T1" fmla="*/ 0 h 197"/>
                    <a:gd name="T2" fmla="*/ 0 w 238"/>
                    <a:gd name="T3" fmla="*/ 119 h 197"/>
                    <a:gd name="T4" fmla="*/ 28 w 238"/>
                    <a:gd name="T5" fmla="*/ 195 h 197"/>
                    <a:gd name="T6" fmla="*/ 31 w 238"/>
                    <a:gd name="T7" fmla="*/ 197 h 197"/>
                    <a:gd name="T8" fmla="*/ 207 w 238"/>
                    <a:gd name="T9" fmla="*/ 197 h 197"/>
                    <a:gd name="T10" fmla="*/ 210 w 238"/>
                    <a:gd name="T11" fmla="*/ 195 h 197"/>
                    <a:gd name="T12" fmla="*/ 238 w 238"/>
                    <a:gd name="T13" fmla="*/ 119 h 197"/>
                    <a:gd name="T14" fmla="*/ 119 w 238"/>
                    <a:gd name="T15" fmla="*/ 0 h 197"/>
                    <a:gd name="T16" fmla="*/ 204 w 238"/>
                    <a:gd name="T17" fmla="*/ 187 h 197"/>
                    <a:gd name="T18" fmla="*/ 34 w 238"/>
                    <a:gd name="T19" fmla="*/ 187 h 197"/>
                    <a:gd name="T20" fmla="*/ 10 w 238"/>
                    <a:gd name="T21" fmla="*/ 119 h 197"/>
                    <a:gd name="T22" fmla="*/ 119 w 238"/>
                    <a:gd name="T23" fmla="*/ 10 h 197"/>
                    <a:gd name="T24" fmla="*/ 228 w 238"/>
                    <a:gd name="T25" fmla="*/ 119 h 197"/>
                    <a:gd name="T26" fmla="*/ 204 w 238"/>
                    <a:gd name="T27"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97">
                      <a:moveTo>
                        <a:pt x="119" y="0"/>
                      </a:moveTo>
                      <a:cubicBezTo>
                        <a:pt x="53" y="0"/>
                        <a:pt x="0" y="53"/>
                        <a:pt x="0" y="119"/>
                      </a:cubicBezTo>
                      <a:cubicBezTo>
                        <a:pt x="0" y="147"/>
                        <a:pt x="10" y="174"/>
                        <a:pt x="28" y="195"/>
                      </a:cubicBezTo>
                      <a:cubicBezTo>
                        <a:pt x="28" y="196"/>
                        <a:pt x="30" y="197"/>
                        <a:pt x="31" y="197"/>
                      </a:cubicBezTo>
                      <a:cubicBezTo>
                        <a:pt x="207" y="197"/>
                        <a:pt x="207" y="197"/>
                        <a:pt x="207" y="197"/>
                      </a:cubicBezTo>
                      <a:cubicBezTo>
                        <a:pt x="208" y="197"/>
                        <a:pt x="209" y="196"/>
                        <a:pt x="210" y="195"/>
                      </a:cubicBezTo>
                      <a:cubicBezTo>
                        <a:pt x="228" y="174"/>
                        <a:pt x="238" y="147"/>
                        <a:pt x="238" y="119"/>
                      </a:cubicBezTo>
                      <a:cubicBezTo>
                        <a:pt x="238" y="53"/>
                        <a:pt x="184" y="0"/>
                        <a:pt x="119" y="0"/>
                      </a:cubicBezTo>
                      <a:close/>
                      <a:moveTo>
                        <a:pt x="204" y="187"/>
                      </a:moveTo>
                      <a:cubicBezTo>
                        <a:pt x="34" y="187"/>
                        <a:pt x="34" y="187"/>
                        <a:pt x="34" y="187"/>
                      </a:cubicBezTo>
                      <a:cubicBezTo>
                        <a:pt x="18" y="168"/>
                        <a:pt x="10" y="144"/>
                        <a:pt x="10" y="119"/>
                      </a:cubicBezTo>
                      <a:cubicBezTo>
                        <a:pt x="10" y="59"/>
                        <a:pt x="59" y="10"/>
                        <a:pt x="119" y="10"/>
                      </a:cubicBezTo>
                      <a:cubicBezTo>
                        <a:pt x="179" y="10"/>
                        <a:pt x="228" y="59"/>
                        <a:pt x="228" y="119"/>
                      </a:cubicBezTo>
                      <a:cubicBezTo>
                        <a:pt x="228" y="144"/>
                        <a:pt x="220" y="168"/>
                        <a:pt x="204"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0" name="Freeform 208"/>
                <p:cNvSpPr>
                  <a:spLocks noEditPoints="1"/>
                </p:cNvSpPr>
                <p:nvPr/>
              </p:nvSpPr>
              <p:spPr bwMode="auto">
                <a:xfrm>
                  <a:off x="3533775" y="373063"/>
                  <a:ext cx="184150" cy="182563"/>
                </a:xfrm>
                <a:custGeom>
                  <a:avLst/>
                  <a:gdLst>
                    <a:gd name="T0" fmla="*/ 73 w 87"/>
                    <a:gd name="T1" fmla="*/ 0 h 86"/>
                    <a:gd name="T2" fmla="*/ 64 w 87"/>
                    <a:gd name="T3" fmla="*/ 2 h 86"/>
                    <a:gd name="T4" fmla="*/ 64 w 87"/>
                    <a:gd name="T5" fmla="*/ 3 h 86"/>
                    <a:gd name="T6" fmla="*/ 9 w 87"/>
                    <a:gd name="T7" fmla="*/ 48 h 86"/>
                    <a:gd name="T8" fmla="*/ 0 w 87"/>
                    <a:gd name="T9" fmla="*/ 65 h 86"/>
                    <a:gd name="T10" fmla="*/ 21 w 87"/>
                    <a:gd name="T11" fmla="*/ 86 h 86"/>
                    <a:gd name="T12" fmla="*/ 36 w 87"/>
                    <a:gd name="T13" fmla="*/ 80 h 86"/>
                    <a:gd name="T14" fmla="*/ 38 w 87"/>
                    <a:gd name="T15" fmla="*/ 77 h 86"/>
                    <a:gd name="T16" fmla="*/ 84 w 87"/>
                    <a:gd name="T17" fmla="*/ 22 h 86"/>
                    <a:gd name="T18" fmla="*/ 84 w 87"/>
                    <a:gd name="T19" fmla="*/ 21 h 86"/>
                    <a:gd name="T20" fmla="*/ 87 w 87"/>
                    <a:gd name="T21" fmla="*/ 13 h 86"/>
                    <a:gd name="T22" fmla="*/ 73 w 87"/>
                    <a:gd name="T23" fmla="*/ 0 h 86"/>
                    <a:gd name="T24" fmla="*/ 76 w 87"/>
                    <a:gd name="T25" fmla="*/ 16 h 86"/>
                    <a:gd name="T26" fmla="*/ 76 w 87"/>
                    <a:gd name="T27" fmla="*/ 16 h 86"/>
                    <a:gd name="T28" fmla="*/ 31 w 87"/>
                    <a:gd name="T29" fmla="*/ 71 h 86"/>
                    <a:gd name="T30" fmla="*/ 30 w 87"/>
                    <a:gd name="T31" fmla="*/ 71 h 86"/>
                    <a:gd name="T32" fmla="*/ 29 w 87"/>
                    <a:gd name="T33" fmla="*/ 73 h 86"/>
                    <a:gd name="T34" fmla="*/ 21 w 87"/>
                    <a:gd name="T35" fmla="*/ 76 h 86"/>
                    <a:gd name="T36" fmla="*/ 10 w 87"/>
                    <a:gd name="T37" fmla="*/ 65 h 86"/>
                    <a:gd name="T38" fmla="*/ 15 w 87"/>
                    <a:gd name="T39" fmla="*/ 56 h 86"/>
                    <a:gd name="T40" fmla="*/ 70 w 87"/>
                    <a:gd name="T41" fmla="*/ 11 h 86"/>
                    <a:gd name="T42" fmla="*/ 70 w 87"/>
                    <a:gd name="T43" fmla="*/ 10 h 86"/>
                    <a:gd name="T44" fmla="*/ 73 w 87"/>
                    <a:gd name="T45" fmla="*/ 9 h 86"/>
                    <a:gd name="T46" fmla="*/ 77 w 87"/>
                    <a:gd name="T47" fmla="*/ 13 h 86"/>
                    <a:gd name="T48" fmla="*/ 76 w 87"/>
                    <a:gd name="T49" fmla="*/ 1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86">
                      <a:moveTo>
                        <a:pt x="73" y="0"/>
                      </a:moveTo>
                      <a:cubicBezTo>
                        <a:pt x="70" y="0"/>
                        <a:pt x="67" y="1"/>
                        <a:pt x="64" y="2"/>
                      </a:cubicBezTo>
                      <a:cubicBezTo>
                        <a:pt x="64" y="3"/>
                        <a:pt x="64" y="3"/>
                        <a:pt x="64" y="3"/>
                      </a:cubicBezTo>
                      <a:cubicBezTo>
                        <a:pt x="9" y="48"/>
                        <a:pt x="9" y="48"/>
                        <a:pt x="9" y="48"/>
                      </a:cubicBezTo>
                      <a:cubicBezTo>
                        <a:pt x="3" y="52"/>
                        <a:pt x="0" y="58"/>
                        <a:pt x="0" y="65"/>
                      </a:cubicBezTo>
                      <a:cubicBezTo>
                        <a:pt x="0" y="77"/>
                        <a:pt x="9" y="86"/>
                        <a:pt x="21" y="86"/>
                      </a:cubicBezTo>
                      <a:cubicBezTo>
                        <a:pt x="26" y="86"/>
                        <a:pt x="32" y="84"/>
                        <a:pt x="36" y="80"/>
                      </a:cubicBezTo>
                      <a:cubicBezTo>
                        <a:pt x="37" y="79"/>
                        <a:pt x="38" y="78"/>
                        <a:pt x="38" y="77"/>
                      </a:cubicBezTo>
                      <a:cubicBezTo>
                        <a:pt x="84" y="22"/>
                        <a:pt x="84" y="22"/>
                        <a:pt x="84" y="22"/>
                      </a:cubicBezTo>
                      <a:cubicBezTo>
                        <a:pt x="84" y="22"/>
                        <a:pt x="84" y="22"/>
                        <a:pt x="84" y="21"/>
                      </a:cubicBezTo>
                      <a:cubicBezTo>
                        <a:pt x="86" y="19"/>
                        <a:pt x="87" y="16"/>
                        <a:pt x="87" y="13"/>
                      </a:cubicBezTo>
                      <a:cubicBezTo>
                        <a:pt x="87" y="6"/>
                        <a:pt x="81" y="0"/>
                        <a:pt x="73" y="0"/>
                      </a:cubicBezTo>
                      <a:close/>
                      <a:moveTo>
                        <a:pt x="76" y="16"/>
                      </a:moveTo>
                      <a:cubicBezTo>
                        <a:pt x="76" y="16"/>
                        <a:pt x="76" y="16"/>
                        <a:pt x="76" y="16"/>
                      </a:cubicBezTo>
                      <a:cubicBezTo>
                        <a:pt x="31" y="71"/>
                        <a:pt x="31" y="71"/>
                        <a:pt x="31" y="71"/>
                      </a:cubicBezTo>
                      <a:cubicBezTo>
                        <a:pt x="31" y="71"/>
                        <a:pt x="30" y="71"/>
                        <a:pt x="30" y="71"/>
                      </a:cubicBezTo>
                      <a:cubicBezTo>
                        <a:pt x="30" y="72"/>
                        <a:pt x="29" y="73"/>
                        <a:pt x="29" y="73"/>
                      </a:cubicBezTo>
                      <a:cubicBezTo>
                        <a:pt x="27" y="75"/>
                        <a:pt x="24" y="76"/>
                        <a:pt x="21" y="76"/>
                      </a:cubicBezTo>
                      <a:cubicBezTo>
                        <a:pt x="15" y="76"/>
                        <a:pt x="10" y="71"/>
                        <a:pt x="10" y="65"/>
                      </a:cubicBezTo>
                      <a:cubicBezTo>
                        <a:pt x="10" y="62"/>
                        <a:pt x="12" y="58"/>
                        <a:pt x="15" y="56"/>
                      </a:cubicBezTo>
                      <a:cubicBezTo>
                        <a:pt x="70" y="11"/>
                        <a:pt x="70" y="11"/>
                        <a:pt x="70" y="11"/>
                      </a:cubicBezTo>
                      <a:cubicBezTo>
                        <a:pt x="70" y="10"/>
                        <a:pt x="70" y="10"/>
                        <a:pt x="70" y="10"/>
                      </a:cubicBezTo>
                      <a:cubicBezTo>
                        <a:pt x="71" y="10"/>
                        <a:pt x="72" y="9"/>
                        <a:pt x="73" y="9"/>
                      </a:cubicBezTo>
                      <a:cubicBezTo>
                        <a:pt x="75" y="9"/>
                        <a:pt x="77" y="11"/>
                        <a:pt x="77" y="13"/>
                      </a:cubicBezTo>
                      <a:cubicBezTo>
                        <a:pt x="77" y="14"/>
                        <a:pt x="77" y="15"/>
                        <a:pt x="7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1" name="Freeform 209"/>
                <p:cNvSpPr>
                  <a:spLocks/>
                </p:cNvSpPr>
                <p:nvPr/>
              </p:nvSpPr>
              <p:spPr bwMode="auto">
                <a:xfrm>
                  <a:off x="3378200" y="447675"/>
                  <a:ext cx="38100" cy="19050"/>
                </a:xfrm>
                <a:custGeom>
                  <a:avLst/>
                  <a:gdLst>
                    <a:gd name="T0" fmla="*/ 13 w 18"/>
                    <a:gd name="T1" fmla="*/ 0 h 9"/>
                    <a:gd name="T2" fmla="*/ 4 w 18"/>
                    <a:gd name="T3" fmla="*/ 0 h 9"/>
                    <a:gd name="T4" fmla="*/ 0 w 18"/>
                    <a:gd name="T5" fmla="*/ 4 h 9"/>
                    <a:gd name="T6" fmla="*/ 4 w 18"/>
                    <a:gd name="T7" fmla="*/ 9 h 9"/>
                    <a:gd name="T8" fmla="*/ 13 w 18"/>
                    <a:gd name="T9" fmla="*/ 9 h 9"/>
                    <a:gd name="T10" fmla="*/ 18 w 18"/>
                    <a:gd name="T11" fmla="*/ 4 h 9"/>
                    <a:gd name="T12" fmla="*/ 13 w 1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13" y="0"/>
                      </a:moveTo>
                      <a:cubicBezTo>
                        <a:pt x="4" y="0"/>
                        <a:pt x="4" y="0"/>
                        <a:pt x="4" y="0"/>
                      </a:cubicBezTo>
                      <a:cubicBezTo>
                        <a:pt x="2" y="0"/>
                        <a:pt x="0" y="2"/>
                        <a:pt x="0" y="4"/>
                      </a:cubicBezTo>
                      <a:cubicBezTo>
                        <a:pt x="0" y="7"/>
                        <a:pt x="2" y="9"/>
                        <a:pt x="4" y="9"/>
                      </a:cubicBezTo>
                      <a:cubicBezTo>
                        <a:pt x="13" y="9"/>
                        <a:pt x="13" y="9"/>
                        <a:pt x="13" y="9"/>
                      </a:cubicBezTo>
                      <a:cubicBezTo>
                        <a:pt x="16" y="9"/>
                        <a:pt x="18" y="7"/>
                        <a:pt x="18" y="4"/>
                      </a:cubicBezTo>
                      <a:cubicBezTo>
                        <a:pt x="18" y="2"/>
                        <a:pt x="16"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2" name="Freeform 210"/>
                <p:cNvSpPr>
                  <a:spLocks/>
                </p:cNvSpPr>
                <p:nvPr/>
              </p:nvSpPr>
              <p:spPr bwMode="auto">
                <a:xfrm>
                  <a:off x="3425825" y="311150"/>
                  <a:ext cx="36513" cy="36513"/>
                </a:xfrm>
                <a:custGeom>
                  <a:avLst/>
                  <a:gdLst>
                    <a:gd name="T0" fmla="*/ 9 w 17"/>
                    <a:gd name="T1" fmla="*/ 2 h 17"/>
                    <a:gd name="T2" fmla="*/ 2 w 17"/>
                    <a:gd name="T3" fmla="*/ 2 h 17"/>
                    <a:gd name="T4" fmla="*/ 2 w 17"/>
                    <a:gd name="T5" fmla="*/ 9 h 17"/>
                    <a:gd name="T6" fmla="*/ 9 w 17"/>
                    <a:gd name="T7" fmla="*/ 15 h 17"/>
                    <a:gd name="T8" fmla="*/ 12 w 17"/>
                    <a:gd name="T9" fmla="*/ 17 h 17"/>
                    <a:gd name="T10" fmla="*/ 15 w 17"/>
                    <a:gd name="T11" fmla="*/ 15 h 17"/>
                    <a:gd name="T12" fmla="*/ 15 w 17"/>
                    <a:gd name="T13" fmla="*/ 8 h 17"/>
                    <a:gd name="T14" fmla="*/ 9 w 17"/>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9" y="2"/>
                      </a:moveTo>
                      <a:cubicBezTo>
                        <a:pt x="7" y="0"/>
                        <a:pt x="4" y="0"/>
                        <a:pt x="2" y="2"/>
                      </a:cubicBezTo>
                      <a:cubicBezTo>
                        <a:pt x="0" y="4"/>
                        <a:pt x="0" y="7"/>
                        <a:pt x="2" y="9"/>
                      </a:cubicBezTo>
                      <a:cubicBezTo>
                        <a:pt x="9" y="15"/>
                        <a:pt x="9" y="15"/>
                        <a:pt x="9" y="15"/>
                      </a:cubicBezTo>
                      <a:cubicBezTo>
                        <a:pt x="10" y="16"/>
                        <a:pt x="11" y="17"/>
                        <a:pt x="12" y="17"/>
                      </a:cubicBezTo>
                      <a:cubicBezTo>
                        <a:pt x="13" y="17"/>
                        <a:pt x="14" y="16"/>
                        <a:pt x="15" y="15"/>
                      </a:cubicBezTo>
                      <a:cubicBezTo>
                        <a:pt x="17" y="13"/>
                        <a:pt x="17" y="10"/>
                        <a:pt x="15" y="8"/>
                      </a:cubicBezTo>
                      <a:lnTo>
                        <a:pt x="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3" name="Freeform 211"/>
                <p:cNvSpPr>
                  <a:spLocks/>
                </p:cNvSpPr>
                <p:nvPr/>
              </p:nvSpPr>
              <p:spPr bwMode="auto">
                <a:xfrm>
                  <a:off x="3568700" y="250825"/>
                  <a:ext cx="22225" cy="38100"/>
                </a:xfrm>
                <a:custGeom>
                  <a:avLst/>
                  <a:gdLst>
                    <a:gd name="T0" fmla="*/ 5 w 10"/>
                    <a:gd name="T1" fmla="*/ 18 h 18"/>
                    <a:gd name="T2" fmla="*/ 10 w 10"/>
                    <a:gd name="T3" fmla="*/ 14 h 18"/>
                    <a:gd name="T4" fmla="*/ 10 w 10"/>
                    <a:gd name="T5" fmla="*/ 5 h 18"/>
                    <a:gd name="T6" fmla="*/ 5 w 10"/>
                    <a:gd name="T7" fmla="*/ 0 h 18"/>
                    <a:gd name="T8" fmla="*/ 0 w 10"/>
                    <a:gd name="T9" fmla="*/ 5 h 18"/>
                    <a:gd name="T10" fmla="*/ 0 w 10"/>
                    <a:gd name="T11" fmla="*/ 14 h 18"/>
                    <a:gd name="T12" fmla="*/ 5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18"/>
                      </a:moveTo>
                      <a:cubicBezTo>
                        <a:pt x="8" y="18"/>
                        <a:pt x="10" y="16"/>
                        <a:pt x="10" y="14"/>
                      </a:cubicBezTo>
                      <a:cubicBezTo>
                        <a:pt x="10" y="5"/>
                        <a:pt x="10" y="5"/>
                        <a:pt x="10" y="5"/>
                      </a:cubicBezTo>
                      <a:cubicBezTo>
                        <a:pt x="10" y="2"/>
                        <a:pt x="8" y="0"/>
                        <a:pt x="5" y="0"/>
                      </a:cubicBezTo>
                      <a:cubicBezTo>
                        <a:pt x="2" y="0"/>
                        <a:pt x="0" y="2"/>
                        <a:pt x="0" y="5"/>
                      </a:cubicBezTo>
                      <a:cubicBezTo>
                        <a:pt x="0" y="14"/>
                        <a:pt x="0" y="14"/>
                        <a:pt x="0" y="14"/>
                      </a:cubicBezTo>
                      <a:cubicBezTo>
                        <a:pt x="0" y="16"/>
                        <a:pt x="2" y="18"/>
                        <a:pt x="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4" name="Freeform 212"/>
                <p:cNvSpPr>
                  <a:spLocks/>
                </p:cNvSpPr>
                <p:nvPr/>
              </p:nvSpPr>
              <p:spPr bwMode="auto">
                <a:xfrm>
                  <a:off x="3695700" y="311150"/>
                  <a:ext cx="36513" cy="36513"/>
                </a:xfrm>
                <a:custGeom>
                  <a:avLst/>
                  <a:gdLst>
                    <a:gd name="T0" fmla="*/ 8 w 17"/>
                    <a:gd name="T1" fmla="*/ 2 h 17"/>
                    <a:gd name="T2" fmla="*/ 2 w 17"/>
                    <a:gd name="T3" fmla="*/ 8 h 17"/>
                    <a:gd name="T4" fmla="*/ 2 w 17"/>
                    <a:gd name="T5" fmla="*/ 15 h 17"/>
                    <a:gd name="T6" fmla="*/ 5 w 17"/>
                    <a:gd name="T7" fmla="*/ 17 h 17"/>
                    <a:gd name="T8" fmla="*/ 9 w 17"/>
                    <a:gd name="T9" fmla="*/ 15 h 17"/>
                    <a:gd name="T10" fmla="*/ 15 w 17"/>
                    <a:gd name="T11" fmla="*/ 9 h 17"/>
                    <a:gd name="T12" fmla="*/ 15 w 17"/>
                    <a:gd name="T13" fmla="*/ 2 h 17"/>
                    <a:gd name="T14" fmla="*/ 8 w 17"/>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8" y="2"/>
                      </a:moveTo>
                      <a:cubicBezTo>
                        <a:pt x="2" y="8"/>
                        <a:pt x="2" y="8"/>
                        <a:pt x="2" y="8"/>
                      </a:cubicBezTo>
                      <a:cubicBezTo>
                        <a:pt x="0" y="10"/>
                        <a:pt x="0" y="13"/>
                        <a:pt x="2" y="15"/>
                      </a:cubicBezTo>
                      <a:cubicBezTo>
                        <a:pt x="3" y="16"/>
                        <a:pt x="4" y="17"/>
                        <a:pt x="5" y="17"/>
                      </a:cubicBezTo>
                      <a:cubicBezTo>
                        <a:pt x="6" y="17"/>
                        <a:pt x="8" y="16"/>
                        <a:pt x="9" y="15"/>
                      </a:cubicBezTo>
                      <a:cubicBezTo>
                        <a:pt x="15" y="9"/>
                        <a:pt x="15" y="9"/>
                        <a:pt x="15" y="9"/>
                      </a:cubicBezTo>
                      <a:cubicBezTo>
                        <a:pt x="17" y="7"/>
                        <a:pt x="17" y="4"/>
                        <a:pt x="15" y="2"/>
                      </a:cubicBezTo>
                      <a:cubicBezTo>
                        <a:pt x="13" y="0"/>
                        <a:pt x="10"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5" name="Freeform 213"/>
                <p:cNvSpPr>
                  <a:spLocks/>
                </p:cNvSpPr>
                <p:nvPr/>
              </p:nvSpPr>
              <p:spPr bwMode="auto">
                <a:xfrm>
                  <a:off x="3738563" y="447675"/>
                  <a:ext cx="39688" cy="19050"/>
                </a:xfrm>
                <a:custGeom>
                  <a:avLst/>
                  <a:gdLst>
                    <a:gd name="T0" fmla="*/ 14 w 19"/>
                    <a:gd name="T1" fmla="*/ 0 h 9"/>
                    <a:gd name="T2" fmla="*/ 5 w 19"/>
                    <a:gd name="T3" fmla="*/ 0 h 9"/>
                    <a:gd name="T4" fmla="*/ 0 w 19"/>
                    <a:gd name="T5" fmla="*/ 4 h 9"/>
                    <a:gd name="T6" fmla="*/ 5 w 19"/>
                    <a:gd name="T7" fmla="*/ 9 h 9"/>
                    <a:gd name="T8" fmla="*/ 14 w 19"/>
                    <a:gd name="T9" fmla="*/ 9 h 9"/>
                    <a:gd name="T10" fmla="*/ 19 w 19"/>
                    <a:gd name="T11" fmla="*/ 4 h 9"/>
                    <a:gd name="T12" fmla="*/ 14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14" y="0"/>
                      </a:moveTo>
                      <a:cubicBezTo>
                        <a:pt x="5" y="0"/>
                        <a:pt x="5" y="0"/>
                        <a:pt x="5" y="0"/>
                      </a:cubicBezTo>
                      <a:cubicBezTo>
                        <a:pt x="2" y="0"/>
                        <a:pt x="0" y="2"/>
                        <a:pt x="0" y="4"/>
                      </a:cubicBezTo>
                      <a:cubicBezTo>
                        <a:pt x="0" y="7"/>
                        <a:pt x="2" y="9"/>
                        <a:pt x="5" y="9"/>
                      </a:cubicBezTo>
                      <a:cubicBezTo>
                        <a:pt x="14" y="9"/>
                        <a:pt x="14" y="9"/>
                        <a:pt x="14" y="9"/>
                      </a:cubicBezTo>
                      <a:cubicBezTo>
                        <a:pt x="17" y="9"/>
                        <a:pt x="19" y="7"/>
                        <a:pt x="19" y="4"/>
                      </a:cubicBezTo>
                      <a:cubicBezTo>
                        <a:pt x="19" y="2"/>
                        <a:pt x="17"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grpSp>
        <p:grpSp>
          <p:nvGrpSpPr>
            <p:cNvPr id="38" name="Group 37"/>
            <p:cNvGrpSpPr/>
            <p:nvPr/>
          </p:nvGrpSpPr>
          <p:grpSpPr>
            <a:xfrm>
              <a:off x="6459953" y="3393502"/>
              <a:ext cx="2226848" cy="321321"/>
              <a:chOff x="5842299" y="3502361"/>
              <a:chExt cx="2226848" cy="321321"/>
            </a:xfrm>
          </p:grpSpPr>
          <p:grpSp>
            <p:nvGrpSpPr>
              <p:cNvPr id="156" name="Group 155"/>
              <p:cNvGrpSpPr/>
              <p:nvPr/>
            </p:nvGrpSpPr>
            <p:grpSpPr>
              <a:xfrm>
                <a:off x="5842299" y="3502361"/>
                <a:ext cx="320946" cy="321321"/>
                <a:chOff x="69851" y="7086600"/>
                <a:chExt cx="565149" cy="542926"/>
              </a:xfrm>
              <a:solidFill>
                <a:srgbClr val="5E5E5E"/>
              </a:solidFill>
            </p:grpSpPr>
            <p:sp>
              <p:nvSpPr>
                <p:cNvPr id="157" name="Freeform 75"/>
                <p:cNvSpPr>
                  <a:spLocks noEditPoints="1"/>
                </p:cNvSpPr>
                <p:nvPr/>
              </p:nvSpPr>
              <p:spPr bwMode="auto">
                <a:xfrm>
                  <a:off x="69851" y="7142163"/>
                  <a:ext cx="515937" cy="487363"/>
                </a:xfrm>
                <a:custGeom>
                  <a:avLst/>
                  <a:gdLst>
                    <a:gd name="T0" fmla="*/ 224 w 234"/>
                    <a:gd name="T1" fmla="*/ 79 h 221"/>
                    <a:gd name="T2" fmla="*/ 129 w 234"/>
                    <a:gd name="T3" fmla="*/ 107 h 221"/>
                    <a:gd name="T4" fmla="*/ 153 w 234"/>
                    <a:gd name="T5" fmla="*/ 9 h 221"/>
                    <a:gd name="T6" fmla="*/ 149 w 234"/>
                    <a:gd name="T7" fmla="*/ 3 h 221"/>
                    <a:gd name="T8" fmla="*/ 122 w 234"/>
                    <a:gd name="T9" fmla="*/ 0 h 221"/>
                    <a:gd name="T10" fmla="*/ 15 w 234"/>
                    <a:gd name="T11" fmla="*/ 84 h 221"/>
                    <a:gd name="T12" fmla="*/ 96 w 234"/>
                    <a:gd name="T13" fmla="*/ 218 h 221"/>
                    <a:gd name="T14" fmla="*/ 122 w 234"/>
                    <a:gd name="T15" fmla="*/ 221 h 221"/>
                    <a:gd name="T16" fmla="*/ 122 w 234"/>
                    <a:gd name="T17" fmla="*/ 221 h 221"/>
                    <a:gd name="T18" fmla="*/ 230 w 234"/>
                    <a:gd name="T19" fmla="*/ 137 h 221"/>
                    <a:gd name="T20" fmla="*/ 229 w 234"/>
                    <a:gd name="T21" fmla="*/ 82 h 221"/>
                    <a:gd name="T22" fmla="*/ 224 w 234"/>
                    <a:gd name="T23" fmla="*/ 79 h 221"/>
                    <a:gd name="T24" fmla="*/ 220 w 234"/>
                    <a:gd name="T25" fmla="*/ 135 h 221"/>
                    <a:gd name="T26" fmla="*/ 122 w 234"/>
                    <a:gd name="T27" fmla="*/ 211 h 221"/>
                    <a:gd name="T28" fmla="*/ 98 w 234"/>
                    <a:gd name="T29" fmla="*/ 208 h 221"/>
                    <a:gd name="T30" fmla="*/ 25 w 234"/>
                    <a:gd name="T31" fmla="*/ 87 h 221"/>
                    <a:gd name="T32" fmla="*/ 122 w 234"/>
                    <a:gd name="T33" fmla="*/ 10 h 221"/>
                    <a:gd name="T34" fmla="*/ 142 w 234"/>
                    <a:gd name="T35" fmla="*/ 12 h 221"/>
                    <a:gd name="T36" fmla="*/ 117 w 234"/>
                    <a:gd name="T37" fmla="*/ 113 h 221"/>
                    <a:gd name="T38" fmla="*/ 118 w 234"/>
                    <a:gd name="T39" fmla="*/ 118 h 221"/>
                    <a:gd name="T40" fmla="*/ 123 w 234"/>
                    <a:gd name="T41" fmla="*/ 119 h 221"/>
                    <a:gd name="T42" fmla="*/ 221 w 234"/>
                    <a:gd name="T43" fmla="*/ 90 h 221"/>
                    <a:gd name="T44" fmla="*/ 220 w 234"/>
                    <a:gd name="T45"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21">
                      <a:moveTo>
                        <a:pt x="224" y="79"/>
                      </a:moveTo>
                      <a:cubicBezTo>
                        <a:pt x="224" y="79"/>
                        <a:pt x="221" y="79"/>
                        <a:pt x="129" y="107"/>
                      </a:cubicBezTo>
                      <a:cubicBezTo>
                        <a:pt x="153" y="9"/>
                        <a:pt x="153" y="9"/>
                        <a:pt x="153" y="9"/>
                      </a:cubicBezTo>
                      <a:cubicBezTo>
                        <a:pt x="153" y="7"/>
                        <a:pt x="152" y="4"/>
                        <a:pt x="149" y="3"/>
                      </a:cubicBezTo>
                      <a:cubicBezTo>
                        <a:pt x="140" y="1"/>
                        <a:pt x="131" y="0"/>
                        <a:pt x="122" y="0"/>
                      </a:cubicBezTo>
                      <a:cubicBezTo>
                        <a:pt x="71" y="0"/>
                        <a:pt x="27" y="35"/>
                        <a:pt x="15" y="84"/>
                      </a:cubicBezTo>
                      <a:cubicBezTo>
                        <a:pt x="0" y="144"/>
                        <a:pt x="37" y="204"/>
                        <a:pt x="96" y="218"/>
                      </a:cubicBezTo>
                      <a:cubicBezTo>
                        <a:pt x="105" y="220"/>
                        <a:pt x="114" y="221"/>
                        <a:pt x="122" y="221"/>
                      </a:cubicBezTo>
                      <a:cubicBezTo>
                        <a:pt x="122" y="221"/>
                        <a:pt x="122" y="221"/>
                        <a:pt x="122" y="221"/>
                      </a:cubicBezTo>
                      <a:cubicBezTo>
                        <a:pt x="173" y="221"/>
                        <a:pt x="218" y="187"/>
                        <a:pt x="230" y="137"/>
                      </a:cubicBezTo>
                      <a:cubicBezTo>
                        <a:pt x="234" y="119"/>
                        <a:pt x="234" y="100"/>
                        <a:pt x="229" y="82"/>
                      </a:cubicBezTo>
                      <a:cubicBezTo>
                        <a:pt x="229" y="80"/>
                        <a:pt x="227" y="79"/>
                        <a:pt x="224" y="79"/>
                      </a:cubicBezTo>
                      <a:close/>
                      <a:moveTo>
                        <a:pt x="220" y="135"/>
                      </a:moveTo>
                      <a:cubicBezTo>
                        <a:pt x="209" y="180"/>
                        <a:pt x="169" y="211"/>
                        <a:pt x="122" y="211"/>
                      </a:cubicBezTo>
                      <a:cubicBezTo>
                        <a:pt x="114" y="211"/>
                        <a:pt x="106" y="210"/>
                        <a:pt x="98" y="208"/>
                      </a:cubicBezTo>
                      <a:cubicBezTo>
                        <a:pt x="44" y="195"/>
                        <a:pt x="11" y="141"/>
                        <a:pt x="25" y="87"/>
                      </a:cubicBezTo>
                      <a:cubicBezTo>
                        <a:pt x="36" y="42"/>
                        <a:pt x="76" y="10"/>
                        <a:pt x="122" y="10"/>
                      </a:cubicBezTo>
                      <a:cubicBezTo>
                        <a:pt x="129" y="10"/>
                        <a:pt x="135" y="11"/>
                        <a:pt x="142" y="12"/>
                      </a:cubicBezTo>
                      <a:cubicBezTo>
                        <a:pt x="117" y="113"/>
                        <a:pt x="117" y="113"/>
                        <a:pt x="117" y="113"/>
                      </a:cubicBezTo>
                      <a:cubicBezTo>
                        <a:pt x="116" y="115"/>
                        <a:pt x="117" y="117"/>
                        <a:pt x="118" y="118"/>
                      </a:cubicBezTo>
                      <a:cubicBezTo>
                        <a:pt x="119" y="119"/>
                        <a:pt x="121" y="119"/>
                        <a:pt x="123" y="119"/>
                      </a:cubicBezTo>
                      <a:cubicBezTo>
                        <a:pt x="157" y="109"/>
                        <a:pt x="206" y="94"/>
                        <a:pt x="221" y="90"/>
                      </a:cubicBezTo>
                      <a:cubicBezTo>
                        <a:pt x="224" y="105"/>
                        <a:pt x="224" y="120"/>
                        <a:pt x="220"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58" name="Freeform 76"/>
                <p:cNvSpPr>
                  <a:spLocks noEditPoints="1"/>
                </p:cNvSpPr>
                <p:nvPr/>
              </p:nvSpPr>
              <p:spPr bwMode="auto">
                <a:xfrm>
                  <a:off x="420688" y="7086600"/>
                  <a:ext cx="214312" cy="215900"/>
                </a:xfrm>
                <a:custGeom>
                  <a:avLst/>
                  <a:gdLst>
                    <a:gd name="T0" fmla="*/ 97 w 98"/>
                    <a:gd name="T1" fmla="*/ 67 h 98"/>
                    <a:gd name="T2" fmla="*/ 29 w 98"/>
                    <a:gd name="T3" fmla="*/ 1 h 98"/>
                    <a:gd name="T4" fmla="*/ 23 w 98"/>
                    <a:gd name="T5" fmla="*/ 4 h 98"/>
                    <a:gd name="T6" fmla="*/ 1 w 98"/>
                    <a:gd name="T7" fmla="*/ 92 h 98"/>
                    <a:gd name="T8" fmla="*/ 2 w 98"/>
                    <a:gd name="T9" fmla="*/ 97 h 98"/>
                    <a:gd name="T10" fmla="*/ 6 w 98"/>
                    <a:gd name="T11" fmla="*/ 98 h 98"/>
                    <a:gd name="T12" fmla="*/ 7 w 98"/>
                    <a:gd name="T13" fmla="*/ 98 h 98"/>
                    <a:gd name="T14" fmla="*/ 94 w 98"/>
                    <a:gd name="T15" fmla="*/ 73 h 98"/>
                    <a:gd name="T16" fmla="*/ 97 w 98"/>
                    <a:gd name="T17" fmla="*/ 71 h 98"/>
                    <a:gd name="T18" fmla="*/ 97 w 98"/>
                    <a:gd name="T19" fmla="*/ 67 h 98"/>
                    <a:gd name="T20" fmla="*/ 13 w 98"/>
                    <a:gd name="T21" fmla="*/ 86 h 98"/>
                    <a:gd name="T22" fmla="*/ 31 w 98"/>
                    <a:gd name="T23" fmla="*/ 12 h 98"/>
                    <a:gd name="T24" fmla="*/ 86 w 98"/>
                    <a:gd name="T25" fmla="*/ 65 h 98"/>
                    <a:gd name="T26" fmla="*/ 13 w 98"/>
                    <a:gd name="T27" fmla="*/ 8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98">
                      <a:moveTo>
                        <a:pt x="97" y="67"/>
                      </a:moveTo>
                      <a:cubicBezTo>
                        <a:pt x="88" y="34"/>
                        <a:pt x="62" y="9"/>
                        <a:pt x="29" y="1"/>
                      </a:cubicBezTo>
                      <a:cubicBezTo>
                        <a:pt x="26" y="0"/>
                        <a:pt x="23" y="2"/>
                        <a:pt x="23" y="4"/>
                      </a:cubicBezTo>
                      <a:cubicBezTo>
                        <a:pt x="1" y="92"/>
                        <a:pt x="1" y="92"/>
                        <a:pt x="1" y="92"/>
                      </a:cubicBezTo>
                      <a:cubicBezTo>
                        <a:pt x="0" y="94"/>
                        <a:pt x="1" y="96"/>
                        <a:pt x="2" y="97"/>
                      </a:cubicBezTo>
                      <a:cubicBezTo>
                        <a:pt x="3" y="98"/>
                        <a:pt x="4" y="98"/>
                        <a:pt x="6" y="98"/>
                      </a:cubicBezTo>
                      <a:cubicBezTo>
                        <a:pt x="6" y="98"/>
                        <a:pt x="6" y="98"/>
                        <a:pt x="7" y="98"/>
                      </a:cubicBezTo>
                      <a:cubicBezTo>
                        <a:pt x="94" y="73"/>
                        <a:pt x="94" y="73"/>
                        <a:pt x="94" y="73"/>
                      </a:cubicBezTo>
                      <a:cubicBezTo>
                        <a:pt x="95" y="73"/>
                        <a:pt x="96" y="72"/>
                        <a:pt x="97" y="71"/>
                      </a:cubicBezTo>
                      <a:cubicBezTo>
                        <a:pt x="98" y="70"/>
                        <a:pt x="98" y="68"/>
                        <a:pt x="97" y="67"/>
                      </a:cubicBezTo>
                      <a:close/>
                      <a:moveTo>
                        <a:pt x="13" y="86"/>
                      </a:moveTo>
                      <a:cubicBezTo>
                        <a:pt x="31" y="12"/>
                        <a:pt x="31" y="12"/>
                        <a:pt x="31" y="12"/>
                      </a:cubicBezTo>
                      <a:cubicBezTo>
                        <a:pt x="57" y="20"/>
                        <a:pt x="77" y="39"/>
                        <a:pt x="86" y="65"/>
                      </a:cubicBezTo>
                      <a:lnTo>
                        <a:pt x="13"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sp>
            <p:nvSpPr>
              <p:cNvPr id="159" name="Rectangle 158"/>
              <p:cNvSpPr/>
              <p:nvPr/>
            </p:nvSpPr>
            <p:spPr>
              <a:xfrm>
                <a:off x="6163245" y="3532216"/>
                <a:ext cx="1905902" cy="261610"/>
              </a:xfrm>
              <a:prstGeom prst="rect">
                <a:avLst/>
              </a:prstGeom>
              <a:solidFill>
                <a:schemeClr val="bg1"/>
              </a:solidFill>
            </p:spPr>
            <p:txBody>
              <a:bodyPr wrap="square">
                <a:spAutoFit/>
              </a:bodyPr>
              <a:lstStyle/>
              <a:p>
                <a:pPr algn="ctr"/>
                <a:r>
                  <a:rPr lang="en-US" sz="1100" dirty="0">
                    <a:cs typeface="Arial" pitchFamily="34" charset="0"/>
                  </a:rPr>
                  <a:t>Improved Visualization</a:t>
                </a:r>
              </a:p>
            </p:txBody>
          </p:sp>
        </p:grpSp>
      </p:grpSp>
      <p:grpSp>
        <p:nvGrpSpPr>
          <p:cNvPr id="165" name="Group 164"/>
          <p:cNvGrpSpPr/>
          <p:nvPr/>
        </p:nvGrpSpPr>
        <p:grpSpPr>
          <a:xfrm>
            <a:off x="1985842" y="4419750"/>
            <a:ext cx="5194087" cy="138718"/>
            <a:chOff x="1985840" y="3874160"/>
            <a:chExt cx="5194087" cy="138718"/>
          </a:xfrm>
        </p:grpSpPr>
        <p:sp>
          <p:nvSpPr>
            <p:cNvPr id="161" name="Isosceles Triangle 160"/>
            <p:cNvSpPr/>
            <p:nvPr/>
          </p:nvSpPr>
          <p:spPr>
            <a:xfrm flipV="1">
              <a:off x="1985840" y="3874160"/>
              <a:ext cx="164890" cy="138718"/>
            </a:xfrm>
            <a:prstGeom prst="triangle">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Isosceles Triangle 161"/>
            <p:cNvSpPr/>
            <p:nvPr/>
          </p:nvSpPr>
          <p:spPr>
            <a:xfrm flipV="1">
              <a:off x="3662239" y="3874160"/>
              <a:ext cx="164890" cy="138718"/>
            </a:xfrm>
            <a:prstGeom prst="triangle">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Isosceles Triangle 162"/>
            <p:cNvSpPr/>
            <p:nvPr/>
          </p:nvSpPr>
          <p:spPr>
            <a:xfrm flipV="1">
              <a:off x="5338638" y="3874160"/>
              <a:ext cx="164890" cy="138718"/>
            </a:xfrm>
            <a:prstGeom prst="triangle">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Isosceles Triangle 163"/>
            <p:cNvSpPr/>
            <p:nvPr/>
          </p:nvSpPr>
          <p:spPr>
            <a:xfrm flipV="1">
              <a:off x="7015037" y="3874160"/>
              <a:ext cx="164890" cy="138718"/>
            </a:xfrm>
            <a:prstGeom prst="triangle">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3" name="Freeform 214"/>
          <p:cNvSpPr>
            <a:spLocks/>
          </p:cNvSpPr>
          <p:nvPr/>
        </p:nvSpPr>
        <p:spPr bwMode="auto">
          <a:xfrm>
            <a:off x="4534835" y="3287850"/>
            <a:ext cx="166914" cy="148393"/>
          </a:xfrm>
          <a:custGeom>
            <a:avLst/>
            <a:gdLst>
              <a:gd name="T0" fmla="*/ 138 w 143"/>
              <a:gd name="T1" fmla="*/ 67 h 144"/>
              <a:gd name="T2" fmla="*/ 76 w 143"/>
              <a:gd name="T3" fmla="*/ 67 h 144"/>
              <a:gd name="T4" fmla="*/ 76 w 143"/>
              <a:gd name="T5" fmla="*/ 5 h 144"/>
              <a:gd name="T6" fmla="*/ 71 w 143"/>
              <a:gd name="T7" fmla="*/ 0 h 144"/>
              <a:gd name="T8" fmla="*/ 67 w 143"/>
              <a:gd name="T9" fmla="*/ 5 h 144"/>
              <a:gd name="T10" fmla="*/ 67 w 143"/>
              <a:gd name="T11" fmla="*/ 67 h 144"/>
              <a:gd name="T12" fmla="*/ 4 w 143"/>
              <a:gd name="T13" fmla="*/ 67 h 144"/>
              <a:gd name="T14" fmla="*/ 0 w 143"/>
              <a:gd name="T15" fmla="*/ 72 h 144"/>
              <a:gd name="T16" fmla="*/ 4 w 143"/>
              <a:gd name="T17" fmla="*/ 77 h 144"/>
              <a:gd name="T18" fmla="*/ 67 w 143"/>
              <a:gd name="T19" fmla="*/ 77 h 144"/>
              <a:gd name="T20" fmla="*/ 67 w 143"/>
              <a:gd name="T21" fmla="*/ 139 h 144"/>
              <a:gd name="T22" fmla="*/ 71 w 143"/>
              <a:gd name="T23" fmla="*/ 144 h 144"/>
              <a:gd name="T24" fmla="*/ 76 w 143"/>
              <a:gd name="T25" fmla="*/ 139 h 144"/>
              <a:gd name="T26" fmla="*/ 76 w 143"/>
              <a:gd name="T27" fmla="*/ 77 h 144"/>
              <a:gd name="T28" fmla="*/ 138 w 143"/>
              <a:gd name="T29" fmla="*/ 77 h 144"/>
              <a:gd name="T30" fmla="*/ 143 w 143"/>
              <a:gd name="T31" fmla="*/ 72 h 144"/>
              <a:gd name="T32" fmla="*/ 138 w 143"/>
              <a:gd name="T33" fmla="*/ 6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4">
                <a:moveTo>
                  <a:pt x="138" y="67"/>
                </a:moveTo>
                <a:cubicBezTo>
                  <a:pt x="76" y="67"/>
                  <a:pt x="76" y="67"/>
                  <a:pt x="76" y="67"/>
                </a:cubicBezTo>
                <a:cubicBezTo>
                  <a:pt x="76" y="5"/>
                  <a:pt x="76" y="5"/>
                  <a:pt x="76" y="5"/>
                </a:cubicBezTo>
                <a:cubicBezTo>
                  <a:pt x="76" y="2"/>
                  <a:pt x="74" y="0"/>
                  <a:pt x="71" y="0"/>
                </a:cubicBezTo>
                <a:cubicBezTo>
                  <a:pt x="69" y="0"/>
                  <a:pt x="67" y="2"/>
                  <a:pt x="67" y="5"/>
                </a:cubicBezTo>
                <a:cubicBezTo>
                  <a:pt x="67" y="67"/>
                  <a:pt x="67" y="67"/>
                  <a:pt x="67" y="67"/>
                </a:cubicBezTo>
                <a:cubicBezTo>
                  <a:pt x="4" y="67"/>
                  <a:pt x="4" y="67"/>
                  <a:pt x="4" y="67"/>
                </a:cubicBezTo>
                <a:cubicBezTo>
                  <a:pt x="2" y="67"/>
                  <a:pt x="0" y="69"/>
                  <a:pt x="0" y="72"/>
                </a:cubicBezTo>
                <a:cubicBezTo>
                  <a:pt x="0" y="74"/>
                  <a:pt x="2" y="77"/>
                  <a:pt x="4" y="77"/>
                </a:cubicBezTo>
                <a:cubicBezTo>
                  <a:pt x="67" y="77"/>
                  <a:pt x="67" y="77"/>
                  <a:pt x="67" y="77"/>
                </a:cubicBezTo>
                <a:cubicBezTo>
                  <a:pt x="67" y="139"/>
                  <a:pt x="67" y="139"/>
                  <a:pt x="67" y="139"/>
                </a:cubicBezTo>
                <a:cubicBezTo>
                  <a:pt x="67" y="141"/>
                  <a:pt x="69" y="144"/>
                  <a:pt x="71" y="144"/>
                </a:cubicBezTo>
                <a:cubicBezTo>
                  <a:pt x="74" y="144"/>
                  <a:pt x="76" y="141"/>
                  <a:pt x="76" y="139"/>
                </a:cubicBezTo>
                <a:cubicBezTo>
                  <a:pt x="76" y="77"/>
                  <a:pt x="76" y="77"/>
                  <a:pt x="76" y="77"/>
                </a:cubicBezTo>
                <a:cubicBezTo>
                  <a:pt x="138" y="77"/>
                  <a:pt x="138" y="77"/>
                  <a:pt x="138" y="77"/>
                </a:cubicBezTo>
                <a:cubicBezTo>
                  <a:pt x="141" y="77"/>
                  <a:pt x="143" y="74"/>
                  <a:pt x="143" y="72"/>
                </a:cubicBezTo>
                <a:cubicBezTo>
                  <a:pt x="143" y="69"/>
                  <a:pt x="141" y="67"/>
                  <a:pt x="138" y="67"/>
                </a:cubicBez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nvGrpSpPr>
          <p:cNvPr id="18" name="Group 17"/>
          <p:cNvGrpSpPr/>
          <p:nvPr/>
        </p:nvGrpSpPr>
        <p:grpSpPr>
          <a:xfrm>
            <a:off x="4465124" y="6230348"/>
            <a:ext cx="4221676" cy="227168"/>
            <a:chOff x="2392962" y="6394905"/>
            <a:chExt cx="4221676" cy="227168"/>
          </a:xfrm>
        </p:grpSpPr>
        <p:sp>
          <p:nvSpPr>
            <p:cNvPr id="178" name="Rectangle 177"/>
            <p:cNvSpPr/>
            <p:nvPr/>
          </p:nvSpPr>
          <p:spPr>
            <a:xfrm>
              <a:off x="2392962" y="6394905"/>
              <a:ext cx="1435139" cy="227168"/>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Customer Centric</a:t>
              </a:r>
            </a:p>
          </p:txBody>
        </p:sp>
        <p:sp>
          <p:nvSpPr>
            <p:cNvPr id="179" name="Rectangle 178"/>
            <p:cNvSpPr/>
            <p:nvPr/>
          </p:nvSpPr>
          <p:spPr>
            <a:xfrm>
              <a:off x="3784562" y="6394905"/>
              <a:ext cx="1435139" cy="22716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Optimal Cost Structure</a:t>
              </a:r>
            </a:p>
          </p:txBody>
        </p:sp>
        <p:sp>
          <p:nvSpPr>
            <p:cNvPr id="180" name="Rectangle 179"/>
            <p:cNvSpPr/>
            <p:nvPr/>
          </p:nvSpPr>
          <p:spPr>
            <a:xfrm>
              <a:off x="5176162" y="6394905"/>
              <a:ext cx="1438476" cy="227168"/>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rPr>
                <a:t>Adaptive Organization</a:t>
              </a:r>
            </a:p>
          </p:txBody>
        </p:sp>
      </p:grpSp>
      <p:sp>
        <p:nvSpPr>
          <p:cNvPr id="184" name="TextBox 183"/>
          <p:cNvSpPr txBox="1"/>
          <p:nvPr/>
        </p:nvSpPr>
        <p:spPr>
          <a:xfrm>
            <a:off x="478974" y="6119231"/>
            <a:ext cx="2651367" cy="276999"/>
          </a:xfrm>
          <a:prstGeom prst="rect">
            <a:avLst/>
          </a:prstGeom>
          <a:noFill/>
        </p:spPr>
        <p:txBody>
          <a:bodyPr wrap="none" lIns="0" tIns="0" rIns="0" bIns="0" rtlCol="0">
            <a:spAutoFit/>
          </a:bodyPr>
          <a:lstStyle/>
          <a:p>
            <a:r>
              <a:rPr lang="en-US" sz="900" dirty="0" smtClean="0"/>
              <a:t>* </a:t>
            </a:r>
            <a:r>
              <a:rPr lang="en-US" sz="700" dirty="0" smtClean="0"/>
              <a:t>HP Autonomy, </a:t>
            </a:r>
            <a:r>
              <a:rPr lang="en-US" sz="700" i="1" dirty="0" smtClean="0"/>
              <a:t>Transitioning to a new era of human information</a:t>
            </a:r>
            <a:r>
              <a:rPr lang="en-US" sz="700" dirty="0" smtClean="0"/>
              <a:t>, 2013</a:t>
            </a:r>
          </a:p>
          <a:p>
            <a:r>
              <a:rPr lang="en-US" sz="900" dirty="0"/>
              <a:t>** </a:t>
            </a:r>
            <a:r>
              <a:rPr lang="en-US" sz="700" dirty="0"/>
              <a:t>Steve Hagan, </a:t>
            </a:r>
            <a:r>
              <a:rPr lang="en-US" sz="700" i="1" dirty="0"/>
              <a:t>Big data, cloud computing, spatial databases</a:t>
            </a:r>
            <a:r>
              <a:rPr lang="en-US" sz="700" dirty="0"/>
              <a:t>, </a:t>
            </a:r>
            <a:r>
              <a:rPr lang="en-US" sz="700" dirty="0" smtClean="0"/>
              <a:t>2012</a:t>
            </a:r>
          </a:p>
        </p:txBody>
      </p:sp>
      <p:pic>
        <p:nvPicPr>
          <p:cNvPr id="121" name="Picture 2" descr="http://www.ti.com/lsds/media/images/wireless_connectivity/50BillionThings.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831248" y="1868479"/>
            <a:ext cx="570282" cy="570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30589" y="2516451"/>
            <a:ext cx="1371600" cy="169277"/>
          </a:xfrm>
          <a:prstGeom prst="rect">
            <a:avLst/>
          </a:prstGeom>
          <a:noFill/>
        </p:spPr>
        <p:txBody>
          <a:bodyPr wrap="none" lIns="0" tIns="0" rIns="0" bIns="0" rtlCol="0">
            <a:spAutoFit/>
          </a:bodyPr>
          <a:lstStyle/>
          <a:p>
            <a:pPr algn="ctr"/>
            <a:r>
              <a:rPr lang="en-US" sz="1100" dirty="0"/>
              <a:t>Sensors / Devices</a:t>
            </a:r>
          </a:p>
        </p:txBody>
      </p:sp>
      <p:grpSp>
        <p:nvGrpSpPr>
          <p:cNvPr id="108" name="Group 107"/>
          <p:cNvGrpSpPr/>
          <p:nvPr/>
        </p:nvGrpSpPr>
        <p:grpSpPr>
          <a:xfrm>
            <a:off x="6815937" y="1976045"/>
            <a:ext cx="353217" cy="312512"/>
            <a:chOff x="9829800" y="1187450"/>
            <a:chExt cx="474663" cy="477838"/>
          </a:xfrm>
          <a:solidFill>
            <a:srgbClr val="5E5E5E"/>
          </a:solidFill>
        </p:grpSpPr>
        <p:sp>
          <p:nvSpPr>
            <p:cNvPr id="109" name="Freeform 526"/>
            <p:cNvSpPr>
              <a:spLocks noEditPoints="1"/>
            </p:cNvSpPr>
            <p:nvPr/>
          </p:nvSpPr>
          <p:spPr bwMode="auto">
            <a:xfrm>
              <a:off x="9829800" y="1187450"/>
              <a:ext cx="474663" cy="477838"/>
            </a:xfrm>
            <a:custGeom>
              <a:avLst/>
              <a:gdLst>
                <a:gd name="T0" fmla="*/ 220 w 224"/>
                <a:gd name="T1" fmla="*/ 0 h 225"/>
                <a:gd name="T2" fmla="*/ 5 w 224"/>
                <a:gd name="T3" fmla="*/ 0 h 225"/>
                <a:gd name="T4" fmla="*/ 0 w 224"/>
                <a:gd name="T5" fmla="*/ 5 h 225"/>
                <a:gd name="T6" fmla="*/ 0 w 224"/>
                <a:gd name="T7" fmla="*/ 220 h 225"/>
                <a:gd name="T8" fmla="*/ 5 w 224"/>
                <a:gd name="T9" fmla="*/ 225 h 225"/>
                <a:gd name="T10" fmla="*/ 220 w 224"/>
                <a:gd name="T11" fmla="*/ 225 h 225"/>
                <a:gd name="T12" fmla="*/ 224 w 224"/>
                <a:gd name="T13" fmla="*/ 220 h 225"/>
                <a:gd name="T14" fmla="*/ 224 w 224"/>
                <a:gd name="T15" fmla="*/ 5 h 225"/>
                <a:gd name="T16" fmla="*/ 220 w 224"/>
                <a:gd name="T17" fmla="*/ 0 h 225"/>
                <a:gd name="T18" fmla="*/ 9 w 224"/>
                <a:gd name="T19" fmla="*/ 48 h 225"/>
                <a:gd name="T20" fmla="*/ 215 w 224"/>
                <a:gd name="T21" fmla="*/ 48 h 225"/>
                <a:gd name="T22" fmla="*/ 215 w 224"/>
                <a:gd name="T23" fmla="*/ 173 h 225"/>
                <a:gd name="T24" fmla="*/ 9 w 224"/>
                <a:gd name="T25" fmla="*/ 173 h 225"/>
                <a:gd name="T26" fmla="*/ 9 w 224"/>
                <a:gd name="T27" fmla="*/ 48 h 225"/>
                <a:gd name="T28" fmla="*/ 215 w 224"/>
                <a:gd name="T29" fmla="*/ 9 h 225"/>
                <a:gd name="T30" fmla="*/ 215 w 224"/>
                <a:gd name="T31" fmla="*/ 39 h 225"/>
                <a:gd name="T32" fmla="*/ 9 w 224"/>
                <a:gd name="T33" fmla="*/ 39 h 225"/>
                <a:gd name="T34" fmla="*/ 9 w 224"/>
                <a:gd name="T35" fmla="*/ 9 h 225"/>
                <a:gd name="T36" fmla="*/ 215 w 224"/>
                <a:gd name="T37" fmla="*/ 9 h 225"/>
                <a:gd name="T38" fmla="*/ 9 w 224"/>
                <a:gd name="T39" fmla="*/ 216 h 225"/>
                <a:gd name="T40" fmla="*/ 9 w 224"/>
                <a:gd name="T41" fmla="*/ 182 h 225"/>
                <a:gd name="T42" fmla="*/ 215 w 224"/>
                <a:gd name="T43" fmla="*/ 182 h 225"/>
                <a:gd name="T44" fmla="*/ 215 w 224"/>
                <a:gd name="T45" fmla="*/ 216 h 225"/>
                <a:gd name="T46" fmla="*/ 9 w 224"/>
                <a:gd name="T47" fmla="*/ 21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225">
                  <a:moveTo>
                    <a:pt x="220" y="0"/>
                  </a:moveTo>
                  <a:cubicBezTo>
                    <a:pt x="5" y="0"/>
                    <a:pt x="5" y="0"/>
                    <a:pt x="5" y="0"/>
                  </a:cubicBezTo>
                  <a:cubicBezTo>
                    <a:pt x="2" y="0"/>
                    <a:pt x="0" y="2"/>
                    <a:pt x="0" y="5"/>
                  </a:cubicBezTo>
                  <a:cubicBezTo>
                    <a:pt x="0" y="220"/>
                    <a:pt x="0" y="220"/>
                    <a:pt x="0" y="220"/>
                  </a:cubicBezTo>
                  <a:cubicBezTo>
                    <a:pt x="0" y="223"/>
                    <a:pt x="2" y="225"/>
                    <a:pt x="5" y="225"/>
                  </a:cubicBezTo>
                  <a:cubicBezTo>
                    <a:pt x="220" y="225"/>
                    <a:pt x="220" y="225"/>
                    <a:pt x="220" y="225"/>
                  </a:cubicBezTo>
                  <a:cubicBezTo>
                    <a:pt x="222" y="225"/>
                    <a:pt x="224" y="223"/>
                    <a:pt x="224" y="220"/>
                  </a:cubicBezTo>
                  <a:cubicBezTo>
                    <a:pt x="224" y="5"/>
                    <a:pt x="224" y="5"/>
                    <a:pt x="224" y="5"/>
                  </a:cubicBezTo>
                  <a:cubicBezTo>
                    <a:pt x="224" y="2"/>
                    <a:pt x="222" y="0"/>
                    <a:pt x="220" y="0"/>
                  </a:cubicBezTo>
                  <a:close/>
                  <a:moveTo>
                    <a:pt x="9" y="48"/>
                  </a:moveTo>
                  <a:cubicBezTo>
                    <a:pt x="215" y="48"/>
                    <a:pt x="215" y="48"/>
                    <a:pt x="215" y="48"/>
                  </a:cubicBezTo>
                  <a:cubicBezTo>
                    <a:pt x="215" y="173"/>
                    <a:pt x="215" y="173"/>
                    <a:pt x="215" y="173"/>
                  </a:cubicBezTo>
                  <a:cubicBezTo>
                    <a:pt x="9" y="173"/>
                    <a:pt x="9" y="173"/>
                    <a:pt x="9" y="173"/>
                  </a:cubicBezTo>
                  <a:lnTo>
                    <a:pt x="9" y="48"/>
                  </a:lnTo>
                  <a:close/>
                  <a:moveTo>
                    <a:pt x="215" y="9"/>
                  </a:moveTo>
                  <a:cubicBezTo>
                    <a:pt x="215" y="39"/>
                    <a:pt x="215" y="39"/>
                    <a:pt x="215" y="39"/>
                  </a:cubicBezTo>
                  <a:cubicBezTo>
                    <a:pt x="9" y="39"/>
                    <a:pt x="9" y="39"/>
                    <a:pt x="9" y="39"/>
                  </a:cubicBezTo>
                  <a:cubicBezTo>
                    <a:pt x="9" y="9"/>
                    <a:pt x="9" y="9"/>
                    <a:pt x="9" y="9"/>
                  </a:cubicBezTo>
                  <a:lnTo>
                    <a:pt x="215" y="9"/>
                  </a:lnTo>
                  <a:close/>
                  <a:moveTo>
                    <a:pt x="9" y="216"/>
                  </a:moveTo>
                  <a:cubicBezTo>
                    <a:pt x="9" y="182"/>
                    <a:pt x="9" y="182"/>
                    <a:pt x="9" y="182"/>
                  </a:cubicBezTo>
                  <a:cubicBezTo>
                    <a:pt x="215" y="182"/>
                    <a:pt x="215" y="182"/>
                    <a:pt x="215" y="182"/>
                  </a:cubicBezTo>
                  <a:cubicBezTo>
                    <a:pt x="215" y="216"/>
                    <a:pt x="215" y="216"/>
                    <a:pt x="215" y="216"/>
                  </a:cubicBezTo>
                  <a:lnTo>
                    <a:pt x="9"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0" name="Freeform 527"/>
            <p:cNvSpPr>
              <a:spLocks/>
            </p:cNvSpPr>
            <p:nvPr/>
          </p:nvSpPr>
          <p:spPr bwMode="auto">
            <a:xfrm>
              <a:off x="9885363" y="1222375"/>
              <a:ext cx="31750" cy="31750"/>
            </a:xfrm>
            <a:custGeom>
              <a:avLst/>
              <a:gdLst>
                <a:gd name="T0" fmla="*/ 4 w 15"/>
                <a:gd name="T1" fmla="*/ 15 h 15"/>
                <a:gd name="T2" fmla="*/ 11 w 15"/>
                <a:gd name="T3" fmla="*/ 15 h 15"/>
                <a:gd name="T4" fmla="*/ 15 w 15"/>
                <a:gd name="T5" fmla="*/ 11 h 15"/>
                <a:gd name="T6" fmla="*/ 15 w 15"/>
                <a:gd name="T7" fmla="*/ 4 h 15"/>
                <a:gd name="T8" fmla="*/ 11 w 15"/>
                <a:gd name="T9" fmla="*/ 0 h 15"/>
                <a:gd name="T10" fmla="*/ 4 w 15"/>
                <a:gd name="T11" fmla="*/ 0 h 15"/>
                <a:gd name="T12" fmla="*/ 0 w 15"/>
                <a:gd name="T13" fmla="*/ 4 h 15"/>
                <a:gd name="T14" fmla="*/ 0 w 15"/>
                <a:gd name="T15" fmla="*/ 11 h 15"/>
                <a:gd name="T16" fmla="*/ 4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4" y="15"/>
                  </a:moveTo>
                  <a:cubicBezTo>
                    <a:pt x="11" y="15"/>
                    <a:pt x="11" y="15"/>
                    <a:pt x="11" y="15"/>
                  </a:cubicBezTo>
                  <a:cubicBezTo>
                    <a:pt x="13" y="15"/>
                    <a:pt x="15" y="13"/>
                    <a:pt x="15" y="11"/>
                  </a:cubicBezTo>
                  <a:cubicBezTo>
                    <a:pt x="15" y="4"/>
                    <a:pt x="15" y="4"/>
                    <a:pt x="15" y="4"/>
                  </a:cubicBezTo>
                  <a:cubicBezTo>
                    <a:pt x="15" y="2"/>
                    <a:pt x="13" y="0"/>
                    <a:pt x="11" y="0"/>
                  </a:cubicBezTo>
                  <a:cubicBezTo>
                    <a:pt x="4" y="0"/>
                    <a:pt x="4" y="0"/>
                    <a:pt x="4" y="0"/>
                  </a:cubicBezTo>
                  <a:cubicBezTo>
                    <a:pt x="2" y="0"/>
                    <a:pt x="0" y="2"/>
                    <a:pt x="0" y="4"/>
                  </a:cubicBezTo>
                  <a:cubicBezTo>
                    <a:pt x="0" y="11"/>
                    <a:pt x="0" y="11"/>
                    <a:pt x="0" y="11"/>
                  </a:cubicBezTo>
                  <a:cubicBezTo>
                    <a:pt x="0" y="13"/>
                    <a:pt x="2" y="15"/>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1" name="Freeform 528"/>
            <p:cNvSpPr>
              <a:spLocks/>
            </p:cNvSpPr>
            <p:nvPr/>
          </p:nvSpPr>
          <p:spPr bwMode="auto">
            <a:xfrm>
              <a:off x="9967913" y="1222375"/>
              <a:ext cx="33338" cy="31750"/>
            </a:xfrm>
            <a:custGeom>
              <a:avLst/>
              <a:gdLst>
                <a:gd name="T0" fmla="*/ 5 w 16"/>
                <a:gd name="T1" fmla="*/ 15 h 15"/>
                <a:gd name="T2" fmla="*/ 11 w 16"/>
                <a:gd name="T3" fmla="*/ 15 h 15"/>
                <a:gd name="T4" fmla="*/ 16 w 16"/>
                <a:gd name="T5" fmla="*/ 11 h 15"/>
                <a:gd name="T6" fmla="*/ 16 w 16"/>
                <a:gd name="T7" fmla="*/ 4 h 15"/>
                <a:gd name="T8" fmla="*/ 11 w 16"/>
                <a:gd name="T9" fmla="*/ 0 h 15"/>
                <a:gd name="T10" fmla="*/ 5 w 16"/>
                <a:gd name="T11" fmla="*/ 0 h 15"/>
                <a:gd name="T12" fmla="*/ 0 w 16"/>
                <a:gd name="T13" fmla="*/ 4 h 15"/>
                <a:gd name="T14" fmla="*/ 0 w 16"/>
                <a:gd name="T15" fmla="*/ 11 h 15"/>
                <a:gd name="T16" fmla="*/ 5 w 1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5" y="15"/>
                  </a:moveTo>
                  <a:cubicBezTo>
                    <a:pt x="11" y="15"/>
                    <a:pt x="11" y="15"/>
                    <a:pt x="11" y="15"/>
                  </a:cubicBezTo>
                  <a:cubicBezTo>
                    <a:pt x="14" y="15"/>
                    <a:pt x="16" y="13"/>
                    <a:pt x="16" y="11"/>
                  </a:cubicBezTo>
                  <a:cubicBezTo>
                    <a:pt x="16" y="4"/>
                    <a:pt x="16" y="4"/>
                    <a:pt x="16" y="4"/>
                  </a:cubicBezTo>
                  <a:cubicBezTo>
                    <a:pt x="16" y="2"/>
                    <a:pt x="14" y="0"/>
                    <a:pt x="11" y="0"/>
                  </a:cubicBezTo>
                  <a:cubicBezTo>
                    <a:pt x="5" y="0"/>
                    <a:pt x="5" y="0"/>
                    <a:pt x="5" y="0"/>
                  </a:cubicBezTo>
                  <a:cubicBezTo>
                    <a:pt x="2" y="0"/>
                    <a:pt x="0" y="2"/>
                    <a:pt x="0" y="4"/>
                  </a:cubicBezTo>
                  <a:cubicBezTo>
                    <a:pt x="0" y="11"/>
                    <a:pt x="0" y="11"/>
                    <a:pt x="0" y="11"/>
                  </a:cubicBezTo>
                  <a:cubicBezTo>
                    <a:pt x="0" y="13"/>
                    <a:pt x="2"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2" name="Freeform 529"/>
            <p:cNvSpPr>
              <a:spLocks/>
            </p:cNvSpPr>
            <p:nvPr/>
          </p:nvSpPr>
          <p:spPr bwMode="auto">
            <a:xfrm>
              <a:off x="10050463" y="1222375"/>
              <a:ext cx="33338" cy="31750"/>
            </a:xfrm>
            <a:custGeom>
              <a:avLst/>
              <a:gdLst>
                <a:gd name="T0" fmla="*/ 5 w 16"/>
                <a:gd name="T1" fmla="*/ 15 h 15"/>
                <a:gd name="T2" fmla="*/ 11 w 16"/>
                <a:gd name="T3" fmla="*/ 15 h 15"/>
                <a:gd name="T4" fmla="*/ 16 w 16"/>
                <a:gd name="T5" fmla="*/ 11 h 15"/>
                <a:gd name="T6" fmla="*/ 16 w 16"/>
                <a:gd name="T7" fmla="*/ 4 h 15"/>
                <a:gd name="T8" fmla="*/ 11 w 16"/>
                <a:gd name="T9" fmla="*/ 0 h 15"/>
                <a:gd name="T10" fmla="*/ 5 w 16"/>
                <a:gd name="T11" fmla="*/ 0 h 15"/>
                <a:gd name="T12" fmla="*/ 0 w 16"/>
                <a:gd name="T13" fmla="*/ 4 h 15"/>
                <a:gd name="T14" fmla="*/ 0 w 16"/>
                <a:gd name="T15" fmla="*/ 11 h 15"/>
                <a:gd name="T16" fmla="*/ 5 w 1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5" y="15"/>
                  </a:moveTo>
                  <a:cubicBezTo>
                    <a:pt x="11" y="15"/>
                    <a:pt x="11" y="15"/>
                    <a:pt x="11" y="15"/>
                  </a:cubicBezTo>
                  <a:cubicBezTo>
                    <a:pt x="14" y="15"/>
                    <a:pt x="16" y="13"/>
                    <a:pt x="16" y="11"/>
                  </a:cubicBezTo>
                  <a:cubicBezTo>
                    <a:pt x="16" y="4"/>
                    <a:pt x="16" y="4"/>
                    <a:pt x="16" y="4"/>
                  </a:cubicBezTo>
                  <a:cubicBezTo>
                    <a:pt x="16" y="2"/>
                    <a:pt x="14" y="0"/>
                    <a:pt x="11" y="0"/>
                  </a:cubicBezTo>
                  <a:cubicBezTo>
                    <a:pt x="5" y="0"/>
                    <a:pt x="5" y="0"/>
                    <a:pt x="5" y="0"/>
                  </a:cubicBezTo>
                  <a:cubicBezTo>
                    <a:pt x="2" y="0"/>
                    <a:pt x="0" y="2"/>
                    <a:pt x="0" y="4"/>
                  </a:cubicBezTo>
                  <a:cubicBezTo>
                    <a:pt x="0" y="11"/>
                    <a:pt x="0" y="11"/>
                    <a:pt x="0" y="11"/>
                  </a:cubicBezTo>
                  <a:cubicBezTo>
                    <a:pt x="0" y="13"/>
                    <a:pt x="2" y="15"/>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3" name="Freeform 530"/>
            <p:cNvSpPr>
              <a:spLocks/>
            </p:cNvSpPr>
            <p:nvPr/>
          </p:nvSpPr>
          <p:spPr bwMode="auto">
            <a:xfrm>
              <a:off x="10134600" y="1222375"/>
              <a:ext cx="31750" cy="31750"/>
            </a:xfrm>
            <a:custGeom>
              <a:avLst/>
              <a:gdLst>
                <a:gd name="T0" fmla="*/ 4 w 15"/>
                <a:gd name="T1" fmla="*/ 15 h 15"/>
                <a:gd name="T2" fmla="*/ 11 w 15"/>
                <a:gd name="T3" fmla="*/ 15 h 15"/>
                <a:gd name="T4" fmla="*/ 15 w 15"/>
                <a:gd name="T5" fmla="*/ 11 h 15"/>
                <a:gd name="T6" fmla="*/ 15 w 15"/>
                <a:gd name="T7" fmla="*/ 4 h 15"/>
                <a:gd name="T8" fmla="*/ 11 w 15"/>
                <a:gd name="T9" fmla="*/ 0 h 15"/>
                <a:gd name="T10" fmla="*/ 4 w 15"/>
                <a:gd name="T11" fmla="*/ 0 h 15"/>
                <a:gd name="T12" fmla="*/ 0 w 15"/>
                <a:gd name="T13" fmla="*/ 4 h 15"/>
                <a:gd name="T14" fmla="*/ 0 w 15"/>
                <a:gd name="T15" fmla="*/ 11 h 15"/>
                <a:gd name="T16" fmla="*/ 4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4" y="15"/>
                  </a:moveTo>
                  <a:cubicBezTo>
                    <a:pt x="11" y="15"/>
                    <a:pt x="11" y="15"/>
                    <a:pt x="11" y="15"/>
                  </a:cubicBezTo>
                  <a:cubicBezTo>
                    <a:pt x="13" y="15"/>
                    <a:pt x="15" y="13"/>
                    <a:pt x="15" y="11"/>
                  </a:cubicBezTo>
                  <a:cubicBezTo>
                    <a:pt x="15" y="4"/>
                    <a:pt x="15" y="4"/>
                    <a:pt x="15" y="4"/>
                  </a:cubicBezTo>
                  <a:cubicBezTo>
                    <a:pt x="15" y="2"/>
                    <a:pt x="13" y="0"/>
                    <a:pt x="11" y="0"/>
                  </a:cubicBezTo>
                  <a:cubicBezTo>
                    <a:pt x="4" y="0"/>
                    <a:pt x="4" y="0"/>
                    <a:pt x="4" y="0"/>
                  </a:cubicBezTo>
                  <a:cubicBezTo>
                    <a:pt x="2" y="0"/>
                    <a:pt x="0" y="2"/>
                    <a:pt x="0" y="4"/>
                  </a:cubicBezTo>
                  <a:cubicBezTo>
                    <a:pt x="0" y="11"/>
                    <a:pt x="0" y="11"/>
                    <a:pt x="0" y="11"/>
                  </a:cubicBezTo>
                  <a:cubicBezTo>
                    <a:pt x="0" y="13"/>
                    <a:pt x="2" y="15"/>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4" name="Freeform 531"/>
            <p:cNvSpPr>
              <a:spLocks/>
            </p:cNvSpPr>
            <p:nvPr/>
          </p:nvSpPr>
          <p:spPr bwMode="auto">
            <a:xfrm>
              <a:off x="10218738" y="1222375"/>
              <a:ext cx="31750" cy="31750"/>
            </a:xfrm>
            <a:custGeom>
              <a:avLst/>
              <a:gdLst>
                <a:gd name="T0" fmla="*/ 4 w 15"/>
                <a:gd name="T1" fmla="*/ 15 h 15"/>
                <a:gd name="T2" fmla="*/ 11 w 15"/>
                <a:gd name="T3" fmla="*/ 15 h 15"/>
                <a:gd name="T4" fmla="*/ 15 w 15"/>
                <a:gd name="T5" fmla="*/ 11 h 15"/>
                <a:gd name="T6" fmla="*/ 15 w 15"/>
                <a:gd name="T7" fmla="*/ 4 h 15"/>
                <a:gd name="T8" fmla="*/ 11 w 15"/>
                <a:gd name="T9" fmla="*/ 0 h 15"/>
                <a:gd name="T10" fmla="*/ 4 w 15"/>
                <a:gd name="T11" fmla="*/ 0 h 15"/>
                <a:gd name="T12" fmla="*/ 0 w 15"/>
                <a:gd name="T13" fmla="*/ 4 h 15"/>
                <a:gd name="T14" fmla="*/ 0 w 15"/>
                <a:gd name="T15" fmla="*/ 11 h 15"/>
                <a:gd name="T16" fmla="*/ 4 w 15"/>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4" y="15"/>
                  </a:moveTo>
                  <a:cubicBezTo>
                    <a:pt x="11" y="15"/>
                    <a:pt x="11" y="15"/>
                    <a:pt x="11" y="15"/>
                  </a:cubicBezTo>
                  <a:cubicBezTo>
                    <a:pt x="13" y="15"/>
                    <a:pt x="15" y="13"/>
                    <a:pt x="15" y="11"/>
                  </a:cubicBezTo>
                  <a:cubicBezTo>
                    <a:pt x="15" y="4"/>
                    <a:pt x="15" y="4"/>
                    <a:pt x="15" y="4"/>
                  </a:cubicBezTo>
                  <a:cubicBezTo>
                    <a:pt x="15" y="2"/>
                    <a:pt x="13" y="0"/>
                    <a:pt x="11" y="0"/>
                  </a:cubicBezTo>
                  <a:cubicBezTo>
                    <a:pt x="4" y="0"/>
                    <a:pt x="4" y="0"/>
                    <a:pt x="4" y="0"/>
                  </a:cubicBezTo>
                  <a:cubicBezTo>
                    <a:pt x="2" y="0"/>
                    <a:pt x="0" y="2"/>
                    <a:pt x="0" y="4"/>
                  </a:cubicBezTo>
                  <a:cubicBezTo>
                    <a:pt x="0" y="11"/>
                    <a:pt x="0" y="11"/>
                    <a:pt x="0" y="11"/>
                  </a:cubicBezTo>
                  <a:cubicBezTo>
                    <a:pt x="0" y="13"/>
                    <a:pt x="2" y="15"/>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5" name="Freeform 532"/>
            <p:cNvSpPr>
              <a:spLocks/>
            </p:cNvSpPr>
            <p:nvPr/>
          </p:nvSpPr>
          <p:spPr bwMode="auto">
            <a:xfrm>
              <a:off x="9885363" y="1595438"/>
              <a:ext cx="31750" cy="31750"/>
            </a:xfrm>
            <a:custGeom>
              <a:avLst/>
              <a:gdLst>
                <a:gd name="T0" fmla="*/ 11 w 15"/>
                <a:gd name="T1" fmla="*/ 0 h 15"/>
                <a:gd name="T2" fmla="*/ 4 w 15"/>
                <a:gd name="T3" fmla="*/ 0 h 15"/>
                <a:gd name="T4" fmla="*/ 0 w 15"/>
                <a:gd name="T5" fmla="*/ 4 h 15"/>
                <a:gd name="T6" fmla="*/ 0 w 15"/>
                <a:gd name="T7" fmla="*/ 11 h 15"/>
                <a:gd name="T8" fmla="*/ 4 w 15"/>
                <a:gd name="T9" fmla="*/ 15 h 15"/>
                <a:gd name="T10" fmla="*/ 11 w 15"/>
                <a:gd name="T11" fmla="*/ 15 h 15"/>
                <a:gd name="T12" fmla="*/ 15 w 15"/>
                <a:gd name="T13" fmla="*/ 11 h 15"/>
                <a:gd name="T14" fmla="*/ 15 w 15"/>
                <a:gd name="T15" fmla="*/ 4 h 15"/>
                <a:gd name="T16" fmla="*/ 11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1" y="0"/>
                  </a:moveTo>
                  <a:cubicBezTo>
                    <a:pt x="4" y="0"/>
                    <a:pt x="4" y="0"/>
                    <a:pt x="4" y="0"/>
                  </a:cubicBezTo>
                  <a:cubicBezTo>
                    <a:pt x="2" y="0"/>
                    <a:pt x="0" y="2"/>
                    <a:pt x="0" y="4"/>
                  </a:cubicBezTo>
                  <a:cubicBezTo>
                    <a:pt x="0" y="11"/>
                    <a:pt x="0" y="11"/>
                    <a:pt x="0" y="11"/>
                  </a:cubicBezTo>
                  <a:cubicBezTo>
                    <a:pt x="0" y="13"/>
                    <a:pt x="2" y="15"/>
                    <a:pt x="4" y="15"/>
                  </a:cubicBezTo>
                  <a:cubicBezTo>
                    <a:pt x="11" y="15"/>
                    <a:pt x="11" y="15"/>
                    <a:pt x="11" y="15"/>
                  </a:cubicBezTo>
                  <a:cubicBezTo>
                    <a:pt x="13" y="15"/>
                    <a:pt x="15" y="13"/>
                    <a:pt x="15" y="11"/>
                  </a:cubicBezTo>
                  <a:cubicBezTo>
                    <a:pt x="15" y="4"/>
                    <a:pt x="15" y="4"/>
                    <a:pt x="15" y="4"/>
                  </a:cubicBezTo>
                  <a:cubicBezTo>
                    <a:pt x="15" y="2"/>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6" name="Freeform 533"/>
            <p:cNvSpPr>
              <a:spLocks/>
            </p:cNvSpPr>
            <p:nvPr/>
          </p:nvSpPr>
          <p:spPr bwMode="auto">
            <a:xfrm>
              <a:off x="9967913" y="1595438"/>
              <a:ext cx="33338" cy="31750"/>
            </a:xfrm>
            <a:custGeom>
              <a:avLst/>
              <a:gdLst>
                <a:gd name="T0" fmla="*/ 11 w 16"/>
                <a:gd name="T1" fmla="*/ 0 h 15"/>
                <a:gd name="T2" fmla="*/ 5 w 16"/>
                <a:gd name="T3" fmla="*/ 0 h 15"/>
                <a:gd name="T4" fmla="*/ 0 w 16"/>
                <a:gd name="T5" fmla="*/ 4 h 15"/>
                <a:gd name="T6" fmla="*/ 0 w 16"/>
                <a:gd name="T7" fmla="*/ 11 h 15"/>
                <a:gd name="T8" fmla="*/ 5 w 16"/>
                <a:gd name="T9" fmla="*/ 15 h 15"/>
                <a:gd name="T10" fmla="*/ 11 w 16"/>
                <a:gd name="T11" fmla="*/ 15 h 15"/>
                <a:gd name="T12" fmla="*/ 16 w 16"/>
                <a:gd name="T13" fmla="*/ 11 h 15"/>
                <a:gd name="T14" fmla="*/ 16 w 16"/>
                <a:gd name="T15" fmla="*/ 4 h 15"/>
                <a:gd name="T16" fmla="*/ 11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1" y="0"/>
                  </a:moveTo>
                  <a:cubicBezTo>
                    <a:pt x="5" y="0"/>
                    <a:pt x="5" y="0"/>
                    <a:pt x="5" y="0"/>
                  </a:cubicBezTo>
                  <a:cubicBezTo>
                    <a:pt x="2" y="0"/>
                    <a:pt x="0" y="2"/>
                    <a:pt x="0" y="4"/>
                  </a:cubicBezTo>
                  <a:cubicBezTo>
                    <a:pt x="0" y="11"/>
                    <a:pt x="0" y="11"/>
                    <a:pt x="0" y="11"/>
                  </a:cubicBezTo>
                  <a:cubicBezTo>
                    <a:pt x="0" y="13"/>
                    <a:pt x="2" y="15"/>
                    <a:pt x="5" y="15"/>
                  </a:cubicBezTo>
                  <a:cubicBezTo>
                    <a:pt x="11" y="15"/>
                    <a:pt x="11" y="15"/>
                    <a:pt x="11" y="15"/>
                  </a:cubicBezTo>
                  <a:cubicBezTo>
                    <a:pt x="14" y="15"/>
                    <a:pt x="16" y="13"/>
                    <a:pt x="16" y="11"/>
                  </a:cubicBezTo>
                  <a:cubicBezTo>
                    <a:pt x="16" y="4"/>
                    <a:pt x="16" y="4"/>
                    <a:pt x="16" y="4"/>
                  </a:cubicBezTo>
                  <a:cubicBezTo>
                    <a:pt x="16" y="2"/>
                    <a:pt x="1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7" name="Freeform 534"/>
            <p:cNvSpPr>
              <a:spLocks/>
            </p:cNvSpPr>
            <p:nvPr/>
          </p:nvSpPr>
          <p:spPr bwMode="auto">
            <a:xfrm>
              <a:off x="10050463" y="1595438"/>
              <a:ext cx="33338" cy="31750"/>
            </a:xfrm>
            <a:custGeom>
              <a:avLst/>
              <a:gdLst>
                <a:gd name="T0" fmla="*/ 11 w 16"/>
                <a:gd name="T1" fmla="*/ 0 h 15"/>
                <a:gd name="T2" fmla="*/ 5 w 16"/>
                <a:gd name="T3" fmla="*/ 0 h 15"/>
                <a:gd name="T4" fmla="*/ 0 w 16"/>
                <a:gd name="T5" fmla="*/ 4 h 15"/>
                <a:gd name="T6" fmla="*/ 0 w 16"/>
                <a:gd name="T7" fmla="*/ 11 h 15"/>
                <a:gd name="T8" fmla="*/ 5 w 16"/>
                <a:gd name="T9" fmla="*/ 15 h 15"/>
                <a:gd name="T10" fmla="*/ 11 w 16"/>
                <a:gd name="T11" fmla="*/ 15 h 15"/>
                <a:gd name="T12" fmla="*/ 16 w 16"/>
                <a:gd name="T13" fmla="*/ 11 h 15"/>
                <a:gd name="T14" fmla="*/ 16 w 16"/>
                <a:gd name="T15" fmla="*/ 4 h 15"/>
                <a:gd name="T16" fmla="*/ 11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1" y="0"/>
                  </a:moveTo>
                  <a:cubicBezTo>
                    <a:pt x="5" y="0"/>
                    <a:pt x="5" y="0"/>
                    <a:pt x="5" y="0"/>
                  </a:cubicBezTo>
                  <a:cubicBezTo>
                    <a:pt x="2" y="0"/>
                    <a:pt x="0" y="2"/>
                    <a:pt x="0" y="4"/>
                  </a:cubicBezTo>
                  <a:cubicBezTo>
                    <a:pt x="0" y="11"/>
                    <a:pt x="0" y="11"/>
                    <a:pt x="0" y="11"/>
                  </a:cubicBezTo>
                  <a:cubicBezTo>
                    <a:pt x="0" y="13"/>
                    <a:pt x="2" y="15"/>
                    <a:pt x="5" y="15"/>
                  </a:cubicBezTo>
                  <a:cubicBezTo>
                    <a:pt x="11" y="15"/>
                    <a:pt x="11" y="15"/>
                    <a:pt x="11" y="15"/>
                  </a:cubicBezTo>
                  <a:cubicBezTo>
                    <a:pt x="14" y="15"/>
                    <a:pt x="16" y="13"/>
                    <a:pt x="16" y="11"/>
                  </a:cubicBezTo>
                  <a:cubicBezTo>
                    <a:pt x="16" y="4"/>
                    <a:pt x="16" y="4"/>
                    <a:pt x="16" y="4"/>
                  </a:cubicBezTo>
                  <a:cubicBezTo>
                    <a:pt x="16" y="2"/>
                    <a:pt x="1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8" name="Freeform 535"/>
            <p:cNvSpPr>
              <a:spLocks/>
            </p:cNvSpPr>
            <p:nvPr/>
          </p:nvSpPr>
          <p:spPr bwMode="auto">
            <a:xfrm>
              <a:off x="10134600" y="1595438"/>
              <a:ext cx="31750" cy="31750"/>
            </a:xfrm>
            <a:custGeom>
              <a:avLst/>
              <a:gdLst>
                <a:gd name="T0" fmla="*/ 11 w 15"/>
                <a:gd name="T1" fmla="*/ 0 h 15"/>
                <a:gd name="T2" fmla="*/ 4 w 15"/>
                <a:gd name="T3" fmla="*/ 0 h 15"/>
                <a:gd name="T4" fmla="*/ 0 w 15"/>
                <a:gd name="T5" fmla="*/ 4 h 15"/>
                <a:gd name="T6" fmla="*/ 0 w 15"/>
                <a:gd name="T7" fmla="*/ 11 h 15"/>
                <a:gd name="T8" fmla="*/ 4 w 15"/>
                <a:gd name="T9" fmla="*/ 15 h 15"/>
                <a:gd name="T10" fmla="*/ 11 w 15"/>
                <a:gd name="T11" fmla="*/ 15 h 15"/>
                <a:gd name="T12" fmla="*/ 15 w 15"/>
                <a:gd name="T13" fmla="*/ 11 h 15"/>
                <a:gd name="T14" fmla="*/ 15 w 15"/>
                <a:gd name="T15" fmla="*/ 4 h 15"/>
                <a:gd name="T16" fmla="*/ 11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1" y="0"/>
                  </a:moveTo>
                  <a:cubicBezTo>
                    <a:pt x="4" y="0"/>
                    <a:pt x="4" y="0"/>
                    <a:pt x="4" y="0"/>
                  </a:cubicBezTo>
                  <a:cubicBezTo>
                    <a:pt x="2" y="0"/>
                    <a:pt x="0" y="2"/>
                    <a:pt x="0" y="4"/>
                  </a:cubicBezTo>
                  <a:cubicBezTo>
                    <a:pt x="0" y="11"/>
                    <a:pt x="0" y="11"/>
                    <a:pt x="0" y="11"/>
                  </a:cubicBezTo>
                  <a:cubicBezTo>
                    <a:pt x="0" y="13"/>
                    <a:pt x="2" y="15"/>
                    <a:pt x="4" y="15"/>
                  </a:cubicBezTo>
                  <a:cubicBezTo>
                    <a:pt x="11" y="15"/>
                    <a:pt x="11" y="15"/>
                    <a:pt x="11" y="15"/>
                  </a:cubicBezTo>
                  <a:cubicBezTo>
                    <a:pt x="13" y="15"/>
                    <a:pt x="15" y="13"/>
                    <a:pt x="15" y="11"/>
                  </a:cubicBezTo>
                  <a:cubicBezTo>
                    <a:pt x="15" y="4"/>
                    <a:pt x="15" y="4"/>
                    <a:pt x="15" y="4"/>
                  </a:cubicBezTo>
                  <a:cubicBezTo>
                    <a:pt x="15" y="2"/>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19" name="Freeform 536"/>
            <p:cNvSpPr>
              <a:spLocks/>
            </p:cNvSpPr>
            <p:nvPr/>
          </p:nvSpPr>
          <p:spPr bwMode="auto">
            <a:xfrm>
              <a:off x="10218738" y="1595438"/>
              <a:ext cx="31750" cy="31750"/>
            </a:xfrm>
            <a:custGeom>
              <a:avLst/>
              <a:gdLst>
                <a:gd name="T0" fmla="*/ 11 w 15"/>
                <a:gd name="T1" fmla="*/ 0 h 15"/>
                <a:gd name="T2" fmla="*/ 4 w 15"/>
                <a:gd name="T3" fmla="*/ 0 h 15"/>
                <a:gd name="T4" fmla="*/ 0 w 15"/>
                <a:gd name="T5" fmla="*/ 4 h 15"/>
                <a:gd name="T6" fmla="*/ 0 w 15"/>
                <a:gd name="T7" fmla="*/ 11 h 15"/>
                <a:gd name="T8" fmla="*/ 4 w 15"/>
                <a:gd name="T9" fmla="*/ 15 h 15"/>
                <a:gd name="T10" fmla="*/ 11 w 15"/>
                <a:gd name="T11" fmla="*/ 15 h 15"/>
                <a:gd name="T12" fmla="*/ 15 w 15"/>
                <a:gd name="T13" fmla="*/ 11 h 15"/>
                <a:gd name="T14" fmla="*/ 15 w 15"/>
                <a:gd name="T15" fmla="*/ 4 h 15"/>
                <a:gd name="T16" fmla="*/ 11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11" y="0"/>
                  </a:moveTo>
                  <a:cubicBezTo>
                    <a:pt x="4" y="0"/>
                    <a:pt x="4" y="0"/>
                    <a:pt x="4" y="0"/>
                  </a:cubicBezTo>
                  <a:cubicBezTo>
                    <a:pt x="2" y="0"/>
                    <a:pt x="0" y="2"/>
                    <a:pt x="0" y="4"/>
                  </a:cubicBezTo>
                  <a:cubicBezTo>
                    <a:pt x="0" y="11"/>
                    <a:pt x="0" y="11"/>
                    <a:pt x="0" y="11"/>
                  </a:cubicBezTo>
                  <a:cubicBezTo>
                    <a:pt x="0" y="13"/>
                    <a:pt x="2" y="15"/>
                    <a:pt x="4" y="15"/>
                  </a:cubicBezTo>
                  <a:cubicBezTo>
                    <a:pt x="11" y="15"/>
                    <a:pt x="11" y="15"/>
                    <a:pt x="11" y="15"/>
                  </a:cubicBezTo>
                  <a:cubicBezTo>
                    <a:pt x="13" y="15"/>
                    <a:pt x="15" y="13"/>
                    <a:pt x="15" y="11"/>
                  </a:cubicBezTo>
                  <a:cubicBezTo>
                    <a:pt x="15" y="4"/>
                    <a:pt x="15" y="4"/>
                    <a:pt x="15" y="4"/>
                  </a:cubicBezTo>
                  <a:cubicBezTo>
                    <a:pt x="15" y="2"/>
                    <a:pt x="13"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20" name="Freeform 537"/>
            <p:cNvSpPr>
              <a:spLocks noEditPoints="1"/>
            </p:cNvSpPr>
            <p:nvPr/>
          </p:nvSpPr>
          <p:spPr bwMode="auto">
            <a:xfrm>
              <a:off x="10017125" y="1328738"/>
              <a:ext cx="130175" cy="188913"/>
            </a:xfrm>
            <a:custGeom>
              <a:avLst/>
              <a:gdLst>
                <a:gd name="T0" fmla="*/ 59 w 62"/>
                <a:gd name="T1" fmla="*/ 37 h 89"/>
                <a:gd name="T2" fmla="*/ 14 w 62"/>
                <a:gd name="T3" fmla="*/ 2 h 89"/>
                <a:gd name="T4" fmla="*/ 8 w 62"/>
                <a:gd name="T5" fmla="*/ 0 h 89"/>
                <a:gd name="T6" fmla="*/ 0 w 62"/>
                <a:gd name="T7" fmla="*/ 7 h 89"/>
                <a:gd name="T8" fmla="*/ 0 w 62"/>
                <a:gd name="T9" fmla="*/ 10 h 89"/>
                <a:gd name="T10" fmla="*/ 0 w 62"/>
                <a:gd name="T11" fmla="*/ 81 h 89"/>
                <a:gd name="T12" fmla="*/ 1 w 62"/>
                <a:gd name="T13" fmla="*/ 85 h 89"/>
                <a:gd name="T14" fmla="*/ 8 w 62"/>
                <a:gd name="T15" fmla="*/ 89 h 89"/>
                <a:gd name="T16" fmla="*/ 8 w 62"/>
                <a:gd name="T17" fmla="*/ 89 h 89"/>
                <a:gd name="T18" fmla="*/ 8 w 62"/>
                <a:gd name="T19" fmla="*/ 89 h 89"/>
                <a:gd name="T20" fmla="*/ 15 w 62"/>
                <a:gd name="T21" fmla="*/ 86 h 89"/>
                <a:gd name="T22" fmla="*/ 15 w 62"/>
                <a:gd name="T23" fmla="*/ 86 h 89"/>
                <a:gd name="T24" fmla="*/ 59 w 62"/>
                <a:gd name="T25" fmla="*/ 52 h 89"/>
                <a:gd name="T26" fmla="*/ 62 w 62"/>
                <a:gd name="T27" fmla="*/ 45 h 89"/>
                <a:gd name="T28" fmla="*/ 59 w 62"/>
                <a:gd name="T29" fmla="*/ 37 h 89"/>
                <a:gd name="T30" fmla="*/ 53 w 62"/>
                <a:gd name="T31" fmla="*/ 45 h 89"/>
                <a:gd name="T32" fmla="*/ 10 w 62"/>
                <a:gd name="T33" fmla="*/ 79 h 89"/>
                <a:gd name="T34" fmla="*/ 9 w 62"/>
                <a:gd name="T35" fmla="*/ 79 h 89"/>
                <a:gd name="T36" fmla="*/ 9 w 62"/>
                <a:gd name="T37" fmla="*/ 10 h 89"/>
                <a:gd name="T38" fmla="*/ 9 w 62"/>
                <a:gd name="T39" fmla="*/ 10 h 89"/>
                <a:gd name="T40" fmla="*/ 52 w 62"/>
                <a:gd name="T41" fmla="*/ 44 h 89"/>
                <a:gd name="T42" fmla="*/ 53 w 62"/>
                <a:gd name="T43" fmla="*/ 44 h 89"/>
                <a:gd name="T44" fmla="*/ 53 w 62"/>
                <a:gd name="T45" fmla="*/ 4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89">
                  <a:moveTo>
                    <a:pt x="59" y="37"/>
                  </a:moveTo>
                  <a:cubicBezTo>
                    <a:pt x="14" y="2"/>
                    <a:pt x="14" y="2"/>
                    <a:pt x="14" y="2"/>
                  </a:cubicBezTo>
                  <a:cubicBezTo>
                    <a:pt x="13" y="1"/>
                    <a:pt x="11" y="0"/>
                    <a:pt x="8" y="0"/>
                  </a:cubicBezTo>
                  <a:cubicBezTo>
                    <a:pt x="5" y="0"/>
                    <a:pt x="1" y="2"/>
                    <a:pt x="0" y="7"/>
                  </a:cubicBezTo>
                  <a:cubicBezTo>
                    <a:pt x="0" y="8"/>
                    <a:pt x="0" y="10"/>
                    <a:pt x="0" y="10"/>
                  </a:cubicBezTo>
                  <a:cubicBezTo>
                    <a:pt x="0" y="81"/>
                    <a:pt x="0" y="81"/>
                    <a:pt x="0" y="81"/>
                  </a:cubicBezTo>
                  <a:cubicBezTo>
                    <a:pt x="0" y="82"/>
                    <a:pt x="0" y="84"/>
                    <a:pt x="1" y="85"/>
                  </a:cubicBezTo>
                  <a:cubicBezTo>
                    <a:pt x="2" y="87"/>
                    <a:pt x="5" y="89"/>
                    <a:pt x="8" y="89"/>
                  </a:cubicBezTo>
                  <a:cubicBezTo>
                    <a:pt x="8" y="89"/>
                    <a:pt x="8" y="89"/>
                    <a:pt x="8" y="89"/>
                  </a:cubicBezTo>
                  <a:cubicBezTo>
                    <a:pt x="8" y="89"/>
                    <a:pt x="8" y="89"/>
                    <a:pt x="8" y="89"/>
                  </a:cubicBezTo>
                  <a:cubicBezTo>
                    <a:pt x="11" y="89"/>
                    <a:pt x="13" y="87"/>
                    <a:pt x="15" y="86"/>
                  </a:cubicBezTo>
                  <a:cubicBezTo>
                    <a:pt x="15" y="86"/>
                    <a:pt x="15" y="86"/>
                    <a:pt x="15" y="86"/>
                  </a:cubicBezTo>
                  <a:cubicBezTo>
                    <a:pt x="15" y="86"/>
                    <a:pt x="42" y="65"/>
                    <a:pt x="59" y="52"/>
                  </a:cubicBezTo>
                  <a:cubicBezTo>
                    <a:pt x="59" y="51"/>
                    <a:pt x="62" y="49"/>
                    <a:pt x="62" y="45"/>
                  </a:cubicBezTo>
                  <a:cubicBezTo>
                    <a:pt x="62" y="42"/>
                    <a:pt x="61" y="39"/>
                    <a:pt x="59" y="37"/>
                  </a:cubicBezTo>
                  <a:close/>
                  <a:moveTo>
                    <a:pt x="53" y="45"/>
                  </a:moveTo>
                  <a:cubicBezTo>
                    <a:pt x="36" y="58"/>
                    <a:pt x="10" y="79"/>
                    <a:pt x="10" y="79"/>
                  </a:cubicBezTo>
                  <a:cubicBezTo>
                    <a:pt x="9" y="79"/>
                    <a:pt x="9" y="79"/>
                    <a:pt x="9" y="79"/>
                  </a:cubicBezTo>
                  <a:cubicBezTo>
                    <a:pt x="9" y="10"/>
                    <a:pt x="9" y="10"/>
                    <a:pt x="9" y="10"/>
                  </a:cubicBezTo>
                  <a:cubicBezTo>
                    <a:pt x="9" y="10"/>
                    <a:pt x="9" y="10"/>
                    <a:pt x="9" y="10"/>
                  </a:cubicBezTo>
                  <a:cubicBezTo>
                    <a:pt x="52" y="44"/>
                    <a:pt x="52" y="44"/>
                    <a:pt x="52" y="44"/>
                  </a:cubicBezTo>
                  <a:cubicBezTo>
                    <a:pt x="53" y="44"/>
                    <a:pt x="53" y="44"/>
                    <a:pt x="53" y="44"/>
                  </a:cubicBezTo>
                  <a:cubicBezTo>
                    <a:pt x="53" y="45"/>
                    <a:pt x="53" y="45"/>
                    <a:pt x="5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sp>
        <p:nvSpPr>
          <p:cNvPr id="122" name="TextBox 121"/>
          <p:cNvSpPr txBox="1"/>
          <p:nvPr/>
        </p:nvSpPr>
        <p:spPr>
          <a:xfrm>
            <a:off x="6306745" y="2516451"/>
            <a:ext cx="1371600" cy="169277"/>
          </a:xfrm>
          <a:prstGeom prst="rect">
            <a:avLst/>
          </a:prstGeom>
          <a:noFill/>
        </p:spPr>
        <p:txBody>
          <a:bodyPr wrap="none" lIns="0" tIns="0" rIns="0" bIns="0" rtlCol="0">
            <a:spAutoFit/>
          </a:bodyPr>
          <a:lstStyle/>
          <a:p>
            <a:pPr algn="ctr"/>
            <a:r>
              <a:rPr lang="en-US" sz="1100" dirty="0"/>
              <a:t>Videos</a:t>
            </a:r>
          </a:p>
        </p:txBody>
      </p:sp>
      <p:grpSp>
        <p:nvGrpSpPr>
          <p:cNvPr id="102" name="Group 101"/>
          <p:cNvGrpSpPr/>
          <p:nvPr/>
        </p:nvGrpSpPr>
        <p:grpSpPr>
          <a:xfrm>
            <a:off x="5684337" y="1991079"/>
            <a:ext cx="368730" cy="306157"/>
            <a:chOff x="6553200" y="261938"/>
            <a:chExt cx="585788" cy="436563"/>
          </a:xfrm>
          <a:solidFill>
            <a:srgbClr val="5E5E5E"/>
          </a:solidFill>
        </p:grpSpPr>
        <p:sp>
          <p:nvSpPr>
            <p:cNvPr id="103" name="Freeform 394"/>
            <p:cNvSpPr>
              <a:spLocks noEditPoints="1"/>
            </p:cNvSpPr>
            <p:nvPr/>
          </p:nvSpPr>
          <p:spPr bwMode="auto">
            <a:xfrm>
              <a:off x="6553200" y="261938"/>
              <a:ext cx="585788" cy="436563"/>
            </a:xfrm>
            <a:custGeom>
              <a:avLst/>
              <a:gdLst>
                <a:gd name="T0" fmla="*/ 230 w 243"/>
                <a:gd name="T1" fmla="*/ 0 h 181"/>
                <a:gd name="T2" fmla="*/ 13 w 243"/>
                <a:gd name="T3" fmla="*/ 0 h 181"/>
                <a:gd name="T4" fmla="*/ 0 w 243"/>
                <a:gd name="T5" fmla="*/ 13 h 181"/>
                <a:gd name="T6" fmla="*/ 0 w 243"/>
                <a:gd name="T7" fmla="*/ 168 h 181"/>
                <a:gd name="T8" fmla="*/ 13 w 243"/>
                <a:gd name="T9" fmla="*/ 181 h 181"/>
                <a:gd name="T10" fmla="*/ 230 w 243"/>
                <a:gd name="T11" fmla="*/ 181 h 181"/>
                <a:gd name="T12" fmla="*/ 243 w 243"/>
                <a:gd name="T13" fmla="*/ 168 h 181"/>
                <a:gd name="T14" fmla="*/ 243 w 243"/>
                <a:gd name="T15" fmla="*/ 13 h 181"/>
                <a:gd name="T16" fmla="*/ 230 w 243"/>
                <a:gd name="T17" fmla="*/ 0 h 181"/>
                <a:gd name="T18" fmla="*/ 10 w 243"/>
                <a:gd name="T19" fmla="*/ 168 h 181"/>
                <a:gd name="T20" fmla="*/ 10 w 243"/>
                <a:gd name="T21" fmla="*/ 13 h 181"/>
                <a:gd name="T22" fmla="*/ 13 w 243"/>
                <a:gd name="T23" fmla="*/ 10 h 181"/>
                <a:gd name="T24" fmla="*/ 230 w 243"/>
                <a:gd name="T25" fmla="*/ 10 h 181"/>
                <a:gd name="T26" fmla="*/ 233 w 243"/>
                <a:gd name="T27" fmla="*/ 13 h 181"/>
                <a:gd name="T28" fmla="*/ 233 w 243"/>
                <a:gd name="T29" fmla="*/ 109 h 181"/>
                <a:gd name="T30" fmla="*/ 196 w 243"/>
                <a:gd name="T31" fmla="*/ 56 h 181"/>
                <a:gd name="T32" fmla="*/ 192 w 243"/>
                <a:gd name="T33" fmla="*/ 54 h 181"/>
                <a:gd name="T34" fmla="*/ 188 w 243"/>
                <a:gd name="T35" fmla="*/ 56 h 181"/>
                <a:gd name="T36" fmla="*/ 154 w 243"/>
                <a:gd name="T37" fmla="*/ 109 h 181"/>
                <a:gd name="T38" fmla="*/ 129 w 243"/>
                <a:gd name="T39" fmla="*/ 75 h 181"/>
                <a:gd name="T40" fmla="*/ 125 w 243"/>
                <a:gd name="T41" fmla="*/ 73 h 181"/>
                <a:gd name="T42" fmla="*/ 125 w 243"/>
                <a:gd name="T43" fmla="*/ 73 h 181"/>
                <a:gd name="T44" fmla="*/ 122 w 243"/>
                <a:gd name="T45" fmla="*/ 75 h 181"/>
                <a:gd name="T46" fmla="*/ 51 w 243"/>
                <a:gd name="T47" fmla="*/ 172 h 181"/>
                <a:gd name="T48" fmla="*/ 13 w 243"/>
                <a:gd name="T49" fmla="*/ 172 h 181"/>
                <a:gd name="T50" fmla="*/ 10 w 243"/>
                <a:gd name="T51" fmla="*/ 168 h 181"/>
                <a:gd name="T52" fmla="*/ 230 w 243"/>
                <a:gd name="T53" fmla="*/ 172 h 181"/>
                <a:gd name="T54" fmla="*/ 63 w 243"/>
                <a:gd name="T55" fmla="*/ 172 h 181"/>
                <a:gd name="T56" fmla="*/ 125 w 243"/>
                <a:gd name="T57" fmla="*/ 86 h 181"/>
                <a:gd name="T58" fmla="*/ 151 w 243"/>
                <a:gd name="T59" fmla="*/ 120 h 181"/>
                <a:gd name="T60" fmla="*/ 155 w 243"/>
                <a:gd name="T61" fmla="*/ 122 h 181"/>
                <a:gd name="T62" fmla="*/ 159 w 243"/>
                <a:gd name="T63" fmla="*/ 120 h 181"/>
                <a:gd name="T64" fmla="*/ 192 w 243"/>
                <a:gd name="T65" fmla="*/ 67 h 181"/>
                <a:gd name="T66" fmla="*/ 233 w 243"/>
                <a:gd name="T67" fmla="*/ 126 h 181"/>
                <a:gd name="T68" fmla="*/ 233 w 243"/>
                <a:gd name="T69" fmla="*/ 168 h 181"/>
                <a:gd name="T70" fmla="*/ 230 w 243"/>
                <a:gd name="T71"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3" h="181">
                  <a:moveTo>
                    <a:pt x="230" y="0"/>
                  </a:moveTo>
                  <a:cubicBezTo>
                    <a:pt x="13" y="0"/>
                    <a:pt x="13" y="0"/>
                    <a:pt x="13" y="0"/>
                  </a:cubicBezTo>
                  <a:cubicBezTo>
                    <a:pt x="6" y="0"/>
                    <a:pt x="0" y="6"/>
                    <a:pt x="0" y="13"/>
                  </a:cubicBezTo>
                  <a:cubicBezTo>
                    <a:pt x="0" y="168"/>
                    <a:pt x="0" y="168"/>
                    <a:pt x="0" y="168"/>
                  </a:cubicBezTo>
                  <a:cubicBezTo>
                    <a:pt x="0" y="176"/>
                    <a:pt x="6" y="181"/>
                    <a:pt x="13" y="181"/>
                  </a:cubicBezTo>
                  <a:cubicBezTo>
                    <a:pt x="230" y="181"/>
                    <a:pt x="230" y="181"/>
                    <a:pt x="230" y="181"/>
                  </a:cubicBezTo>
                  <a:cubicBezTo>
                    <a:pt x="237" y="181"/>
                    <a:pt x="243" y="176"/>
                    <a:pt x="243" y="168"/>
                  </a:cubicBezTo>
                  <a:cubicBezTo>
                    <a:pt x="243" y="13"/>
                    <a:pt x="243" y="13"/>
                    <a:pt x="243" y="13"/>
                  </a:cubicBezTo>
                  <a:cubicBezTo>
                    <a:pt x="243" y="6"/>
                    <a:pt x="237" y="0"/>
                    <a:pt x="230" y="0"/>
                  </a:cubicBezTo>
                  <a:close/>
                  <a:moveTo>
                    <a:pt x="10" y="168"/>
                  </a:moveTo>
                  <a:cubicBezTo>
                    <a:pt x="10" y="13"/>
                    <a:pt x="10" y="13"/>
                    <a:pt x="10" y="13"/>
                  </a:cubicBezTo>
                  <a:cubicBezTo>
                    <a:pt x="10" y="12"/>
                    <a:pt x="11" y="10"/>
                    <a:pt x="13" y="10"/>
                  </a:cubicBezTo>
                  <a:cubicBezTo>
                    <a:pt x="230" y="10"/>
                    <a:pt x="230" y="10"/>
                    <a:pt x="230" y="10"/>
                  </a:cubicBezTo>
                  <a:cubicBezTo>
                    <a:pt x="232" y="10"/>
                    <a:pt x="233" y="12"/>
                    <a:pt x="233" y="13"/>
                  </a:cubicBezTo>
                  <a:cubicBezTo>
                    <a:pt x="233" y="109"/>
                    <a:pt x="233" y="109"/>
                    <a:pt x="233" y="109"/>
                  </a:cubicBezTo>
                  <a:cubicBezTo>
                    <a:pt x="196" y="56"/>
                    <a:pt x="196" y="56"/>
                    <a:pt x="196" y="56"/>
                  </a:cubicBezTo>
                  <a:cubicBezTo>
                    <a:pt x="195" y="54"/>
                    <a:pt x="193" y="54"/>
                    <a:pt x="192" y="54"/>
                  </a:cubicBezTo>
                  <a:cubicBezTo>
                    <a:pt x="190" y="54"/>
                    <a:pt x="189" y="55"/>
                    <a:pt x="188" y="56"/>
                  </a:cubicBezTo>
                  <a:cubicBezTo>
                    <a:pt x="154" y="109"/>
                    <a:pt x="154" y="109"/>
                    <a:pt x="154" y="109"/>
                  </a:cubicBezTo>
                  <a:cubicBezTo>
                    <a:pt x="129" y="75"/>
                    <a:pt x="129" y="75"/>
                    <a:pt x="129" y="75"/>
                  </a:cubicBezTo>
                  <a:cubicBezTo>
                    <a:pt x="128" y="74"/>
                    <a:pt x="127" y="73"/>
                    <a:pt x="125" y="73"/>
                  </a:cubicBezTo>
                  <a:cubicBezTo>
                    <a:pt x="125" y="73"/>
                    <a:pt x="125" y="73"/>
                    <a:pt x="125" y="73"/>
                  </a:cubicBezTo>
                  <a:cubicBezTo>
                    <a:pt x="124" y="73"/>
                    <a:pt x="122" y="74"/>
                    <a:pt x="122" y="75"/>
                  </a:cubicBezTo>
                  <a:cubicBezTo>
                    <a:pt x="51" y="172"/>
                    <a:pt x="51" y="172"/>
                    <a:pt x="51" y="172"/>
                  </a:cubicBezTo>
                  <a:cubicBezTo>
                    <a:pt x="13" y="172"/>
                    <a:pt x="13" y="172"/>
                    <a:pt x="13" y="172"/>
                  </a:cubicBezTo>
                  <a:cubicBezTo>
                    <a:pt x="11" y="172"/>
                    <a:pt x="10" y="170"/>
                    <a:pt x="10" y="168"/>
                  </a:cubicBezTo>
                  <a:close/>
                  <a:moveTo>
                    <a:pt x="230" y="172"/>
                  </a:moveTo>
                  <a:cubicBezTo>
                    <a:pt x="63" y="172"/>
                    <a:pt x="63" y="172"/>
                    <a:pt x="63" y="172"/>
                  </a:cubicBezTo>
                  <a:cubicBezTo>
                    <a:pt x="125" y="86"/>
                    <a:pt x="125" y="86"/>
                    <a:pt x="125" y="86"/>
                  </a:cubicBezTo>
                  <a:cubicBezTo>
                    <a:pt x="151" y="120"/>
                    <a:pt x="151" y="120"/>
                    <a:pt x="151" y="120"/>
                  </a:cubicBezTo>
                  <a:cubicBezTo>
                    <a:pt x="152" y="122"/>
                    <a:pt x="153" y="123"/>
                    <a:pt x="155" y="122"/>
                  </a:cubicBezTo>
                  <a:cubicBezTo>
                    <a:pt x="156" y="122"/>
                    <a:pt x="158" y="122"/>
                    <a:pt x="159" y="120"/>
                  </a:cubicBezTo>
                  <a:cubicBezTo>
                    <a:pt x="192" y="67"/>
                    <a:pt x="192" y="67"/>
                    <a:pt x="192" y="67"/>
                  </a:cubicBezTo>
                  <a:cubicBezTo>
                    <a:pt x="233" y="126"/>
                    <a:pt x="233" y="126"/>
                    <a:pt x="233" y="126"/>
                  </a:cubicBezTo>
                  <a:cubicBezTo>
                    <a:pt x="233" y="168"/>
                    <a:pt x="233" y="168"/>
                    <a:pt x="233" y="168"/>
                  </a:cubicBezTo>
                  <a:cubicBezTo>
                    <a:pt x="233" y="170"/>
                    <a:pt x="232" y="172"/>
                    <a:pt x="2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04" name="Freeform 395"/>
            <p:cNvSpPr>
              <a:spLocks noEditPoints="1"/>
            </p:cNvSpPr>
            <p:nvPr/>
          </p:nvSpPr>
          <p:spPr bwMode="auto">
            <a:xfrm>
              <a:off x="6642100" y="365125"/>
              <a:ext cx="128588" cy="128588"/>
            </a:xfrm>
            <a:custGeom>
              <a:avLst/>
              <a:gdLst>
                <a:gd name="T0" fmla="*/ 27 w 53"/>
                <a:gd name="T1" fmla="*/ 53 h 53"/>
                <a:gd name="T2" fmla="*/ 53 w 53"/>
                <a:gd name="T3" fmla="*/ 27 h 53"/>
                <a:gd name="T4" fmla="*/ 27 w 53"/>
                <a:gd name="T5" fmla="*/ 0 h 53"/>
                <a:gd name="T6" fmla="*/ 0 w 53"/>
                <a:gd name="T7" fmla="*/ 27 h 53"/>
                <a:gd name="T8" fmla="*/ 27 w 53"/>
                <a:gd name="T9" fmla="*/ 53 h 53"/>
                <a:gd name="T10" fmla="*/ 27 w 53"/>
                <a:gd name="T11" fmla="*/ 10 h 53"/>
                <a:gd name="T12" fmla="*/ 43 w 53"/>
                <a:gd name="T13" fmla="*/ 27 h 53"/>
                <a:gd name="T14" fmla="*/ 27 w 53"/>
                <a:gd name="T15" fmla="*/ 44 h 53"/>
                <a:gd name="T16" fmla="*/ 10 w 53"/>
                <a:gd name="T17" fmla="*/ 27 h 53"/>
                <a:gd name="T18" fmla="*/ 27 w 53"/>
                <a:gd name="T19" fmla="*/ 1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3">
                  <a:moveTo>
                    <a:pt x="27" y="53"/>
                  </a:moveTo>
                  <a:cubicBezTo>
                    <a:pt x="41" y="53"/>
                    <a:pt x="53" y="42"/>
                    <a:pt x="53" y="27"/>
                  </a:cubicBezTo>
                  <a:cubicBezTo>
                    <a:pt x="53" y="12"/>
                    <a:pt x="41" y="0"/>
                    <a:pt x="27" y="0"/>
                  </a:cubicBezTo>
                  <a:cubicBezTo>
                    <a:pt x="12" y="0"/>
                    <a:pt x="0" y="12"/>
                    <a:pt x="0" y="27"/>
                  </a:cubicBezTo>
                  <a:cubicBezTo>
                    <a:pt x="0" y="42"/>
                    <a:pt x="12" y="53"/>
                    <a:pt x="27" y="53"/>
                  </a:cubicBezTo>
                  <a:close/>
                  <a:moveTo>
                    <a:pt x="27" y="10"/>
                  </a:moveTo>
                  <a:cubicBezTo>
                    <a:pt x="36" y="10"/>
                    <a:pt x="43" y="18"/>
                    <a:pt x="43" y="27"/>
                  </a:cubicBezTo>
                  <a:cubicBezTo>
                    <a:pt x="43" y="36"/>
                    <a:pt x="36" y="44"/>
                    <a:pt x="27" y="44"/>
                  </a:cubicBezTo>
                  <a:cubicBezTo>
                    <a:pt x="17" y="44"/>
                    <a:pt x="10" y="36"/>
                    <a:pt x="10" y="27"/>
                  </a:cubicBezTo>
                  <a:cubicBezTo>
                    <a:pt x="10" y="18"/>
                    <a:pt x="17" y="10"/>
                    <a:pt x="2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sp>
        <p:nvSpPr>
          <p:cNvPr id="123" name="TextBox 122"/>
          <p:cNvSpPr txBox="1"/>
          <p:nvPr/>
        </p:nvSpPr>
        <p:spPr>
          <a:xfrm>
            <a:off x="5182902" y="2516451"/>
            <a:ext cx="1371600" cy="169277"/>
          </a:xfrm>
          <a:prstGeom prst="rect">
            <a:avLst/>
          </a:prstGeom>
          <a:noFill/>
        </p:spPr>
        <p:txBody>
          <a:bodyPr wrap="none" lIns="0" tIns="0" rIns="0" bIns="0" rtlCol="0">
            <a:spAutoFit/>
          </a:bodyPr>
          <a:lstStyle/>
          <a:p>
            <a:pPr algn="ctr"/>
            <a:r>
              <a:rPr lang="en-US" sz="1100" dirty="0"/>
              <a:t>Images</a:t>
            </a:r>
          </a:p>
        </p:txBody>
      </p:sp>
      <p:sp>
        <p:nvSpPr>
          <p:cNvPr id="101" name="Freeform 146"/>
          <p:cNvSpPr>
            <a:spLocks/>
          </p:cNvSpPr>
          <p:nvPr/>
        </p:nvSpPr>
        <p:spPr bwMode="auto">
          <a:xfrm>
            <a:off x="4566266" y="2031331"/>
            <a:ext cx="357187" cy="290483"/>
          </a:xfrm>
          <a:custGeom>
            <a:avLst/>
            <a:gdLst>
              <a:gd name="T0" fmla="*/ 0 w 180"/>
              <a:gd name="T1" fmla="*/ 130 h 146"/>
              <a:gd name="T2" fmla="*/ 57 w 180"/>
              <a:gd name="T3" fmla="*/ 146 h 146"/>
              <a:gd name="T4" fmla="*/ 162 w 180"/>
              <a:gd name="T5" fmla="*/ 36 h 146"/>
              <a:gd name="T6" fmla="*/ 180 w 180"/>
              <a:gd name="T7" fmla="*/ 17 h 146"/>
              <a:gd name="T8" fmla="*/ 159 w 180"/>
              <a:gd name="T9" fmla="*/ 23 h 146"/>
              <a:gd name="T10" fmla="*/ 175 w 180"/>
              <a:gd name="T11" fmla="*/ 2 h 146"/>
              <a:gd name="T12" fmla="*/ 152 w 180"/>
              <a:gd name="T13" fmla="*/ 11 h 146"/>
              <a:gd name="T14" fmla="*/ 125 w 180"/>
              <a:gd name="T15" fmla="*/ 0 h 146"/>
              <a:gd name="T16" fmla="*/ 89 w 180"/>
              <a:gd name="T17" fmla="*/ 45 h 146"/>
              <a:gd name="T18" fmla="*/ 13 w 180"/>
              <a:gd name="T19" fmla="*/ 6 h 146"/>
              <a:gd name="T20" fmla="*/ 24 w 180"/>
              <a:gd name="T21" fmla="*/ 56 h 146"/>
              <a:gd name="T22" fmla="*/ 7 w 180"/>
              <a:gd name="T23" fmla="*/ 51 h 146"/>
              <a:gd name="T24" fmla="*/ 37 w 180"/>
              <a:gd name="T25" fmla="*/ 88 h 146"/>
              <a:gd name="T26" fmla="*/ 20 w 180"/>
              <a:gd name="T27" fmla="*/ 89 h 146"/>
              <a:gd name="T28" fmla="*/ 55 w 180"/>
              <a:gd name="T29" fmla="*/ 114 h 146"/>
              <a:gd name="T30" fmla="*/ 0 w 180"/>
              <a:gd name="T31"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46">
                <a:moveTo>
                  <a:pt x="0" y="130"/>
                </a:moveTo>
                <a:cubicBezTo>
                  <a:pt x="16" y="140"/>
                  <a:pt x="36" y="146"/>
                  <a:pt x="57" y="146"/>
                </a:cubicBezTo>
                <a:cubicBezTo>
                  <a:pt x="125" y="146"/>
                  <a:pt x="164" y="88"/>
                  <a:pt x="162" y="36"/>
                </a:cubicBezTo>
                <a:cubicBezTo>
                  <a:pt x="169" y="31"/>
                  <a:pt x="175" y="24"/>
                  <a:pt x="180" y="17"/>
                </a:cubicBezTo>
                <a:cubicBezTo>
                  <a:pt x="174" y="20"/>
                  <a:pt x="167" y="22"/>
                  <a:pt x="159" y="23"/>
                </a:cubicBezTo>
                <a:cubicBezTo>
                  <a:pt x="167" y="18"/>
                  <a:pt x="173" y="11"/>
                  <a:pt x="175" y="2"/>
                </a:cubicBezTo>
                <a:cubicBezTo>
                  <a:pt x="168" y="7"/>
                  <a:pt x="160" y="10"/>
                  <a:pt x="152" y="11"/>
                </a:cubicBezTo>
                <a:cubicBezTo>
                  <a:pt x="145" y="4"/>
                  <a:pt x="136" y="0"/>
                  <a:pt x="125" y="0"/>
                </a:cubicBezTo>
                <a:cubicBezTo>
                  <a:pt x="101" y="0"/>
                  <a:pt x="83" y="22"/>
                  <a:pt x="89" y="45"/>
                </a:cubicBezTo>
                <a:cubicBezTo>
                  <a:pt x="58" y="44"/>
                  <a:pt x="31" y="29"/>
                  <a:pt x="13" y="6"/>
                </a:cubicBezTo>
                <a:cubicBezTo>
                  <a:pt x="3" y="23"/>
                  <a:pt x="8" y="45"/>
                  <a:pt x="24" y="56"/>
                </a:cubicBezTo>
                <a:cubicBezTo>
                  <a:pt x="18" y="56"/>
                  <a:pt x="12" y="54"/>
                  <a:pt x="7" y="51"/>
                </a:cubicBezTo>
                <a:cubicBezTo>
                  <a:pt x="7" y="68"/>
                  <a:pt x="19" y="84"/>
                  <a:pt x="37" y="88"/>
                </a:cubicBezTo>
                <a:cubicBezTo>
                  <a:pt x="32" y="89"/>
                  <a:pt x="26" y="90"/>
                  <a:pt x="20" y="89"/>
                </a:cubicBezTo>
                <a:cubicBezTo>
                  <a:pt x="25" y="103"/>
                  <a:pt x="39" y="114"/>
                  <a:pt x="55" y="114"/>
                </a:cubicBezTo>
                <a:cubicBezTo>
                  <a:pt x="39" y="126"/>
                  <a:pt x="20" y="132"/>
                  <a:pt x="0" y="130"/>
                </a:cubicBezTo>
                <a:close/>
              </a:path>
            </a:pathLst>
          </a:custGeom>
          <a:solidFill>
            <a:srgbClr val="5E5E5E"/>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124" name="TextBox 123"/>
          <p:cNvSpPr txBox="1"/>
          <p:nvPr/>
        </p:nvSpPr>
        <p:spPr>
          <a:xfrm>
            <a:off x="4059059" y="2516451"/>
            <a:ext cx="1371600" cy="169277"/>
          </a:xfrm>
          <a:prstGeom prst="rect">
            <a:avLst/>
          </a:prstGeom>
          <a:noFill/>
        </p:spPr>
        <p:txBody>
          <a:bodyPr wrap="none" lIns="0" tIns="0" rIns="0" bIns="0" rtlCol="0">
            <a:spAutoFit/>
          </a:bodyPr>
          <a:lstStyle/>
          <a:p>
            <a:pPr algn="ctr"/>
            <a:r>
              <a:rPr lang="en-US" sz="1100" dirty="0"/>
              <a:t>Social Media</a:t>
            </a:r>
          </a:p>
        </p:txBody>
      </p:sp>
      <p:sp>
        <p:nvSpPr>
          <p:cNvPr id="126" name="TextBox 125"/>
          <p:cNvSpPr txBox="1"/>
          <p:nvPr/>
        </p:nvSpPr>
        <p:spPr>
          <a:xfrm>
            <a:off x="2935216" y="2516451"/>
            <a:ext cx="1371600" cy="169277"/>
          </a:xfrm>
          <a:prstGeom prst="rect">
            <a:avLst/>
          </a:prstGeom>
          <a:noFill/>
        </p:spPr>
        <p:txBody>
          <a:bodyPr wrap="none" lIns="0" tIns="0" rIns="0" bIns="0" rtlCol="0">
            <a:spAutoFit/>
          </a:bodyPr>
          <a:lstStyle/>
          <a:p>
            <a:pPr algn="ctr"/>
            <a:r>
              <a:rPr lang="en-US" sz="1100" dirty="0" smtClean="0"/>
              <a:t>Paper / Text </a:t>
            </a:r>
            <a:r>
              <a:rPr lang="en-US" sz="1100" dirty="0"/>
              <a:t>Documents</a:t>
            </a:r>
          </a:p>
        </p:txBody>
      </p:sp>
      <p:grpSp>
        <p:nvGrpSpPr>
          <p:cNvPr id="73" name="Group 72"/>
          <p:cNvGrpSpPr/>
          <p:nvPr/>
        </p:nvGrpSpPr>
        <p:grpSpPr>
          <a:xfrm>
            <a:off x="3473667" y="1999964"/>
            <a:ext cx="294699" cy="335251"/>
            <a:chOff x="3657600" y="4200526"/>
            <a:chExt cx="776288" cy="661988"/>
          </a:xfrm>
          <a:solidFill>
            <a:srgbClr val="5E5E5E"/>
          </a:solidFill>
        </p:grpSpPr>
        <p:sp>
          <p:nvSpPr>
            <p:cNvPr id="91" name="Freeform 62"/>
            <p:cNvSpPr>
              <a:spLocks noEditPoints="1"/>
            </p:cNvSpPr>
            <p:nvPr/>
          </p:nvSpPr>
          <p:spPr bwMode="auto">
            <a:xfrm>
              <a:off x="3657600" y="4200526"/>
              <a:ext cx="776288" cy="661988"/>
            </a:xfrm>
            <a:custGeom>
              <a:avLst/>
              <a:gdLst>
                <a:gd name="T0" fmla="*/ 186 w 187"/>
                <a:gd name="T1" fmla="*/ 5 h 160"/>
                <a:gd name="T2" fmla="*/ 183 w 187"/>
                <a:gd name="T3" fmla="*/ 4 h 160"/>
                <a:gd name="T4" fmla="*/ 66 w 187"/>
                <a:gd name="T5" fmla="*/ 1 h 160"/>
                <a:gd name="T6" fmla="*/ 62 w 187"/>
                <a:gd name="T7" fmla="*/ 4 h 160"/>
                <a:gd name="T8" fmla="*/ 42 w 187"/>
                <a:gd name="T9" fmla="*/ 103 h 160"/>
                <a:gd name="T10" fmla="*/ 44 w 187"/>
                <a:gd name="T11" fmla="*/ 108 h 160"/>
                <a:gd name="T12" fmla="*/ 49 w 187"/>
                <a:gd name="T13" fmla="*/ 106 h 160"/>
                <a:gd name="T14" fmla="*/ 69 w 187"/>
                <a:gd name="T15" fmla="*/ 8 h 160"/>
                <a:gd name="T16" fmla="*/ 179 w 187"/>
                <a:gd name="T17" fmla="*/ 11 h 160"/>
                <a:gd name="T18" fmla="*/ 139 w 187"/>
                <a:gd name="T19" fmla="*/ 152 h 160"/>
                <a:gd name="T20" fmla="*/ 110 w 187"/>
                <a:gd name="T21" fmla="*/ 120 h 160"/>
                <a:gd name="T22" fmla="*/ 107 w 187"/>
                <a:gd name="T23" fmla="*/ 118 h 160"/>
                <a:gd name="T24" fmla="*/ 4 w 187"/>
                <a:gd name="T25" fmla="*/ 116 h 160"/>
                <a:gd name="T26" fmla="*/ 1 w 187"/>
                <a:gd name="T27" fmla="*/ 117 h 160"/>
                <a:gd name="T28" fmla="*/ 0 w 187"/>
                <a:gd name="T29" fmla="*/ 121 h 160"/>
                <a:gd name="T30" fmla="*/ 37 w 187"/>
                <a:gd name="T31" fmla="*/ 159 h 160"/>
                <a:gd name="T32" fmla="*/ 137 w 187"/>
                <a:gd name="T33" fmla="*/ 160 h 160"/>
                <a:gd name="T34" fmla="*/ 137 w 187"/>
                <a:gd name="T35" fmla="*/ 160 h 160"/>
                <a:gd name="T36" fmla="*/ 139 w 187"/>
                <a:gd name="T37" fmla="*/ 160 h 160"/>
                <a:gd name="T38" fmla="*/ 140 w 187"/>
                <a:gd name="T39" fmla="*/ 159 h 160"/>
                <a:gd name="T40" fmla="*/ 187 w 187"/>
                <a:gd name="T41" fmla="*/ 8 h 160"/>
                <a:gd name="T42" fmla="*/ 186 w 187"/>
                <a:gd name="T43" fmla="*/ 5 h 160"/>
                <a:gd name="T44" fmla="*/ 37 w 187"/>
                <a:gd name="T45" fmla="*/ 151 h 160"/>
                <a:gd name="T46" fmla="*/ 9 w 187"/>
                <a:gd name="T47" fmla="*/ 124 h 160"/>
                <a:gd name="T48" fmla="*/ 105 w 187"/>
                <a:gd name="T49" fmla="*/ 126 h 160"/>
                <a:gd name="T50" fmla="*/ 122 w 187"/>
                <a:gd name="T51" fmla="*/ 152 h 160"/>
                <a:gd name="T52" fmla="*/ 37 w 187"/>
                <a:gd name="T53" fmla="*/ 15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160">
                  <a:moveTo>
                    <a:pt x="186" y="5"/>
                  </a:moveTo>
                  <a:cubicBezTo>
                    <a:pt x="185" y="4"/>
                    <a:pt x="184" y="4"/>
                    <a:pt x="183" y="4"/>
                  </a:cubicBezTo>
                  <a:cubicBezTo>
                    <a:pt x="66" y="1"/>
                    <a:pt x="66" y="1"/>
                    <a:pt x="66" y="1"/>
                  </a:cubicBezTo>
                  <a:cubicBezTo>
                    <a:pt x="64" y="0"/>
                    <a:pt x="62" y="2"/>
                    <a:pt x="62" y="4"/>
                  </a:cubicBezTo>
                  <a:cubicBezTo>
                    <a:pt x="62" y="5"/>
                    <a:pt x="58" y="68"/>
                    <a:pt x="42" y="103"/>
                  </a:cubicBezTo>
                  <a:cubicBezTo>
                    <a:pt x="41" y="105"/>
                    <a:pt x="42" y="107"/>
                    <a:pt x="44" y="108"/>
                  </a:cubicBezTo>
                  <a:cubicBezTo>
                    <a:pt x="45" y="109"/>
                    <a:pt x="48" y="108"/>
                    <a:pt x="49" y="106"/>
                  </a:cubicBezTo>
                  <a:cubicBezTo>
                    <a:pt x="63" y="75"/>
                    <a:pt x="68" y="23"/>
                    <a:pt x="69" y="8"/>
                  </a:cubicBezTo>
                  <a:cubicBezTo>
                    <a:pt x="179" y="11"/>
                    <a:pt x="179" y="11"/>
                    <a:pt x="179" y="11"/>
                  </a:cubicBezTo>
                  <a:cubicBezTo>
                    <a:pt x="173" y="77"/>
                    <a:pt x="158" y="149"/>
                    <a:pt x="139" y="152"/>
                  </a:cubicBezTo>
                  <a:cubicBezTo>
                    <a:pt x="131" y="153"/>
                    <a:pt x="121" y="142"/>
                    <a:pt x="110" y="120"/>
                  </a:cubicBezTo>
                  <a:cubicBezTo>
                    <a:pt x="110" y="119"/>
                    <a:pt x="108" y="118"/>
                    <a:pt x="107" y="118"/>
                  </a:cubicBezTo>
                  <a:cubicBezTo>
                    <a:pt x="4" y="116"/>
                    <a:pt x="4" y="116"/>
                    <a:pt x="4" y="116"/>
                  </a:cubicBezTo>
                  <a:cubicBezTo>
                    <a:pt x="3" y="116"/>
                    <a:pt x="1" y="116"/>
                    <a:pt x="1" y="117"/>
                  </a:cubicBezTo>
                  <a:cubicBezTo>
                    <a:pt x="0" y="118"/>
                    <a:pt x="0" y="119"/>
                    <a:pt x="0" y="121"/>
                  </a:cubicBezTo>
                  <a:cubicBezTo>
                    <a:pt x="0" y="122"/>
                    <a:pt x="8" y="158"/>
                    <a:pt x="37" y="159"/>
                  </a:cubicBezTo>
                  <a:cubicBezTo>
                    <a:pt x="71" y="159"/>
                    <a:pt x="136" y="160"/>
                    <a:pt x="137" y="160"/>
                  </a:cubicBezTo>
                  <a:cubicBezTo>
                    <a:pt x="137" y="160"/>
                    <a:pt x="137" y="160"/>
                    <a:pt x="137" y="160"/>
                  </a:cubicBezTo>
                  <a:cubicBezTo>
                    <a:pt x="138" y="160"/>
                    <a:pt x="138" y="160"/>
                    <a:pt x="139" y="160"/>
                  </a:cubicBezTo>
                  <a:cubicBezTo>
                    <a:pt x="139" y="160"/>
                    <a:pt x="139" y="160"/>
                    <a:pt x="140" y="159"/>
                  </a:cubicBezTo>
                  <a:cubicBezTo>
                    <a:pt x="172" y="154"/>
                    <a:pt x="184" y="42"/>
                    <a:pt x="187" y="8"/>
                  </a:cubicBezTo>
                  <a:cubicBezTo>
                    <a:pt x="187" y="7"/>
                    <a:pt x="186" y="6"/>
                    <a:pt x="186" y="5"/>
                  </a:cubicBezTo>
                  <a:close/>
                  <a:moveTo>
                    <a:pt x="37" y="151"/>
                  </a:moveTo>
                  <a:cubicBezTo>
                    <a:pt x="20" y="151"/>
                    <a:pt x="12" y="132"/>
                    <a:pt x="9" y="124"/>
                  </a:cubicBezTo>
                  <a:cubicBezTo>
                    <a:pt x="105" y="126"/>
                    <a:pt x="105" y="126"/>
                    <a:pt x="105" y="126"/>
                  </a:cubicBezTo>
                  <a:cubicBezTo>
                    <a:pt x="110" y="138"/>
                    <a:pt x="116" y="147"/>
                    <a:pt x="122" y="152"/>
                  </a:cubicBezTo>
                  <a:cubicBezTo>
                    <a:pt x="100" y="152"/>
                    <a:pt x="61" y="152"/>
                    <a:pt x="37"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92" name="Freeform 63"/>
            <p:cNvSpPr>
              <a:spLocks/>
            </p:cNvSpPr>
            <p:nvPr/>
          </p:nvSpPr>
          <p:spPr bwMode="auto">
            <a:xfrm>
              <a:off x="4014788" y="4344988"/>
              <a:ext cx="277813" cy="41275"/>
            </a:xfrm>
            <a:custGeom>
              <a:avLst/>
              <a:gdLst>
                <a:gd name="T0" fmla="*/ 63 w 67"/>
                <a:gd name="T1" fmla="*/ 10 h 10"/>
                <a:gd name="T2" fmla="*/ 64 w 67"/>
                <a:gd name="T3" fmla="*/ 10 h 10"/>
                <a:gd name="T4" fmla="*/ 67 w 67"/>
                <a:gd name="T5" fmla="*/ 6 h 10"/>
                <a:gd name="T6" fmla="*/ 64 w 67"/>
                <a:gd name="T7" fmla="*/ 2 h 10"/>
                <a:gd name="T8" fmla="*/ 4 w 67"/>
                <a:gd name="T9" fmla="*/ 0 h 10"/>
                <a:gd name="T10" fmla="*/ 0 w 67"/>
                <a:gd name="T11" fmla="*/ 4 h 10"/>
                <a:gd name="T12" fmla="*/ 4 w 67"/>
                <a:gd name="T13" fmla="*/ 8 h 10"/>
                <a:gd name="T14" fmla="*/ 63 w 6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0">
                  <a:moveTo>
                    <a:pt x="63" y="10"/>
                  </a:moveTo>
                  <a:cubicBezTo>
                    <a:pt x="63" y="10"/>
                    <a:pt x="63" y="10"/>
                    <a:pt x="64" y="10"/>
                  </a:cubicBezTo>
                  <a:cubicBezTo>
                    <a:pt x="66" y="10"/>
                    <a:pt x="67" y="8"/>
                    <a:pt x="67" y="6"/>
                  </a:cubicBezTo>
                  <a:cubicBezTo>
                    <a:pt x="67" y="4"/>
                    <a:pt x="66" y="3"/>
                    <a:pt x="64" y="2"/>
                  </a:cubicBezTo>
                  <a:cubicBezTo>
                    <a:pt x="4" y="0"/>
                    <a:pt x="4" y="0"/>
                    <a:pt x="4" y="0"/>
                  </a:cubicBezTo>
                  <a:cubicBezTo>
                    <a:pt x="2" y="0"/>
                    <a:pt x="0" y="2"/>
                    <a:pt x="0" y="4"/>
                  </a:cubicBezTo>
                  <a:cubicBezTo>
                    <a:pt x="0" y="6"/>
                    <a:pt x="2" y="8"/>
                    <a:pt x="4" y="8"/>
                  </a:cubicBezTo>
                  <a:lnTo>
                    <a:pt x="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93" name="Freeform 64"/>
            <p:cNvSpPr>
              <a:spLocks/>
            </p:cNvSpPr>
            <p:nvPr/>
          </p:nvSpPr>
          <p:spPr bwMode="auto">
            <a:xfrm>
              <a:off x="3997325" y="4457701"/>
              <a:ext cx="261938" cy="41275"/>
            </a:xfrm>
            <a:custGeom>
              <a:avLst/>
              <a:gdLst>
                <a:gd name="T0" fmla="*/ 0 w 63"/>
                <a:gd name="T1" fmla="*/ 4 h 10"/>
                <a:gd name="T2" fmla="*/ 3 w 63"/>
                <a:gd name="T3" fmla="*/ 8 h 10"/>
                <a:gd name="T4" fmla="*/ 59 w 63"/>
                <a:gd name="T5" fmla="*/ 10 h 10"/>
                <a:gd name="T6" fmla="*/ 59 w 63"/>
                <a:gd name="T7" fmla="*/ 10 h 10"/>
                <a:gd name="T8" fmla="*/ 63 w 63"/>
                <a:gd name="T9" fmla="*/ 6 h 10"/>
                <a:gd name="T10" fmla="*/ 59 w 63"/>
                <a:gd name="T11" fmla="*/ 2 h 10"/>
                <a:gd name="T12" fmla="*/ 4 w 63"/>
                <a:gd name="T13" fmla="*/ 0 h 10"/>
                <a:gd name="T14" fmla="*/ 0 w 63"/>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0">
                  <a:moveTo>
                    <a:pt x="0" y="4"/>
                  </a:moveTo>
                  <a:cubicBezTo>
                    <a:pt x="0" y="6"/>
                    <a:pt x="1" y="8"/>
                    <a:pt x="3" y="8"/>
                  </a:cubicBezTo>
                  <a:cubicBezTo>
                    <a:pt x="59" y="10"/>
                    <a:pt x="59" y="10"/>
                    <a:pt x="59" y="10"/>
                  </a:cubicBezTo>
                  <a:cubicBezTo>
                    <a:pt x="59" y="10"/>
                    <a:pt x="59" y="10"/>
                    <a:pt x="59" y="10"/>
                  </a:cubicBezTo>
                  <a:cubicBezTo>
                    <a:pt x="61" y="10"/>
                    <a:pt x="63" y="8"/>
                    <a:pt x="63" y="6"/>
                  </a:cubicBezTo>
                  <a:cubicBezTo>
                    <a:pt x="63" y="4"/>
                    <a:pt x="61" y="2"/>
                    <a:pt x="59" y="2"/>
                  </a:cubicBezTo>
                  <a:cubicBezTo>
                    <a:pt x="4" y="0"/>
                    <a:pt x="4" y="0"/>
                    <a:pt x="4"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94" name="Freeform 65"/>
            <p:cNvSpPr>
              <a:spLocks/>
            </p:cNvSpPr>
            <p:nvPr/>
          </p:nvSpPr>
          <p:spPr bwMode="auto">
            <a:xfrm>
              <a:off x="3968750" y="4568826"/>
              <a:ext cx="161925" cy="36513"/>
            </a:xfrm>
            <a:custGeom>
              <a:avLst/>
              <a:gdLst>
                <a:gd name="T0" fmla="*/ 0 w 39"/>
                <a:gd name="T1" fmla="*/ 4 h 9"/>
                <a:gd name="T2" fmla="*/ 3 w 39"/>
                <a:gd name="T3" fmla="*/ 8 h 9"/>
                <a:gd name="T4" fmla="*/ 35 w 39"/>
                <a:gd name="T5" fmla="*/ 9 h 9"/>
                <a:gd name="T6" fmla="*/ 35 w 39"/>
                <a:gd name="T7" fmla="*/ 9 h 9"/>
                <a:gd name="T8" fmla="*/ 39 w 39"/>
                <a:gd name="T9" fmla="*/ 5 h 9"/>
                <a:gd name="T10" fmla="*/ 35 w 39"/>
                <a:gd name="T11" fmla="*/ 2 h 9"/>
                <a:gd name="T12" fmla="*/ 4 w 39"/>
                <a:gd name="T13" fmla="*/ 0 h 9"/>
                <a:gd name="T14" fmla="*/ 0 w 39"/>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
                  <a:moveTo>
                    <a:pt x="0" y="4"/>
                  </a:moveTo>
                  <a:cubicBezTo>
                    <a:pt x="0" y="6"/>
                    <a:pt x="1" y="8"/>
                    <a:pt x="3" y="8"/>
                  </a:cubicBezTo>
                  <a:cubicBezTo>
                    <a:pt x="35" y="9"/>
                    <a:pt x="35" y="9"/>
                    <a:pt x="35" y="9"/>
                  </a:cubicBezTo>
                  <a:cubicBezTo>
                    <a:pt x="35" y="9"/>
                    <a:pt x="35" y="9"/>
                    <a:pt x="35" y="9"/>
                  </a:cubicBezTo>
                  <a:cubicBezTo>
                    <a:pt x="37" y="9"/>
                    <a:pt x="39" y="7"/>
                    <a:pt x="39" y="5"/>
                  </a:cubicBezTo>
                  <a:cubicBezTo>
                    <a:pt x="39" y="3"/>
                    <a:pt x="37" y="2"/>
                    <a:pt x="35" y="2"/>
                  </a:cubicBezTo>
                  <a:cubicBezTo>
                    <a:pt x="4" y="0"/>
                    <a:pt x="4" y="0"/>
                    <a:pt x="4"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sp>
        <p:nvSpPr>
          <p:cNvPr id="127" name="TextBox 126"/>
          <p:cNvSpPr txBox="1"/>
          <p:nvPr/>
        </p:nvSpPr>
        <p:spPr>
          <a:xfrm>
            <a:off x="1811372" y="2516451"/>
            <a:ext cx="1371600" cy="169277"/>
          </a:xfrm>
          <a:prstGeom prst="rect">
            <a:avLst/>
          </a:prstGeom>
          <a:noFill/>
        </p:spPr>
        <p:txBody>
          <a:bodyPr wrap="none" lIns="0" tIns="0" rIns="0" bIns="0" rtlCol="0">
            <a:spAutoFit/>
          </a:bodyPr>
          <a:lstStyle/>
          <a:p>
            <a:pPr algn="ctr"/>
            <a:r>
              <a:rPr lang="en-US" sz="1100" dirty="0"/>
              <a:t>EMRs</a:t>
            </a:r>
          </a:p>
        </p:txBody>
      </p:sp>
      <p:grpSp>
        <p:nvGrpSpPr>
          <p:cNvPr id="4" name="Group 3"/>
          <p:cNvGrpSpPr/>
          <p:nvPr/>
        </p:nvGrpSpPr>
        <p:grpSpPr>
          <a:xfrm>
            <a:off x="1283715" y="1994194"/>
            <a:ext cx="179226" cy="364758"/>
            <a:chOff x="724816" y="1770991"/>
            <a:chExt cx="307081" cy="526261"/>
          </a:xfrm>
          <a:solidFill>
            <a:srgbClr val="5E5E5E"/>
          </a:solidFill>
        </p:grpSpPr>
        <p:sp>
          <p:nvSpPr>
            <p:cNvPr id="51" name="Freeform 124"/>
            <p:cNvSpPr>
              <a:spLocks noEditPoints="1"/>
            </p:cNvSpPr>
            <p:nvPr/>
          </p:nvSpPr>
          <p:spPr bwMode="auto">
            <a:xfrm>
              <a:off x="724816" y="1770991"/>
              <a:ext cx="307081" cy="526261"/>
            </a:xfrm>
            <a:custGeom>
              <a:avLst/>
              <a:gdLst>
                <a:gd name="T0" fmla="*/ 116 w 142"/>
                <a:gd name="T1" fmla="*/ 0 h 243"/>
                <a:gd name="T2" fmla="*/ 25 w 142"/>
                <a:gd name="T3" fmla="*/ 0 h 243"/>
                <a:gd name="T4" fmla="*/ 0 w 142"/>
                <a:gd name="T5" fmla="*/ 25 h 243"/>
                <a:gd name="T6" fmla="*/ 0 w 142"/>
                <a:gd name="T7" fmla="*/ 33 h 243"/>
                <a:gd name="T8" fmla="*/ 0 w 142"/>
                <a:gd name="T9" fmla="*/ 197 h 243"/>
                <a:gd name="T10" fmla="*/ 0 w 142"/>
                <a:gd name="T11" fmla="*/ 218 h 243"/>
                <a:gd name="T12" fmla="*/ 25 w 142"/>
                <a:gd name="T13" fmla="*/ 243 h 243"/>
                <a:gd name="T14" fmla="*/ 116 w 142"/>
                <a:gd name="T15" fmla="*/ 243 h 243"/>
                <a:gd name="T16" fmla="*/ 142 w 142"/>
                <a:gd name="T17" fmla="*/ 218 h 243"/>
                <a:gd name="T18" fmla="*/ 142 w 142"/>
                <a:gd name="T19" fmla="*/ 197 h 243"/>
                <a:gd name="T20" fmla="*/ 142 w 142"/>
                <a:gd name="T21" fmla="*/ 33 h 243"/>
                <a:gd name="T22" fmla="*/ 142 w 142"/>
                <a:gd name="T23" fmla="*/ 25 h 243"/>
                <a:gd name="T24" fmla="*/ 116 w 142"/>
                <a:gd name="T25" fmla="*/ 0 h 243"/>
                <a:gd name="T26" fmla="*/ 132 w 142"/>
                <a:gd name="T27" fmla="*/ 218 h 243"/>
                <a:gd name="T28" fmla="*/ 116 w 142"/>
                <a:gd name="T29" fmla="*/ 234 h 243"/>
                <a:gd name="T30" fmla="*/ 25 w 142"/>
                <a:gd name="T31" fmla="*/ 234 h 243"/>
                <a:gd name="T32" fmla="*/ 10 w 142"/>
                <a:gd name="T33" fmla="*/ 218 h 243"/>
                <a:gd name="T34" fmla="*/ 10 w 142"/>
                <a:gd name="T35" fmla="*/ 197 h 243"/>
                <a:gd name="T36" fmla="*/ 132 w 142"/>
                <a:gd name="T37" fmla="*/ 197 h 243"/>
                <a:gd name="T38" fmla="*/ 132 w 142"/>
                <a:gd name="T39" fmla="*/ 218 h 243"/>
                <a:gd name="T40" fmla="*/ 132 w 142"/>
                <a:gd name="T41" fmla="*/ 187 h 243"/>
                <a:gd name="T42" fmla="*/ 10 w 142"/>
                <a:gd name="T43" fmla="*/ 187 h 243"/>
                <a:gd name="T44" fmla="*/ 10 w 142"/>
                <a:gd name="T45" fmla="*/ 43 h 243"/>
                <a:gd name="T46" fmla="*/ 132 w 142"/>
                <a:gd name="T47" fmla="*/ 43 h 243"/>
                <a:gd name="T48" fmla="*/ 132 w 142"/>
                <a:gd name="T49" fmla="*/ 187 h 243"/>
                <a:gd name="T50" fmla="*/ 132 w 142"/>
                <a:gd name="T51" fmla="*/ 33 h 243"/>
                <a:gd name="T52" fmla="*/ 10 w 142"/>
                <a:gd name="T53" fmla="*/ 33 h 243"/>
                <a:gd name="T54" fmla="*/ 10 w 142"/>
                <a:gd name="T55" fmla="*/ 25 h 243"/>
                <a:gd name="T56" fmla="*/ 25 w 142"/>
                <a:gd name="T57" fmla="*/ 10 h 243"/>
                <a:gd name="T58" fmla="*/ 116 w 142"/>
                <a:gd name="T59" fmla="*/ 10 h 243"/>
                <a:gd name="T60" fmla="*/ 132 w 142"/>
                <a:gd name="T61" fmla="*/ 25 h 243"/>
                <a:gd name="T62" fmla="*/ 132 w 142"/>
                <a:gd name="T63" fmla="*/ 3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243">
                  <a:moveTo>
                    <a:pt x="116" y="0"/>
                  </a:moveTo>
                  <a:cubicBezTo>
                    <a:pt x="25" y="0"/>
                    <a:pt x="25" y="0"/>
                    <a:pt x="25" y="0"/>
                  </a:cubicBezTo>
                  <a:cubicBezTo>
                    <a:pt x="11" y="0"/>
                    <a:pt x="0" y="11"/>
                    <a:pt x="0" y="25"/>
                  </a:cubicBezTo>
                  <a:cubicBezTo>
                    <a:pt x="0" y="33"/>
                    <a:pt x="0" y="33"/>
                    <a:pt x="0" y="33"/>
                  </a:cubicBezTo>
                  <a:cubicBezTo>
                    <a:pt x="0" y="197"/>
                    <a:pt x="0" y="197"/>
                    <a:pt x="0" y="197"/>
                  </a:cubicBezTo>
                  <a:cubicBezTo>
                    <a:pt x="0" y="218"/>
                    <a:pt x="0" y="218"/>
                    <a:pt x="0" y="218"/>
                  </a:cubicBezTo>
                  <a:cubicBezTo>
                    <a:pt x="0" y="232"/>
                    <a:pt x="11" y="243"/>
                    <a:pt x="25" y="243"/>
                  </a:cubicBezTo>
                  <a:cubicBezTo>
                    <a:pt x="116" y="243"/>
                    <a:pt x="116" y="243"/>
                    <a:pt x="116" y="243"/>
                  </a:cubicBezTo>
                  <a:cubicBezTo>
                    <a:pt x="130" y="243"/>
                    <a:pt x="142" y="232"/>
                    <a:pt x="142" y="218"/>
                  </a:cubicBezTo>
                  <a:cubicBezTo>
                    <a:pt x="142" y="197"/>
                    <a:pt x="142" y="197"/>
                    <a:pt x="142" y="197"/>
                  </a:cubicBezTo>
                  <a:cubicBezTo>
                    <a:pt x="142" y="33"/>
                    <a:pt x="142" y="33"/>
                    <a:pt x="142" y="33"/>
                  </a:cubicBezTo>
                  <a:cubicBezTo>
                    <a:pt x="142" y="25"/>
                    <a:pt x="142" y="25"/>
                    <a:pt x="142" y="25"/>
                  </a:cubicBezTo>
                  <a:cubicBezTo>
                    <a:pt x="142" y="11"/>
                    <a:pt x="130" y="0"/>
                    <a:pt x="116" y="0"/>
                  </a:cubicBezTo>
                  <a:close/>
                  <a:moveTo>
                    <a:pt x="132" y="218"/>
                  </a:moveTo>
                  <a:cubicBezTo>
                    <a:pt x="132" y="226"/>
                    <a:pt x="125" y="234"/>
                    <a:pt x="116" y="234"/>
                  </a:cubicBezTo>
                  <a:cubicBezTo>
                    <a:pt x="25" y="234"/>
                    <a:pt x="25" y="234"/>
                    <a:pt x="25" y="234"/>
                  </a:cubicBezTo>
                  <a:cubicBezTo>
                    <a:pt x="17" y="234"/>
                    <a:pt x="10" y="226"/>
                    <a:pt x="10" y="218"/>
                  </a:cubicBezTo>
                  <a:cubicBezTo>
                    <a:pt x="10" y="197"/>
                    <a:pt x="10" y="197"/>
                    <a:pt x="10" y="197"/>
                  </a:cubicBezTo>
                  <a:cubicBezTo>
                    <a:pt x="132" y="197"/>
                    <a:pt x="132" y="197"/>
                    <a:pt x="132" y="197"/>
                  </a:cubicBezTo>
                  <a:lnTo>
                    <a:pt x="132" y="218"/>
                  </a:lnTo>
                  <a:close/>
                  <a:moveTo>
                    <a:pt x="132" y="187"/>
                  </a:moveTo>
                  <a:cubicBezTo>
                    <a:pt x="10" y="187"/>
                    <a:pt x="10" y="187"/>
                    <a:pt x="10" y="187"/>
                  </a:cubicBezTo>
                  <a:cubicBezTo>
                    <a:pt x="10" y="43"/>
                    <a:pt x="10" y="43"/>
                    <a:pt x="10" y="43"/>
                  </a:cubicBezTo>
                  <a:cubicBezTo>
                    <a:pt x="132" y="43"/>
                    <a:pt x="132" y="43"/>
                    <a:pt x="132" y="43"/>
                  </a:cubicBezTo>
                  <a:lnTo>
                    <a:pt x="132" y="187"/>
                  </a:lnTo>
                  <a:close/>
                  <a:moveTo>
                    <a:pt x="132" y="33"/>
                  </a:moveTo>
                  <a:cubicBezTo>
                    <a:pt x="10" y="33"/>
                    <a:pt x="10" y="33"/>
                    <a:pt x="10" y="33"/>
                  </a:cubicBezTo>
                  <a:cubicBezTo>
                    <a:pt x="10" y="25"/>
                    <a:pt x="10" y="25"/>
                    <a:pt x="10" y="25"/>
                  </a:cubicBezTo>
                  <a:cubicBezTo>
                    <a:pt x="10" y="17"/>
                    <a:pt x="17" y="10"/>
                    <a:pt x="25" y="10"/>
                  </a:cubicBezTo>
                  <a:cubicBezTo>
                    <a:pt x="116" y="10"/>
                    <a:pt x="116" y="10"/>
                    <a:pt x="116" y="10"/>
                  </a:cubicBezTo>
                  <a:cubicBezTo>
                    <a:pt x="125" y="10"/>
                    <a:pt x="132" y="17"/>
                    <a:pt x="132" y="25"/>
                  </a:cubicBezTo>
                  <a:lnTo>
                    <a:pt x="13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61" name="Freeform 125"/>
            <p:cNvSpPr>
              <a:spLocks noEditPoints="1"/>
            </p:cNvSpPr>
            <p:nvPr/>
          </p:nvSpPr>
          <p:spPr bwMode="auto">
            <a:xfrm>
              <a:off x="850388" y="2208210"/>
              <a:ext cx="53654" cy="54795"/>
            </a:xfrm>
            <a:custGeom>
              <a:avLst/>
              <a:gdLst>
                <a:gd name="T0" fmla="*/ 13 w 25"/>
                <a:gd name="T1" fmla="*/ 25 h 25"/>
                <a:gd name="T2" fmla="*/ 25 w 25"/>
                <a:gd name="T3" fmla="*/ 12 h 25"/>
                <a:gd name="T4" fmla="*/ 13 w 25"/>
                <a:gd name="T5" fmla="*/ 0 h 25"/>
                <a:gd name="T6" fmla="*/ 0 w 25"/>
                <a:gd name="T7" fmla="*/ 12 h 25"/>
                <a:gd name="T8" fmla="*/ 13 w 25"/>
                <a:gd name="T9" fmla="*/ 25 h 25"/>
                <a:gd name="T10" fmla="*/ 13 w 25"/>
                <a:gd name="T11" fmla="*/ 10 h 25"/>
                <a:gd name="T12" fmla="*/ 15 w 25"/>
                <a:gd name="T13" fmla="*/ 12 h 25"/>
                <a:gd name="T14" fmla="*/ 13 w 25"/>
                <a:gd name="T15" fmla="*/ 15 h 25"/>
                <a:gd name="T16" fmla="*/ 10 w 25"/>
                <a:gd name="T17" fmla="*/ 12 h 25"/>
                <a:gd name="T18" fmla="*/ 13 w 25"/>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25"/>
                  </a:moveTo>
                  <a:cubicBezTo>
                    <a:pt x="19" y="25"/>
                    <a:pt x="25" y="19"/>
                    <a:pt x="25" y="12"/>
                  </a:cubicBezTo>
                  <a:cubicBezTo>
                    <a:pt x="25" y="6"/>
                    <a:pt x="19" y="0"/>
                    <a:pt x="13" y="0"/>
                  </a:cubicBezTo>
                  <a:cubicBezTo>
                    <a:pt x="6" y="0"/>
                    <a:pt x="0" y="6"/>
                    <a:pt x="0" y="12"/>
                  </a:cubicBezTo>
                  <a:cubicBezTo>
                    <a:pt x="0" y="19"/>
                    <a:pt x="6" y="25"/>
                    <a:pt x="13" y="25"/>
                  </a:cubicBezTo>
                  <a:close/>
                  <a:moveTo>
                    <a:pt x="13" y="10"/>
                  </a:moveTo>
                  <a:cubicBezTo>
                    <a:pt x="14" y="10"/>
                    <a:pt x="15" y="11"/>
                    <a:pt x="15" y="12"/>
                  </a:cubicBezTo>
                  <a:cubicBezTo>
                    <a:pt x="15" y="14"/>
                    <a:pt x="14" y="15"/>
                    <a:pt x="13" y="15"/>
                  </a:cubicBezTo>
                  <a:cubicBezTo>
                    <a:pt x="11" y="15"/>
                    <a:pt x="10" y="14"/>
                    <a:pt x="10" y="12"/>
                  </a:cubicBezTo>
                  <a:cubicBezTo>
                    <a:pt x="10" y="11"/>
                    <a:pt x="11" y="10"/>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sp>
        <p:nvSpPr>
          <p:cNvPr id="128" name="TextBox 127"/>
          <p:cNvSpPr txBox="1"/>
          <p:nvPr/>
        </p:nvSpPr>
        <p:spPr>
          <a:xfrm>
            <a:off x="687528" y="2516451"/>
            <a:ext cx="1371600" cy="169277"/>
          </a:xfrm>
          <a:prstGeom prst="rect">
            <a:avLst/>
          </a:prstGeom>
          <a:noFill/>
        </p:spPr>
        <p:txBody>
          <a:bodyPr wrap="none" lIns="0" tIns="0" rIns="0" bIns="0" rtlCol="0">
            <a:spAutoFit/>
          </a:bodyPr>
          <a:lstStyle/>
          <a:p>
            <a:pPr algn="ctr"/>
            <a:r>
              <a:rPr lang="en-US" sz="1100" dirty="0"/>
              <a:t>Mobile</a:t>
            </a:r>
          </a:p>
        </p:txBody>
      </p:sp>
      <p:grpSp>
        <p:nvGrpSpPr>
          <p:cNvPr id="19" name="Group 18"/>
          <p:cNvGrpSpPr/>
          <p:nvPr/>
        </p:nvGrpSpPr>
        <p:grpSpPr>
          <a:xfrm>
            <a:off x="478968" y="2807677"/>
            <a:ext cx="8323221" cy="321530"/>
            <a:chOff x="478968" y="2613391"/>
            <a:chExt cx="8323221" cy="321530"/>
          </a:xfrm>
        </p:grpSpPr>
        <p:sp>
          <p:nvSpPr>
            <p:cNvPr id="181" name="TextBox 180"/>
            <p:cNvSpPr txBox="1"/>
            <p:nvPr/>
          </p:nvSpPr>
          <p:spPr>
            <a:xfrm>
              <a:off x="478968" y="2613391"/>
              <a:ext cx="2834640" cy="320040"/>
            </a:xfrm>
            <a:prstGeom prst="rect">
              <a:avLst/>
            </a:prstGeom>
            <a:noFill/>
            <a:ln>
              <a:noFill/>
            </a:ln>
          </p:spPr>
          <p:txBody>
            <a:bodyPr wrap="square" lIns="0" rIns="0" rtlCol="0" anchor="ctr">
              <a:noAutofit/>
            </a:bodyPr>
            <a:lstStyle/>
            <a:p>
              <a:pPr algn="ctr"/>
              <a:r>
                <a:rPr lang="en-US" sz="1400" b="1" dirty="0" smtClean="0">
                  <a:solidFill>
                    <a:schemeClr val="accent5"/>
                  </a:solidFill>
                </a:rPr>
                <a:t>40-50%</a:t>
              </a:r>
              <a:endParaRPr lang="en-US" sz="1400" b="1" baseline="80000" dirty="0" smtClean="0">
                <a:solidFill>
                  <a:schemeClr val="accent5"/>
                </a:solidFill>
              </a:endParaRPr>
            </a:p>
            <a:p>
              <a:pPr algn="ctr"/>
              <a:r>
                <a:rPr lang="en-US" sz="900" b="1" dirty="0" smtClean="0"/>
                <a:t>Annual growth in digital data volume*</a:t>
              </a:r>
              <a:endParaRPr lang="en-US" sz="600" b="1" dirty="0"/>
            </a:p>
          </p:txBody>
        </p:sp>
        <p:sp>
          <p:nvSpPr>
            <p:cNvPr id="182" name="TextBox 181"/>
            <p:cNvSpPr txBox="1"/>
            <p:nvPr/>
          </p:nvSpPr>
          <p:spPr>
            <a:xfrm>
              <a:off x="5967549" y="2614881"/>
              <a:ext cx="2834640" cy="320040"/>
            </a:xfrm>
            <a:prstGeom prst="rect">
              <a:avLst/>
            </a:prstGeom>
            <a:noFill/>
            <a:ln>
              <a:noFill/>
            </a:ln>
          </p:spPr>
          <p:txBody>
            <a:bodyPr wrap="square" lIns="0" rIns="0" rtlCol="0" anchor="ctr">
              <a:noAutofit/>
            </a:bodyPr>
            <a:lstStyle>
              <a:defPPr>
                <a:defRPr lang="en-US"/>
              </a:defPPr>
              <a:lvl1pPr algn="ctr">
                <a:defRPr sz="1400" b="1">
                  <a:solidFill>
                    <a:schemeClr val="accent5"/>
                  </a:solidFill>
                </a:defRPr>
              </a:lvl1pPr>
            </a:lstStyle>
            <a:p>
              <a:r>
                <a:rPr lang="en-US" dirty="0"/>
                <a:t>~9X</a:t>
              </a:r>
              <a:endParaRPr lang="en-US" baseline="80000" dirty="0"/>
            </a:p>
            <a:p>
              <a:r>
                <a:rPr lang="en-US" sz="900" dirty="0">
                  <a:solidFill>
                    <a:schemeClr val="tx1"/>
                  </a:solidFill>
                </a:rPr>
                <a:t>of unstructured data vs. structured data by 2020</a:t>
              </a:r>
              <a:r>
                <a:rPr lang="en-US" sz="900" dirty="0" smtClean="0">
                  <a:solidFill>
                    <a:schemeClr val="tx1"/>
                  </a:solidFill>
                </a:rPr>
                <a:t>**</a:t>
              </a:r>
              <a:endParaRPr lang="en-US" sz="500" dirty="0">
                <a:solidFill>
                  <a:schemeClr val="tx1"/>
                </a:solidFill>
              </a:endParaRPr>
            </a:p>
          </p:txBody>
        </p:sp>
      </p:grpSp>
      <p:sp>
        <p:nvSpPr>
          <p:cNvPr id="134" name="TextBox 133"/>
          <p:cNvSpPr txBox="1"/>
          <p:nvPr/>
        </p:nvSpPr>
        <p:spPr>
          <a:xfrm>
            <a:off x="3223259" y="2807677"/>
            <a:ext cx="2834640" cy="320040"/>
          </a:xfrm>
          <a:prstGeom prst="rect">
            <a:avLst/>
          </a:prstGeom>
          <a:noFill/>
          <a:ln>
            <a:noFill/>
          </a:ln>
        </p:spPr>
        <p:txBody>
          <a:bodyPr wrap="square" lIns="0" rIns="0" rtlCol="0" anchor="ctr">
            <a:noAutofit/>
          </a:bodyPr>
          <a:lstStyle/>
          <a:p>
            <a:pPr algn="ctr"/>
            <a:r>
              <a:rPr lang="en-US" sz="1400" b="1" dirty="0" smtClean="0">
                <a:solidFill>
                  <a:schemeClr val="accent5"/>
                </a:solidFill>
              </a:rPr>
              <a:t>62%</a:t>
            </a:r>
            <a:endParaRPr lang="en-US" sz="1400" b="1" baseline="80000" dirty="0" smtClean="0">
              <a:solidFill>
                <a:schemeClr val="accent5"/>
              </a:solidFill>
            </a:endParaRPr>
          </a:p>
          <a:p>
            <a:pPr algn="ctr"/>
            <a:r>
              <a:rPr lang="en-US" sz="900" b="1" dirty="0" smtClean="0"/>
              <a:t>Annual growth in unstructured data*</a:t>
            </a:r>
            <a:endParaRPr lang="en-US" sz="600" b="1" dirty="0"/>
          </a:p>
        </p:txBody>
      </p:sp>
      <p:grpSp>
        <p:nvGrpSpPr>
          <p:cNvPr id="202" name="Group 201"/>
          <p:cNvGrpSpPr/>
          <p:nvPr/>
        </p:nvGrpSpPr>
        <p:grpSpPr>
          <a:xfrm>
            <a:off x="2383846" y="1991079"/>
            <a:ext cx="222515" cy="354541"/>
            <a:chOff x="347663" y="3771900"/>
            <a:chExt cx="538162" cy="657225"/>
          </a:xfrm>
          <a:solidFill>
            <a:srgbClr val="5E5E5E"/>
          </a:solidFill>
        </p:grpSpPr>
        <p:sp>
          <p:nvSpPr>
            <p:cNvPr id="203" name="Freeform 28"/>
            <p:cNvSpPr>
              <a:spLocks noEditPoints="1"/>
            </p:cNvSpPr>
            <p:nvPr/>
          </p:nvSpPr>
          <p:spPr bwMode="auto">
            <a:xfrm>
              <a:off x="515938" y="3771900"/>
              <a:ext cx="369887" cy="346075"/>
            </a:xfrm>
            <a:custGeom>
              <a:avLst/>
              <a:gdLst>
                <a:gd name="T0" fmla="*/ 89 w 121"/>
                <a:gd name="T1" fmla="*/ 0 h 113"/>
                <a:gd name="T2" fmla="*/ 61 w 121"/>
                <a:gd name="T3" fmla="*/ 15 h 113"/>
                <a:gd name="T4" fmla="*/ 33 w 121"/>
                <a:gd name="T5" fmla="*/ 0 h 113"/>
                <a:gd name="T6" fmla="*/ 1 w 121"/>
                <a:gd name="T7" fmla="*/ 25 h 113"/>
                <a:gd name="T8" fmla="*/ 0 w 121"/>
                <a:gd name="T9" fmla="*/ 32 h 113"/>
                <a:gd name="T10" fmla="*/ 2 w 121"/>
                <a:gd name="T11" fmla="*/ 42 h 113"/>
                <a:gd name="T12" fmla="*/ 7 w 121"/>
                <a:gd name="T13" fmla="*/ 52 h 113"/>
                <a:gd name="T14" fmla="*/ 57 w 121"/>
                <a:gd name="T15" fmla="*/ 111 h 113"/>
                <a:gd name="T16" fmla="*/ 60 w 121"/>
                <a:gd name="T17" fmla="*/ 113 h 113"/>
                <a:gd name="T18" fmla="*/ 60 w 121"/>
                <a:gd name="T19" fmla="*/ 113 h 113"/>
                <a:gd name="T20" fmla="*/ 63 w 121"/>
                <a:gd name="T21" fmla="*/ 111 h 113"/>
                <a:gd name="T22" fmla="*/ 114 w 121"/>
                <a:gd name="T23" fmla="*/ 53 h 113"/>
                <a:gd name="T24" fmla="*/ 121 w 121"/>
                <a:gd name="T25" fmla="*/ 32 h 113"/>
                <a:gd name="T26" fmla="*/ 89 w 121"/>
                <a:gd name="T27" fmla="*/ 0 h 113"/>
                <a:gd name="T28" fmla="*/ 107 w 121"/>
                <a:gd name="T29" fmla="*/ 48 h 113"/>
                <a:gd name="T30" fmla="*/ 60 w 121"/>
                <a:gd name="T31" fmla="*/ 102 h 113"/>
                <a:gd name="T32" fmla="*/ 14 w 121"/>
                <a:gd name="T33" fmla="*/ 47 h 113"/>
                <a:gd name="T34" fmla="*/ 10 w 121"/>
                <a:gd name="T35" fmla="*/ 40 h 113"/>
                <a:gd name="T36" fmla="*/ 9 w 121"/>
                <a:gd name="T37" fmla="*/ 32 h 113"/>
                <a:gd name="T38" fmla="*/ 10 w 121"/>
                <a:gd name="T39" fmla="*/ 27 h 113"/>
                <a:gd name="T40" fmla="*/ 33 w 121"/>
                <a:gd name="T41" fmla="*/ 9 h 113"/>
                <a:gd name="T42" fmla="*/ 57 w 121"/>
                <a:gd name="T43" fmla="*/ 26 h 113"/>
                <a:gd name="T44" fmla="*/ 61 w 121"/>
                <a:gd name="T45" fmla="*/ 29 h 113"/>
                <a:gd name="T46" fmla="*/ 61 w 121"/>
                <a:gd name="T47" fmla="*/ 29 h 113"/>
                <a:gd name="T48" fmla="*/ 65 w 121"/>
                <a:gd name="T49" fmla="*/ 26 h 113"/>
                <a:gd name="T50" fmla="*/ 89 w 121"/>
                <a:gd name="T51" fmla="*/ 9 h 113"/>
                <a:gd name="T52" fmla="*/ 113 w 121"/>
                <a:gd name="T53" fmla="*/ 32 h 113"/>
                <a:gd name="T54" fmla="*/ 107 w 121"/>
                <a:gd name="T55"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3">
                  <a:moveTo>
                    <a:pt x="89" y="0"/>
                  </a:moveTo>
                  <a:cubicBezTo>
                    <a:pt x="78" y="0"/>
                    <a:pt x="67" y="6"/>
                    <a:pt x="61" y="15"/>
                  </a:cubicBezTo>
                  <a:cubicBezTo>
                    <a:pt x="55" y="6"/>
                    <a:pt x="44" y="0"/>
                    <a:pt x="33" y="0"/>
                  </a:cubicBezTo>
                  <a:cubicBezTo>
                    <a:pt x="18" y="0"/>
                    <a:pt x="5" y="10"/>
                    <a:pt x="1" y="25"/>
                  </a:cubicBezTo>
                  <a:cubicBezTo>
                    <a:pt x="1" y="27"/>
                    <a:pt x="0" y="30"/>
                    <a:pt x="0" y="32"/>
                  </a:cubicBezTo>
                  <a:cubicBezTo>
                    <a:pt x="0" y="36"/>
                    <a:pt x="1" y="39"/>
                    <a:pt x="2" y="42"/>
                  </a:cubicBezTo>
                  <a:cubicBezTo>
                    <a:pt x="3" y="46"/>
                    <a:pt x="5" y="49"/>
                    <a:pt x="7" y="52"/>
                  </a:cubicBezTo>
                  <a:cubicBezTo>
                    <a:pt x="57" y="111"/>
                    <a:pt x="57" y="111"/>
                    <a:pt x="57" y="111"/>
                  </a:cubicBezTo>
                  <a:cubicBezTo>
                    <a:pt x="58" y="112"/>
                    <a:pt x="59" y="113"/>
                    <a:pt x="60" y="113"/>
                  </a:cubicBezTo>
                  <a:cubicBezTo>
                    <a:pt x="60" y="113"/>
                    <a:pt x="60" y="113"/>
                    <a:pt x="60" y="113"/>
                  </a:cubicBezTo>
                  <a:cubicBezTo>
                    <a:pt x="61" y="113"/>
                    <a:pt x="63" y="112"/>
                    <a:pt x="63" y="111"/>
                  </a:cubicBezTo>
                  <a:cubicBezTo>
                    <a:pt x="114" y="53"/>
                    <a:pt x="114" y="53"/>
                    <a:pt x="114" y="53"/>
                  </a:cubicBezTo>
                  <a:cubicBezTo>
                    <a:pt x="119" y="47"/>
                    <a:pt x="121" y="40"/>
                    <a:pt x="121" y="32"/>
                  </a:cubicBezTo>
                  <a:cubicBezTo>
                    <a:pt x="121" y="14"/>
                    <a:pt x="107" y="0"/>
                    <a:pt x="89" y="0"/>
                  </a:cubicBezTo>
                  <a:close/>
                  <a:moveTo>
                    <a:pt x="107" y="48"/>
                  </a:moveTo>
                  <a:cubicBezTo>
                    <a:pt x="60" y="102"/>
                    <a:pt x="60" y="102"/>
                    <a:pt x="60" y="102"/>
                  </a:cubicBezTo>
                  <a:cubicBezTo>
                    <a:pt x="14" y="47"/>
                    <a:pt x="14" y="47"/>
                    <a:pt x="14" y="47"/>
                  </a:cubicBezTo>
                  <a:cubicBezTo>
                    <a:pt x="12" y="45"/>
                    <a:pt x="11" y="42"/>
                    <a:pt x="10" y="40"/>
                  </a:cubicBezTo>
                  <a:cubicBezTo>
                    <a:pt x="9" y="37"/>
                    <a:pt x="9" y="35"/>
                    <a:pt x="9" y="32"/>
                  </a:cubicBezTo>
                  <a:cubicBezTo>
                    <a:pt x="9" y="31"/>
                    <a:pt x="9" y="29"/>
                    <a:pt x="10" y="27"/>
                  </a:cubicBezTo>
                  <a:cubicBezTo>
                    <a:pt x="12" y="16"/>
                    <a:pt x="22" y="9"/>
                    <a:pt x="33" y="9"/>
                  </a:cubicBezTo>
                  <a:cubicBezTo>
                    <a:pt x="44" y="9"/>
                    <a:pt x="54" y="16"/>
                    <a:pt x="57" y="26"/>
                  </a:cubicBezTo>
                  <a:cubicBezTo>
                    <a:pt x="57" y="28"/>
                    <a:pt x="59" y="29"/>
                    <a:pt x="61" y="29"/>
                  </a:cubicBezTo>
                  <a:cubicBezTo>
                    <a:pt x="61" y="29"/>
                    <a:pt x="61" y="29"/>
                    <a:pt x="61" y="29"/>
                  </a:cubicBezTo>
                  <a:cubicBezTo>
                    <a:pt x="63" y="29"/>
                    <a:pt x="64" y="28"/>
                    <a:pt x="65" y="26"/>
                  </a:cubicBezTo>
                  <a:cubicBezTo>
                    <a:pt x="68" y="16"/>
                    <a:pt x="78" y="9"/>
                    <a:pt x="89" y="9"/>
                  </a:cubicBezTo>
                  <a:cubicBezTo>
                    <a:pt x="102" y="9"/>
                    <a:pt x="113" y="19"/>
                    <a:pt x="113" y="32"/>
                  </a:cubicBezTo>
                  <a:cubicBezTo>
                    <a:pt x="113" y="38"/>
                    <a:pt x="111" y="43"/>
                    <a:pt x="10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204" name="Freeform 29"/>
            <p:cNvSpPr>
              <a:spLocks/>
            </p:cNvSpPr>
            <p:nvPr/>
          </p:nvSpPr>
          <p:spPr bwMode="auto">
            <a:xfrm>
              <a:off x="439738" y="4286250"/>
              <a:ext cx="271462" cy="26988"/>
            </a:xfrm>
            <a:custGeom>
              <a:avLst/>
              <a:gdLst>
                <a:gd name="T0" fmla="*/ 84 w 89"/>
                <a:gd name="T1" fmla="*/ 0 h 9"/>
                <a:gd name="T2" fmla="*/ 4 w 89"/>
                <a:gd name="T3" fmla="*/ 0 h 9"/>
                <a:gd name="T4" fmla="*/ 0 w 89"/>
                <a:gd name="T5" fmla="*/ 5 h 9"/>
                <a:gd name="T6" fmla="*/ 4 w 89"/>
                <a:gd name="T7" fmla="*/ 9 h 9"/>
                <a:gd name="T8" fmla="*/ 84 w 89"/>
                <a:gd name="T9" fmla="*/ 9 h 9"/>
                <a:gd name="T10" fmla="*/ 89 w 89"/>
                <a:gd name="T11" fmla="*/ 5 h 9"/>
                <a:gd name="T12" fmla="*/ 84 w 8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4" y="0"/>
                  </a:moveTo>
                  <a:cubicBezTo>
                    <a:pt x="4" y="0"/>
                    <a:pt x="4" y="0"/>
                    <a:pt x="4" y="0"/>
                  </a:cubicBezTo>
                  <a:cubicBezTo>
                    <a:pt x="2" y="0"/>
                    <a:pt x="0" y="2"/>
                    <a:pt x="0" y="5"/>
                  </a:cubicBezTo>
                  <a:cubicBezTo>
                    <a:pt x="0" y="7"/>
                    <a:pt x="2" y="9"/>
                    <a:pt x="4" y="9"/>
                  </a:cubicBezTo>
                  <a:cubicBezTo>
                    <a:pt x="84" y="9"/>
                    <a:pt x="84" y="9"/>
                    <a:pt x="84" y="9"/>
                  </a:cubicBezTo>
                  <a:cubicBezTo>
                    <a:pt x="87" y="9"/>
                    <a:pt x="89" y="7"/>
                    <a:pt x="89" y="5"/>
                  </a:cubicBezTo>
                  <a:cubicBezTo>
                    <a:pt x="89" y="2"/>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205" name="Freeform 30"/>
            <p:cNvSpPr>
              <a:spLocks/>
            </p:cNvSpPr>
            <p:nvPr/>
          </p:nvSpPr>
          <p:spPr bwMode="auto">
            <a:xfrm>
              <a:off x="439738" y="4206875"/>
              <a:ext cx="271462" cy="26988"/>
            </a:xfrm>
            <a:custGeom>
              <a:avLst/>
              <a:gdLst>
                <a:gd name="T0" fmla="*/ 84 w 89"/>
                <a:gd name="T1" fmla="*/ 0 h 9"/>
                <a:gd name="T2" fmla="*/ 4 w 89"/>
                <a:gd name="T3" fmla="*/ 0 h 9"/>
                <a:gd name="T4" fmla="*/ 0 w 89"/>
                <a:gd name="T5" fmla="*/ 4 h 9"/>
                <a:gd name="T6" fmla="*/ 4 w 89"/>
                <a:gd name="T7" fmla="*/ 9 h 9"/>
                <a:gd name="T8" fmla="*/ 84 w 89"/>
                <a:gd name="T9" fmla="*/ 9 h 9"/>
                <a:gd name="T10" fmla="*/ 89 w 89"/>
                <a:gd name="T11" fmla="*/ 4 h 9"/>
                <a:gd name="T12" fmla="*/ 84 w 8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4" y="0"/>
                  </a:moveTo>
                  <a:cubicBezTo>
                    <a:pt x="4" y="0"/>
                    <a:pt x="4" y="0"/>
                    <a:pt x="4" y="0"/>
                  </a:cubicBezTo>
                  <a:cubicBezTo>
                    <a:pt x="2" y="0"/>
                    <a:pt x="0" y="2"/>
                    <a:pt x="0" y="4"/>
                  </a:cubicBezTo>
                  <a:cubicBezTo>
                    <a:pt x="0" y="7"/>
                    <a:pt x="2" y="9"/>
                    <a:pt x="4" y="9"/>
                  </a:cubicBezTo>
                  <a:cubicBezTo>
                    <a:pt x="84" y="9"/>
                    <a:pt x="84" y="9"/>
                    <a:pt x="84" y="9"/>
                  </a:cubicBezTo>
                  <a:cubicBezTo>
                    <a:pt x="87" y="9"/>
                    <a:pt x="89" y="7"/>
                    <a:pt x="89" y="4"/>
                  </a:cubicBezTo>
                  <a:cubicBezTo>
                    <a:pt x="89" y="2"/>
                    <a:pt x="87" y="0"/>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206" name="Freeform 31"/>
            <p:cNvSpPr>
              <a:spLocks/>
            </p:cNvSpPr>
            <p:nvPr/>
          </p:nvSpPr>
          <p:spPr bwMode="auto">
            <a:xfrm>
              <a:off x="439738" y="4125913"/>
              <a:ext cx="138112" cy="25400"/>
            </a:xfrm>
            <a:custGeom>
              <a:avLst/>
              <a:gdLst>
                <a:gd name="T0" fmla="*/ 40 w 45"/>
                <a:gd name="T1" fmla="*/ 0 h 8"/>
                <a:gd name="T2" fmla="*/ 4 w 45"/>
                <a:gd name="T3" fmla="*/ 0 h 8"/>
                <a:gd name="T4" fmla="*/ 0 w 45"/>
                <a:gd name="T5" fmla="*/ 4 h 8"/>
                <a:gd name="T6" fmla="*/ 4 w 45"/>
                <a:gd name="T7" fmla="*/ 8 h 8"/>
                <a:gd name="T8" fmla="*/ 40 w 45"/>
                <a:gd name="T9" fmla="*/ 8 h 8"/>
                <a:gd name="T10" fmla="*/ 45 w 45"/>
                <a:gd name="T11" fmla="*/ 4 h 8"/>
                <a:gd name="T12" fmla="*/ 40 w 4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0" y="0"/>
                  </a:moveTo>
                  <a:cubicBezTo>
                    <a:pt x="4" y="0"/>
                    <a:pt x="4" y="0"/>
                    <a:pt x="4" y="0"/>
                  </a:cubicBezTo>
                  <a:cubicBezTo>
                    <a:pt x="2" y="0"/>
                    <a:pt x="0" y="2"/>
                    <a:pt x="0" y="4"/>
                  </a:cubicBezTo>
                  <a:cubicBezTo>
                    <a:pt x="0" y="6"/>
                    <a:pt x="2" y="8"/>
                    <a:pt x="4" y="8"/>
                  </a:cubicBezTo>
                  <a:cubicBezTo>
                    <a:pt x="40" y="8"/>
                    <a:pt x="40" y="8"/>
                    <a:pt x="40" y="8"/>
                  </a:cubicBezTo>
                  <a:cubicBezTo>
                    <a:pt x="43" y="8"/>
                    <a:pt x="45" y="6"/>
                    <a:pt x="45" y="4"/>
                  </a:cubicBezTo>
                  <a:cubicBezTo>
                    <a:pt x="45" y="2"/>
                    <a:pt x="43"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sp>
          <p:nvSpPr>
            <p:cNvPr id="207" name="Freeform 32"/>
            <p:cNvSpPr>
              <a:spLocks/>
            </p:cNvSpPr>
            <p:nvPr/>
          </p:nvSpPr>
          <p:spPr bwMode="auto">
            <a:xfrm>
              <a:off x="347663" y="3854450"/>
              <a:ext cx="461962" cy="574675"/>
            </a:xfrm>
            <a:custGeom>
              <a:avLst/>
              <a:gdLst>
                <a:gd name="T0" fmla="*/ 147 w 151"/>
                <a:gd name="T1" fmla="*/ 72 h 188"/>
                <a:gd name="T2" fmla="*/ 142 w 151"/>
                <a:gd name="T3" fmla="*/ 76 h 188"/>
                <a:gd name="T4" fmla="*/ 142 w 151"/>
                <a:gd name="T5" fmla="*/ 177 h 188"/>
                <a:gd name="T6" fmla="*/ 140 w 151"/>
                <a:gd name="T7" fmla="*/ 179 h 188"/>
                <a:gd name="T8" fmla="*/ 11 w 151"/>
                <a:gd name="T9" fmla="*/ 179 h 188"/>
                <a:gd name="T10" fmla="*/ 9 w 151"/>
                <a:gd name="T11" fmla="*/ 177 h 188"/>
                <a:gd name="T12" fmla="*/ 9 w 151"/>
                <a:gd name="T13" fmla="*/ 11 h 188"/>
                <a:gd name="T14" fmla="*/ 11 w 151"/>
                <a:gd name="T15" fmla="*/ 9 h 188"/>
                <a:gd name="T16" fmla="*/ 41 w 151"/>
                <a:gd name="T17" fmla="*/ 9 h 188"/>
                <a:gd name="T18" fmla="*/ 46 w 151"/>
                <a:gd name="T19" fmla="*/ 4 h 188"/>
                <a:gd name="T20" fmla="*/ 41 w 151"/>
                <a:gd name="T21" fmla="*/ 0 h 188"/>
                <a:gd name="T22" fmla="*/ 11 w 151"/>
                <a:gd name="T23" fmla="*/ 0 h 188"/>
                <a:gd name="T24" fmla="*/ 0 w 151"/>
                <a:gd name="T25" fmla="*/ 11 h 188"/>
                <a:gd name="T26" fmla="*/ 0 w 151"/>
                <a:gd name="T27" fmla="*/ 177 h 188"/>
                <a:gd name="T28" fmla="*/ 11 w 151"/>
                <a:gd name="T29" fmla="*/ 188 h 188"/>
                <a:gd name="T30" fmla="*/ 140 w 151"/>
                <a:gd name="T31" fmla="*/ 188 h 188"/>
                <a:gd name="T32" fmla="*/ 151 w 151"/>
                <a:gd name="T33" fmla="*/ 177 h 188"/>
                <a:gd name="T34" fmla="*/ 151 w 151"/>
                <a:gd name="T35" fmla="*/ 76 h 188"/>
                <a:gd name="T36" fmla="*/ 147 w 151"/>
                <a:gd name="T37" fmla="*/ 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8">
                  <a:moveTo>
                    <a:pt x="147" y="72"/>
                  </a:moveTo>
                  <a:cubicBezTo>
                    <a:pt x="144" y="72"/>
                    <a:pt x="142" y="74"/>
                    <a:pt x="142" y="76"/>
                  </a:cubicBezTo>
                  <a:cubicBezTo>
                    <a:pt x="142" y="177"/>
                    <a:pt x="142" y="177"/>
                    <a:pt x="142" y="177"/>
                  </a:cubicBezTo>
                  <a:cubicBezTo>
                    <a:pt x="142" y="178"/>
                    <a:pt x="141" y="179"/>
                    <a:pt x="140" y="179"/>
                  </a:cubicBezTo>
                  <a:cubicBezTo>
                    <a:pt x="11" y="179"/>
                    <a:pt x="11" y="179"/>
                    <a:pt x="11" y="179"/>
                  </a:cubicBezTo>
                  <a:cubicBezTo>
                    <a:pt x="10" y="179"/>
                    <a:pt x="9" y="178"/>
                    <a:pt x="9" y="177"/>
                  </a:cubicBezTo>
                  <a:cubicBezTo>
                    <a:pt x="9" y="11"/>
                    <a:pt x="9" y="11"/>
                    <a:pt x="9" y="11"/>
                  </a:cubicBezTo>
                  <a:cubicBezTo>
                    <a:pt x="9" y="9"/>
                    <a:pt x="10" y="9"/>
                    <a:pt x="11" y="9"/>
                  </a:cubicBezTo>
                  <a:cubicBezTo>
                    <a:pt x="41" y="9"/>
                    <a:pt x="41" y="9"/>
                    <a:pt x="41" y="9"/>
                  </a:cubicBezTo>
                  <a:cubicBezTo>
                    <a:pt x="44" y="9"/>
                    <a:pt x="46" y="7"/>
                    <a:pt x="46" y="4"/>
                  </a:cubicBezTo>
                  <a:cubicBezTo>
                    <a:pt x="46" y="2"/>
                    <a:pt x="44" y="0"/>
                    <a:pt x="41" y="0"/>
                  </a:cubicBezTo>
                  <a:cubicBezTo>
                    <a:pt x="11" y="0"/>
                    <a:pt x="11" y="0"/>
                    <a:pt x="11" y="0"/>
                  </a:cubicBezTo>
                  <a:cubicBezTo>
                    <a:pt x="5" y="0"/>
                    <a:pt x="0" y="5"/>
                    <a:pt x="0" y="11"/>
                  </a:cubicBezTo>
                  <a:cubicBezTo>
                    <a:pt x="0" y="177"/>
                    <a:pt x="0" y="177"/>
                    <a:pt x="0" y="177"/>
                  </a:cubicBezTo>
                  <a:cubicBezTo>
                    <a:pt x="0" y="183"/>
                    <a:pt x="5" y="188"/>
                    <a:pt x="11" y="188"/>
                  </a:cubicBezTo>
                  <a:cubicBezTo>
                    <a:pt x="140" y="188"/>
                    <a:pt x="140" y="188"/>
                    <a:pt x="140" y="188"/>
                  </a:cubicBezTo>
                  <a:cubicBezTo>
                    <a:pt x="146" y="188"/>
                    <a:pt x="151" y="183"/>
                    <a:pt x="151" y="177"/>
                  </a:cubicBezTo>
                  <a:cubicBezTo>
                    <a:pt x="151" y="76"/>
                    <a:pt x="151" y="76"/>
                    <a:pt x="151" y="76"/>
                  </a:cubicBezTo>
                  <a:cubicBezTo>
                    <a:pt x="151" y="74"/>
                    <a:pt x="149" y="72"/>
                    <a:pt x="14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solidFill>
                  <a:prstClr val="black"/>
                </a:solidFill>
              </a:endParaRPr>
            </a:p>
          </p:txBody>
        </p:sp>
      </p:grpSp>
    </p:spTree>
    <p:extLst>
      <p:ext uri="{BB962C8B-B14F-4D97-AF65-F5344CB8AC3E}">
        <p14:creationId xmlns:p14="http://schemas.microsoft.com/office/powerpoint/2010/main" val="25138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gray">
          <a:xfrm>
            <a:off x="382870" y="4168481"/>
            <a:ext cx="8303933" cy="2166980"/>
          </a:xfrm>
          <a:prstGeom prst="rect">
            <a:avLst/>
          </a:prstGeom>
          <a:noFill/>
          <a:ln w="9525" algn="ctr">
            <a:solidFill>
              <a:schemeClr val="accent5"/>
            </a:solidFill>
            <a:prstDash val="dash"/>
            <a:miter lim="800000"/>
            <a:headEnd/>
            <a:tailEnd/>
          </a:ln>
        </p:spPr>
        <p:txBody>
          <a:bodyPr wrap="square" lIns="88900" tIns="88900" rIns="88900" bIns="88900" rtlCol="0" anchor="ctr"/>
          <a:lstStyle/>
          <a:p>
            <a:pPr algn="ctr">
              <a:lnSpc>
                <a:spcPct val="106000"/>
              </a:lnSpc>
            </a:pPr>
            <a:endParaRPr lang="en-US" sz="900" b="1" dirty="0">
              <a:latin typeface="Arial"/>
            </a:endParaRPr>
          </a:p>
        </p:txBody>
      </p:sp>
      <p:sp>
        <p:nvSpPr>
          <p:cNvPr id="15" name="Rectangle 14"/>
          <p:cNvSpPr/>
          <p:nvPr/>
        </p:nvSpPr>
        <p:spPr bwMode="gray">
          <a:xfrm>
            <a:off x="383384" y="1904377"/>
            <a:ext cx="8303419" cy="2063066"/>
          </a:xfrm>
          <a:prstGeom prst="rect">
            <a:avLst/>
          </a:prstGeom>
          <a:noFill/>
          <a:ln w="9525" algn="ctr">
            <a:solidFill>
              <a:schemeClr val="bg1">
                <a:lumMod val="50000"/>
              </a:schemeClr>
            </a:solidFill>
            <a:prstDash val="dash"/>
            <a:miter lim="800000"/>
            <a:headEnd/>
            <a:tailEnd/>
          </a:ln>
        </p:spPr>
        <p:txBody>
          <a:bodyPr wrap="square" lIns="88900" tIns="88900" rIns="88900" bIns="88900" rtlCol="0" anchor="ctr"/>
          <a:lstStyle/>
          <a:p>
            <a:pPr algn="ctr">
              <a:lnSpc>
                <a:spcPct val="106000"/>
              </a:lnSpc>
              <a:defRPr/>
            </a:pPr>
            <a:endParaRPr lang="en-US" sz="900" b="1" kern="0" dirty="0" smtClean="0">
              <a:latin typeface="Arial"/>
            </a:endParaRPr>
          </a:p>
        </p:txBody>
      </p:sp>
      <p:sp>
        <p:nvSpPr>
          <p:cNvPr id="16" name="TextBox 15"/>
          <p:cNvSpPr txBox="1"/>
          <p:nvPr/>
        </p:nvSpPr>
        <p:spPr>
          <a:xfrm>
            <a:off x="3710186" y="1829929"/>
            <a:ext cx="2047590" cy="169277"/>
          </a:xfrm>
          <a:prstGeom prst="rect">
            <a:avLst/>
          </a:prstGeom>
          <a:solidFill>
            <a:schemeClr val="bg1"/>
          </a:solidFill>
        </p:spPr>
        <p:txBody>
          <a:bodyPr wrap="square" lIns="0" tIns="0" rIns="0" bIns="0" rtlCol="0">
            <a:spAutoFit/>
          </a:bodyPr>
          <a:lstStyle/>
          <a:p>
            <a:pPr algn="ctr">
              <a:spcBef>
                <a:spcPts val="600"/>
              </a:spcBef>
              <a:buSzPct val="100000"/>
              <a:defRPr/>
            </a:pPr>
            <a:r>
              <a:rPr lang="en-US" sz="1100" b="1" kern="0" dirty="0" smtClean="0"/>
              <a:t>Traditional Analytics Process</a:t>
            </a:r>
          </a:p>
        </p:txBody>
      </p:sp>
      <p:sp>
        <p:nvSpPr>
          <p:cNvPr id="17" name="TextBox 16"/>
          <p:cNvSpPr txBox="1"/>
          <p:nvPr/>
        </p:nvSpPr>
        <p:spPr>
          <a:xfrm>
            <a:off x="3815356" y="4100686"/>
            <a:ext cx="2014974" cy="169277"/>
          </a:xfrm>
          <a:prstGeom prst="rect">
            <a:avLst/>
          </a:prstGeom>
          <a:solidFill>
            <a:schemeClr val="bg1"/>
          </a:solidFill>
        </p:spPr>
        <p:txBody>
          <a:bodyPr wrap="square" lIns="0" tIns="0" rIns="0" bIns="0" rtlCol="0">
            <a:spAutoFit/>
          </a:bodyPr>
          <a:lstStyle>
            <a:defPPr>
              <a:defRPr lang="en-US"/>
            </a:defPPr>
            <a:lvl1pPr marR="0" lvl="0" indent="0" algn="ctr" fontAlgn="auto">
              <a:lnSpc>
                <a:spcPct val="100000"/>
              </a:lnSpc>
              <a:spcBef>
                <a:spcPts val="600"/>
              </a:spcBef>
              <a:spcAft>
                <a:spcPts val="0"/>
              </a:spcAft>
              <a:buClrTx/>
              <a:buSzPct val="100000"/>
              <a:buFontTx/>
              <a:buNone/>
              <a:tabLst/>
              <a:defRPr kumimoji="0" sz="1050" b="1" i="0" u="none" strike="noStrike" kern="0" cap="none" spc="0" normalizeH="0" baseline="0">
                <a:ln>
                  <a:noFill/>
                </a:ln>
                <a:solidFill>
                  <a:srgbClr val="81BC00"/>
                </a:solidFill>
                <a:effectLst/>
                <a:uLnTx/>
                <a:uFillTx/>
                <a:latin typeface="Frutiger Next Pro Light" panose="020B0303040204020203" pitchFamily="34" charset="0"/>
              </a:defRPr>
            </a:lvl1pPr>
          </a:lstStyle>
          <a:p>
            <a:r>
              <a:rPr lang="en-US" sz="1100" dirty="0" smtClean="0">
                <a:solidFill>
                  <a:schemeClr val="tx1"/>
                </a:solidFill>
              </a:rPr>
              <a:t>Insight Generation Process</a:t>
            </a:r>
            <a:endParaRPr lang="en-US" sz="1100" dirty="0">
              <a:solidFill>
                <a:schemeClr val="tx1"/>
              </a:solidFill>
            </a:endParaRPr>
          </a:p>
        </p:txBody>
      </p:sp>
      <p:sp>
        <p:nvSpPr>
          <p:cNvPr id="21" name="Freeform 35"/>
          <p:cNvSpPr>
            <a:spLocks noChangeAspect="1"/>
          </p:cNvSpPr>
          <p:nvPr/>
        </p:nvSpPr>
        <p:spPr bwMode="auto">
          <a:xfrm>
            <a:off x="894271" y="2108329"/>
            <a:ext cx="277420" cy="334747"/>
          </a:xfrm>
          <a:custGeom>
            <a:avLst/>
            <a:gdLst>
              <a:gd name="T0" fmla="*/ 103 w 118"/>
              <a:gd name="T1" fmla="*/ 0 h 103"/>
              <a:gd name="T2" fmla="*/ 15 w 118"/>
              <a:gd name="T3" fmla="*/ 0 h 103"/>
              <a:gd name="T4" fmla="*/ 0 w 118"/>
              <a:gd name="T5" fmla="*/ 15 h 103"/>
              <a:gd name="T6" fmla="*/ 0 w 118"/>
              <a:gd name="T7" fmla="*/ 66 h 103"/>
              <a:gd name="T8" fmla="*/ 15 w 118"/>
              <a:gd name="T9" fmla="*/ 81 h 103"/>
              <a:gd name="T10" fmla="*/ 44 w 118"/>
              <a:gd name="T11" fmla="*/ 81 h 103"/>
              <a:gd name="T12" fmla="*/ 74 w 118"/>
              <a:gd name="T13" fmla="*/ 103 h 103"/>
              <a:gd name="T14" fmla="*/ 74 w 118"/>
              <a:gd name="T15" fmla="*/ 81 h 103"/>
              <a:gd name="T16" fmla="*/ 103 w 118"/>
              <a:gd name="T17" fmla="*/ 81 h 103"/>
              <a:gd name="T18" fmla="*/ 118 w 118"/>
              <a:gd name="T19" fmla="*/ 66 h 103"/>
              <a:gd name="T20" fmla="*/ 118 w 118"/>
              <a:gd name="T21" fmla="*/ 15 h 103"/>
              <a:gd name="T22" fmla="*/ 103 w 118"/>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03">
                <a:moveTo>
                  <a:pt x="103" y="0"/>
                </a:moveTo>
                <a:cubicBezTo>
                  <a:pt x="15" y="0"/>
                  <a:pt x="15" y="0"/>
                  <a:pt x="15" y="0"/>
                </a:cubicBezTo>
                <a:cubicBezTo>
                  <a:pt x="6" y="0"/>
                  <a:pt x="0" y="6"/>
                  <a:pt x="0" y="15"/>
                </a:cubicBezTo>
                <a:cubicBezTo>
                  <a:pt x="0" y="66"/>
                  <a:pt x="0" y="66"/>
                  <a:pt x="0" y="66"/>
                </a:cubicBezTo>
                <a:cubicBezTo>
                  <a:pt x="0" y="74"/>
                  <a:pt x="6" y="81"/>
                  <a:pt x="15" y="81"/>
                </a:cubicBezTo>
                <a:cubicBezTo>
                  <a:pt x="44" y="81"/>
                  <a:pt x="44" y="81"/>
                  <a:pt x="44" y="81"/>
                </a:cubicBezTo>
                <a:cubicBezTo>
                  <a:pt x="74" y="103"/>
                  <a:pt x="74" y="103"/>
                  <a:pt x="74" y="103"/>
                </a:cubicBezTo>
                <a:cubicBezTo>
                  <a:pt x="74" y="81"/>
                  <a:pt x="74" y="81"/>
                  <a:pt x="74" y="81"/>
                </a:cubicBezTo>
                <a:cubicBezTo>
                  <a:pt x="103" y="81"/>
                  <a:pt x="103" y="81"/>
                  <a:pt x="103" y="81"/>
                </a:cubicBezTo>
                <a:cubicBezTo>
                  <a:pt x="111" y="81"/>
                  <a:pt x="118" y="74"/>
                  <a:pt x="118" y="66"/>
                </a:cubicBezTo>
                <a:cubicBezTo>
                  <a:pt x="118" y="15"/>
                  <a:pt x="118" y="15"/>
                  <a:pt x="118" y="15"/>
                </a:cubicBezTo>
                <a:cubicBezTo>
                  <a:pt x="118" y="6"/>
                  <a:pt x="111" y="0"/>
                  <a:pt x="103" y="0"/>
                </a:cubicBezTo>
                <a:close/>
              </a:path>
            </a:pathLst>
          </a:custGeom>
          <a:solidFill>
            <a:schemeClr val="bg1">
              <a:lumMod val="50000"/>
            </a:schemeClr>
          </a:solidFill>
          <a:ln>
            <a:solidFill>
              <a:sysClr val="window" lastClr="FFFFFF"/>
            </a:solidFill>
          </a:ln>
          <a:extLst/>
        </p:spPr>
        <p:txBody>
          <a:bodyPr vert="horz" wrap="square" lIns="91440" tIns="0" rIns="91440" bIns="45720" numCol="1" anchor="ctr" anchorCtr="0" compatLnSpc="1">
            <a:prstTxWarp prst="textNoShape">
              <a:avLst/>
            </a:prstTxWarp>
          </a:bodyPr>
          <a:lstStyle/>
          <a:p>
            <a:pPr algn="ctr">
              <a:defRPr/>
            </a:pPr>
            <a:r>
              <a:rPr lang="en-US" sz="1100" b="1" kern="0" dirty="0" smtClean="0">
                <a:solidFill>
                  <a:schemeClr val="bg1"/>
                </a:solidFill>
                <a:latin typeface="Arial"/>
              </a:rPr>
              <a:t>?</a:t>
            </a:r>
          </a:p>
        </p:txBody>
      </p:sp>
      <p:sp>
        <p:nvSpPr>
          <p:cNvPr id="22" name="Freeform 9"/>
          <p:cNvSpPr>
            <a:spLocks noChangeAspect="1" noEditPoints="1"/>
          </p:cNvSpPr>
          <p:nvPr/>
        </p:nvSpPr>
        <p:spPr bwMode="auto">
          <a:xfrm>
            <a:off x="1063631" y="2424159"/>
            <a:ext cx="399048" cy="973882"/>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kern="0" dirty="0">
              <a:latin typeface="Arial"/>
            </a:endParaRPr>
          </a:p>
        </p:txBody>
      </p:sp>
      <p:sp>
        <p:nvSpPr>
          <p:cNvPr id="23" name="TextBox 22"/>
          <p:cNvSpPr txBox="1"/>
          <p:nvPr/>
        </p:nvSpPr>
        <p:spPr>
          <a:xfrm>
            <a:off x="603612" y="3528153"/>
            <a:ext cx="1319086" cy="169277"/>
          </a:xfrm>
          <a:prstGeom prst="rect">
            <a:avLst/>
          </a:prstGeom>
          <a:noFill/>
        </p:spPr>
        <p:txBody>
          <a:bodyPr wrap="square" lIns="0" tIns="0" rIns="0" bIns="0" rtlCol="0">
            <a:spAutoFit/>
          </a:bodyPr>
          <a:lstStyle/>
          <a:p>
            <a:pPr algn="ctr">
              <a:spcBef>
                <a:spcPts val="600"/>
              </a:spcBef>
              <a:buSzPct val="100000"/>
              <a:defRPr/>
            </a:pPr>
            <a:r>
              <a:rPr lang="en-US" sz="1100" kern="0" dirty="0" smtClean="0"/>
              <a:t>Query-Based Analysis</a:t>
            </a:r>
          </a:p>
        </p:txBody>
      </p:sp>
      <p:sp>
        <p:nvSpPr>
          <p:cNvPr id="31" name="Right Arrow 30"/>
          <p:cNvSpPr/>
          <p:nvPr/>
        </p:nvSpPr>
        <p:spPr bwMode="gray">
          <a:xfrm>
            <a:off x="383384" y="1417343"/>
            <a:ext cx="8303416" cy="391557"/>
          </a:xfrm>
          <a:prstGeom prst="rightArrow">
            <a:avLst/>
          </a:prstGeom>
          <a:noFill/>
          <a:ln w="9525" algn="ctr">
            <a:solidFill>
              <a:schemeClr val="accent5"/>
            </a:solidFill>
            <a:miter lim="800000"/>
            <a:headEnd/>
            <a:tailEnd/>
          </a:ln>
        </p:spPr>
        <p:txBody>
          <a:bodyPr wrap="square" lIns="88900" tIns="88900" rIns="88900" bIns="88900" rtlCol="0" anchor="ctr"/>
          <a:lstStyle/>
          <a:p>
            <a:pPr algn="ctr">
              <a:lnSpc>
                <a:spcPct val="106000"/>
              </a:lnSpc>
              <a:defRPr/>
            </a:pPr>
            <a:r>
              <a:rPr lang="en-US" sz="1100" b="1" kern="0" dirty="0" smtClean="0"/>
              <a:t>From Data to Insights to Decision-Making       </a:t>
            </a:r>
          </a:p>
        </p:txBody>
      </p:sp>
      <p:sp>
        <p:nvSpPr>
          <p:cNvPr id="35" name="Freeform 146"/>
          <p:cNvSpPr>
            <a:spLocks/>
          </p:cNvSpPr>
          <p:nvPr/>
        </p:nvSpPr>
        <p:spPr bwMode="auto">
          <a:xfrm>
            <a:off x="3279398" y="2163843"/>
            <a:ext cx="249895" cy="158528"/>
          </a:xfrm>
          <a:custGeom>
            <a:avLst/>
            <a:gdLst>
              <a:gd name="T0" fmla="*/ 0 w 180"/>
              <a:gd name="T1" fmla="*/ 130 h 146"/>
              <a:gd name="T2" fmla="*/ 57 w 180"/>
              <a:gd name="T3" fmla="*/ 146 h 146"/>
              <a:gd name="T4" fmla="*/ 162 w 180"/>
              <a:gd name="T5" fmla="*/ 36 h 146"/>
              <a:gd name="T6" fmla="*/ 180 w 180"/>
              <a:gd name="T7" fmla="*/ 17 h 146"/>
              <a:gd name="T8" fmla="*/ 159 w 180"/>
              <a:gd name="T9" fmla="*/ 23 h 146"/>
              <a:gd name="T10" fmla="*/ 175 w 180"/>
              <a:gd name="T11" fmla="*/ 2 h 146"/>
              <a:gd name="T12" fmla="*/ 152 w 180"/>
              <a:gd name="T13" fmla="*/ 11 h 146"/>
              <a:gd name="T14" fmla="*/ 125 w 180"/>
              <a:gd name="T15" fmla="*/ 0 h 146"/>
              <a:gd name="T16" fmla="*/ 89 w 180"/>
              <a:gd name="T17" fmla="*/ 45 h 146"/>
              <a:gd name="T18" fmla="*/ 13 w 180"/>
              <a:gd name="T19" fmla="*/ 6 h 146"/>
              <a:gd name="T20" fmla="*/ 24 w 180"/>
              <a:gd name="T21" fmla="*/ 56 h 146"/>
              <a:gd name="T22" fmla="*/ 7 w 180"/>
              <a:gd name="T23" fmla="*/ 51 h 146"/>
              <a:gd name="T24" fmla="*/ 37 w 180"/>
              <a:gd name="T25" fmla="*/ 88 h 146"/>
              <a:gd name="T26" fmla="*/ 20 w 180"/>
              <a:gd name="T27" fmla="*/ 89 h 146"/>
              <a:gd name="T28" fmla="*/ 55 w 180"/>
              <a:gd name="T29" fmla="*/ 114 h 146"/>
              <a:gd name="T30" fmla="*/ 0 w 180"/>
              <a:gd name="T31"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46">
                <a:moveTo>
                  <a:pt x="0" y="130"/>
                </a:moveTo>
                <a:cubicBezTo>
                  <a:pt x="16" y="140"/>
                  <a:pt x="36" y="146"/>
                  <a:pt x="57" y="146"/>
                </a:cubicBezTo>
                <a:cubicBezTo>
                  <a:pt x="125" y="146"/>
                  <a:pt x="164" y="88"/>
                  <a:pt x="162" y="36"/>
                </a:cubicBezTo>
                <a:cubicBezTo>
                  <a:pt x="169" y="31"/>
                  <a:pt x="175" y="24"/>
                  <a:pt x="180" y="17"/>
                </a:cubicBezTo>
                <a:cubicBezTo>
                  <a:pt x="174" y="20"/>
                  <a:pt x="167" y="22"/>
                  <a:pt x="159" y="23"/>
                </a:cubicBezTo>
                <a:cubicBezTo>
                  <a:pt x="167" y="18"/>
                  <a:pt x="173" y="11"/>
                  <a:pt x="175" y="2"/>
                </a:cubicBezTo>
                <a:cubicBezTo>
                  <a:pt x="168" y="7"/>
                  <a:pt x="160" y="10"/>
                  <a:pt x="152" y="11"/>
                </a:cubicBezTo>
                <a:cubicBezTo>
                  <a:pt x="145" y="4"/>
                  <a:pt x="136" y="0"/>
                  <a:pt x="125" y="0"/>
                </a:cubicBezTo>
                <a:cubicBezTo>
                  <a:pt x="101" y="0"/>
                  <a:pt x="83" y="22"/>
                  <a:pt x="89" y="45"/>
                </a:cubicBezTo>
                <a:cubicBezTo>
                  <a:pt x="58" y="44"/>
                  <a:pt x="31" y="29"/>
                  <a:pt x="13" y="6"/>
                </a:cubicBezTo>
                <a:cubicBezTo>
                  <a:pt x="3" y="23"/>
                  <a:pt x="8" y="45"/>
                  <a:pt x="24" y="56"/>
                </a:cubicBezTo>
                <a:cubicBezTo>
                  <a:pt x="18" y="56"/>
                  <a:pt x="12" y="54"/>
                  <a:pt x="7" y="51"/>
                </a:cubicBezTo>
                <a:cubicBezTo>
                  <a:pt x="7" y="68"/>
                  <a:pt x="19" y="84"/>
                  <a:pt x="37" y="88"/>
                </a:cubicBezTo>
                <a:cubicBezTo>
                  <a:pt x="32" y="89"/>
                  <a:pt x="26" y="90"/>
                  <a:pt x="20" y="89"/>
                </a:cubicBezTo>
                <a:cubicBezTo>
                  <a:pt x="25" y="103"/>
                  <a:pt x="39" y="114"/>
                  <a:pt x="55" y="114"/>
                </a:cubicBezTo>
                <a:cubicBezTo>
                  <a:pt x="39" y="126"/>
                  <a:pt x="20" y="132"/>
                  <a:pt x="0" y="130"/>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36" name="Freeform 147"/>
          <p:cNvSpPr>
            <a:spLocks/>
          </p:cNvSpPr>
          <p:nvPr/>
        </p:nvSpPr>
        <p:spPr bwMode="auto">
          <a:xfrm>
            <a:off x="3336029" y="2823354"/>
            <a:ext cx="136633" cy="257721"/>
          </a:xfrm>
          <a:custGeom>
            <a:avLst/>
            <a:gdLst>
              <a:gd name="T0" fmla="*/ 21 w 94"/>
              <a:gd name="T1" fmla="*/ 204 h 204"/>
              <a:gd name="T2" fmla="*/ 63 w 94"/>
              <a:gd name="T3" fmla="*/ 204 h 204"/>
              <a:gd name="T4" fmla="*/ 63 w 94"/>
              <a:gd name="T5" fmla="*/ 101 h 204"/>
              <a:gd name="T6" fmla="*/ 91 w 94"/>
              <a:gd name="T7" fmla="*/ 101 h 204"/>
              <a:gd name="T8" fmla="*/ 94 w 94"/>
              <a:gd name="T9" fmla="*/ 67 h 204"/>
              <a:gd name="T10" fmla="*/ 63 w 94"/>
              <a:gd name="T11" fmla="*/ 67 h 204"/>
              <a:gd name="T12" fmla="*/ 63 w 94"/>
              <a:gd name="T13" fmla="*/ 47 h 204"/>
              <a:gd name="T14" fmla="*/ 72 w 94"/>
              <a:gd name="T15" fmla="*/ 35 h 204"/>
              <a:gd name="T16" fmla="*/ 94 w 94"/>
              <a:gd name="T17" fmla="*/ 35 h 204"/>
              <a:gd name="T18" fmla="*/ 94 w 94"/>
              <a:gd name="T19" fmla="*/ 0 h 204"/>
              <a:gd name="T20" fmla="*/ 66 w 94"/>
              <a:gd name="T21" fmla="*/ 0 h 204"/>
              <a:gd name="T22" fmla="*/ 21 w 94"/>
              <a:gd name="T23" fmla="*/ 39 h 204"/>
              <a:gd name="T24" fmla="*/ 21 w 94"/>
              <a:gd name="T25" fmla="*/ 67 h 204"/>
              <a:gd name="T26" fmla="*/ 0 w 94"/>
              <a:gd name="T27" fmla="*/ 67 h 204"/>
              <a:gd name="T28" fmla="*/ 0 w 94"/>
              <a:gd name="T29" fmla="*/ 101 h 204"/>
              <a:gd name="T30" fmla="*/ 21 w 94"/>
              <a:gd name="T31" fmla="*/ 101 h 204"/>
              <a:gd name="T32" fmla="*/ 21 w 94"/>
              <a:gd name="T3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204">
                <a:moveTo>
                  <a:pt x="21" y="204"/>
                </a:moveTo>
                <a:cubicBezTo>
                  <a:pt x="63" y="204"/>
                  <a:pt x="63" y="204"/>
                  <a:pt x="63" y="204"/>
                </a:cubicBezTo>
                <a:cubicBezTo>
                  <a:pt x="63" y="101"/>
                  <a:pt x="63" y="101"/>
                  <a:pt x="63" y="101"/>
                </a:cubicBezTo>
                <a:cubicBezTo>
                  <a:pt x="91" y="101"/>
                  <a:pt x="91" y="101"/>
                  <a:pt x="91" y="101"/>
                </a:cubicBezTo>
                <a:cubicBezTo>
                  <a:pt x="94" y="67"/>
                  <a:pt x="94" y="67"/>
                  <a:pt x="94" y="67"/>
                </a:cubicBezTo>
                <a:cubicBezTo>
                  <a:pt x="63" y="67"/>
                  <a:pt x="63" y="67"/>
                  <a:pt x="63" y="67"/>
                </a:cubicBezTo>
                <a:cubicBezTo>
                  <a:pt x="63" y="67"/>
                  <a:pt x="63" y="54"/>
                  <a:pt x="63" y="47"/>
                </a:cubicBezTo>
                <a:cubicBezTo>
                  <a:pt x="63" y="39"/>
                  <a:pt x="64" y="35"/>
                  <a:pt x="72" y="35"/>
                </a:cubicBezTo>
                <a:cubicBezTo>
                  <a:pt x="78" y="35"/>
                  <a:pt x="94" y="35"/>
                  <a:pt x="94" y="35"/>
                </a:cubicBezTo>
                <a:cubicBezTo>
                  <a:pt x="94" y="0"/>
                  <a:pt x="94" y="0"/>
                  <a:pt x="94" y="0"/>
                </a:cubicBezTo>
                <a:cubicBezTo>
                  <a:pt x="94" y="0"/>
                  <a:pt x="71" y="0"/>
                  <a:pt x="66" y="0"/>
                </a:cubicBezTo>
                <a:cubicBezTo>
                  <a:pt x="35" y="0"/>
                  <a:pt x="21" y="13"/>
                  <a:pt x="21" y="39"/>
                </a:cubicBezTo>
                <a:cubicBezTo>
                  <a:pt x="21" y="61"/>
                  <a:pt x="21" y="67"/>
                  <a:pt x="21" y="67"/>
                </a:cubicBezTo>
                <a:cubicBezTo>
                  <a:pt x="0" y="67"/>
                  <a:pt x="0" y="67"/>
                  <a:pt x="0" y="67"/>
                </a:cubicBezTo>
                <a:cubicBezTo>
                  <a:pt x="0" y="101"/>
                  <a:pt x="0" y="101"/>
                  <a:pt x="0" y="101"/>
                </a:cubicBezTo>
                <a:cubicBezTo>
                  <a:pt x="21" y="101"/>
                  <a:pt x="21" y="101"/>
                  <a:pt x="21" y="101"/>
                </a:cubicBezTo>
                <a:lnTo>
                  <a:pt x="21" y="204"/>
                </a:ln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nvGrpSpPr>
          <p:cNvPr id="37" name="Group 36"/>
          <p:cNvGrpSpPr/>
          <p:nvPr/>
        </p:nvGrpSpPr>
        <p:grpSpPr>
          <a:xfrm>
            <a:off x="3298933" y="3577991"/>
            <a:ext cx="210824" cy="148638"/>
            <a:chOff x="10079026" y="4451344"/>
            <a:chExt cx="490537" cy="493719"/>
          </a:xfrm>
          <a:solidFill>
            <a:schemeClr val="tx1"/>
          </a:solidFill>
        </p:grpSpPr>
        <p:sp>
          <p:nvSpPr>
            <p:cNvPr id="127" name="Freeform 236"/>
            <p:cNvSpPr>
              <a:spLocks/>
            </p:cNvSpPr>
            <p:nvPr/>
          </p:nvSpPr>
          <p:spPr bwMode="auto">
            <a:xfrm>
              <a:off x="10079026" y="4451344"/>
              <a:ext cx="490537" cy="493712"/>
            </a:xfrm>
            <a:custGeom>
              <a:avLst/>
              <a:gdLst>
                <a:gd name="T0" fmla="*/ 0 w 170"/>
                <a:gd name="T1" fmla="*/ 0 h 171"/>
                <a:gd name="T2" fmla="*/ 0 w 170"/>
                <a:gd name="T3" fmla="*/ 34 h 171"/>
                <a:gd name="T4" fmla="*/ 96 w 170"/>
                <a:gd name="T5" fmla="*/ 75 h 171"/>
                <a:gd name="T6" fmla="*/ 136 w 170"/>
                <a:gd name="T7" fmla="*/ 171 h 171"/>
                <a:gd name="T8" fmla="*/ 170 w 170"/>
                <a:gd name="T9" fmla="*/ 171 h 171"/>
                <a:gd name="T10" fmla="*/ 0 w 170"/>
                <a:gd name="T11" fmla="*/ 0 h 171"/>
              </a:gdLst>
              <a:ahLst/>
              <a:cxnLst>
                <a:cxn ang="0">
                  <a:pos x="T0" y="T1"/>
                </a:cxn>
                <a:cxn ang="0">
                  <a:pos x="T2" y="T3"/>
                </a:cxn>
                <a:cxn ang="0">
                  <a:pos x="T4" y="T5"/>
                </a:cxn>
                <a:cxn ang="0">
                  <a:pos x="T6" y="T7"/>
                </a:cxn>
                <a:cxn ang="0">
                  <a:pos x="T8" y="T9"/>
                </a:cxn>
                <a:cxn ang="0">
                  <a:pos x="T10" y="T11"/>
                </a:cxn>
              </a:cxnLst>
              <a:rect l="0" t="0" r="r" b="b"/>
              <a:pathLst>
                <a:path w="170" h="171">
                  <a:moveTo>
                    <a:pt x="0" y="0"/>
                  </a:moveTo>
                  <a:cubicBezTo>
                    <a:pt x="0" y="34"/>
                    <a:pt x="0" y="34"/>
                    <a:pt x="0" y="34"/>
                  </a:cubicBezTo>
                  <a:cubicBezTo>
                    <a:pt x="36" y="35"/>
                    <a:pt x="70" y="49"/>
                    <a:pt x="96" y="75"/>
                  </a:cubicBezTo>
                  <a:cubicBezTo>
                    <a:pt x="122" y="100"/>
                    <a:pt x="136" y="135"/>
                    <a:pt x="136" y="171"/>
                  </a:cubicBezTo>
                  <a:cubicBezTo>
                    <a:pt x="170" y="171"/>
                    <a:pt x="170" y="171"/>
                    <a:pt x="170" y="171"/>
                  </a:cubicBezTo>
                  <a:cubicBezTo>
                    <a:pt x="170" y="77"/>
                    <a:pt x="9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8" name="Oval 237"/>
            <p:cNvSpPr>
              <a:spLocks noChangeArrowheads="1"/>
            </p:cNvSpPr>
            <p:nvPr/>
          </p:nvSpPr>
          <p:spPr bwMode="auto">
            <a:xfrm>
              <a:off x="10079052" y="4811710"/>
              <a:ext cx="133351"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9" name="Freeform 238"/>
            <p:cNvSpPr>
              <a:spLocks/>
            </p:cNvSpPr>
            <p:nvPr/>
          </p:nvSpPr>
          <p:spPr bwMode="auto">
            <a:xfrm>
              <a:off x="10079038" y="4619624"/>
              <a:ext cx="323850" cy="325439"/>
            </a:xfrm>
            <a:custGeom>
              <a:avLst/>
              <a:gdLst>
                <a:gd name="T0" fmla="*/ 0 w 112"/>
                <a:gd name="T1" fmla="*/ 0 h 113"/>
                <a:gd name="T2" fmla="*/ 0 w 112"/>
                <a:gd name="T3" fmla="*/ 35 h 113"/>
                <a:gd name="T4" fmla="*/ 78 w 112"/>
                <a:gd name="T5" fmla="*/ 113 h 113"/>
                <a:gd name="T6" fmla="*/ 112 w 112"/>
                <a:gd name="T7" fmla="*/ 113 h 113"/>
                <a:gd name="T8" fmla="*/ 0 w 112"/>
                <a:gd name="T9" fmla="*/ 0 h 113"/>
              </a:gdLst>
              <a:ahLst/>
              <a:cxnLst>
                <a:cxn ang="0">
                  <a:pos x="T0" y="T1"/>
                </a:cxn>
                <a:cxn ang="0">
                  <a:pos x="T2" y="T3"/>
                </a:cxn>
                <a:cxn ang="0">
                  <a:pos x="T4" y="T5"/>
                </a:cxn>
                <a:cxn ang="0">
                  <a:pos x="T6" y="T7"/>
                </a:cxn>
                <a:cxn ang="0">
                  <a:pos x="T8" y="T9"/>
                </a:cxn>
              </a:cxnLst>
              <a:rect l="0" t="0" r="r" b="b"/>
              <a:pathLst>
                <a:path w="112" h="113">
                  <a:moveTo>
                    <a:pt x="0" y="0"/>
                  </a:moveTo>
                  <a:cubicBezTo>
                    <a:pt x="0" y="35"/>
                    <a:pt x="0" y="35"/>
                    <a:pt x="0" y="35"/>
                  </a:cubicBezTo>
                  <a:cubicBezTo>
                    <a:pt x="43" y="35"/>
                    <a:pt x="78" y="70"/>
                    <a:pt x="78" y="113"/>
                  </a:cubicBezTo>
                  <a:cubicBezTo>
                    <a:pt x="112" y="113"/>
                    <a:pt x="112" y="113"/>
                    <a:pt x="112" y="113"/>
                  </a:cubicBezTo>
                  <a:cubicBezTo>
                    <a:pt x="112" y="51"/>
                    <a:pt x="6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sp>
        <p:nvSpPr>
          <p:cNvPr id="24" name="TextBox 23"/>
          <p:cNvSpPr txBox="1"/>
          <p:nvPr/>
        </p:nvSpPr>
        <p:spPr>
          <a:xfrm>
            <a:off x="4045569" y="2320107"/>
            <a:ext cx="715932" cy="307777"/>
          </a:xfrm>
          <a:prstGeom prst="rect">
            <a:avLst/>
          </a:prstGeom>
          <a:noFill/>
        </p:spPr>
        <p:txBody>
          <a:bodyPr wrap="square" lIns="0" tIns="0" rIns="0" bIns="0" rtlCol="0">
            <a:spAutoFit/>
          </a:bodyPr>
          <a:lstStyle/>
          <a:p>
            <a:pPr algn="ctr">
              <a:spcBef>
                <a:spcPts val="600"/>
              </a:spcBef>
              <a:buSzPct val="100000"/>
              <a:defRPr/>
            </a:pPr>
            <a:r>
              <a:rPr lang="en-US" sz="1000" b="1" kern="0" dirty="0" smtClean="0"/>
              <a:t>Ad-hoc Data Aggregation</a:t>
            </a:r>
          </a:p>
        </p:txBody>
      </p:sp>
      <p:sp>
        <p:nvSpPr>
          <p:cNvPr id="38" name="Freeform 255"/>
          <p:cNvSpPr>
            <a:spLocks noEditPoints="1"/>
          </p:cNvSpPr>
          <p:nvPr/>
        </p:nvSpPr>
        <p:spPr bwMode="auto">
          <a:xfrm>
            <a:off x="4328076" y="3543574"/>
            <a:ext cx="150919" cy="217471"/>
          </a:xfrm>
          <a:custGeom>
            <a:avLst/>
            <a:gdLst>
              <a:gd name="T0" fmla="*/ 165 w 169"/>
              <a:gd name="T1" fmla="*/ 63 h 241"/>
              <a:gd name="T2" fmla="*/ 136 w 169"/>
              <a:gd name="T3" fmla="*/ 35 h 241"/>
              <a:gd name="T4" fmla="*/ 128 w 169"/>
              <a:gd name="T5" fmla="*/ 31 h 241"/>
              <a:gd name="T6" fmla="*/ 128 w 169"/>
              <a:gd name="T7" fmla="*/ 31 h 241"/>
              <a:gd name="T8" fmla="*/ 86 w 169"/>
              <a:gd name="T9" fmla="*/ 31 h 241"/>
              <a:gd name="T10" fmla="*/ 86 w 169"/>
              <a:gd name="T11" fmla="*/ 21 h 241"/>
              <a:gd name="T12" fmla="*/ 65 w 169"/>
              <a:gd name="T13" fmla="*/ 0 h 241"/>
              <a:gd name="T14" fmla="*/ 50 w 169"/>
              <a:gd name="T15" fmla="*/ 6 h 241"/>
              <a:gd name="T16" fmla="*/ 44 w 169"/>
              <a:gd name="T17" fmla="*/ 21 h 241"/>
              <a:gd name="T18" fmla="*/ 44 w 169"/>
              <a:gd name="T19" fmla="*/ 31 h 241"/>
              <a:gd name="T20" fmla="*/ 12 w 169"/>
              <a:gd name="T21" fmla="*/ 31 h 241"/>
              <a:gd name="T22" fmla="*/ 0 w 169"/>
              <a:gd name="T23" fmla="*/ 43 h 241"/>
              <a:gd name="T24" fmla="*/ 0 w 169"/>
              <a:gd name="T25" fmla="*/ 230 h 241"/>
              <a:gd name="T26" fmla="*/ 12 w 169"/>
              <a:gd name="T27" fmla="*/ 241 h 241"/>
              <a:gd name="T28" fmla="*/ 157 w 169"/>
              <a:gd name="T29" fmla="*/ 241 h 241"/>
              <a:gd name="T30" fmla="*/ 169 w 169"/>
              <a:gd name="T31" fmla="*/ 230 h 241"/>
              <a:gd name="T32" fmla="*/ 169 w 169"/>
              <a:gd name="T33" fmla="*/ 72 h 241"/>
              <a:gd name="T34" fmla="*/ 165 w 169"/>
              <a:gd name="T35" fmla="*/ 63 h 241"/>
              <a:gd name="T36" fmla="*/ 155 w 169"/>
              <a:gd name="T37" fmla="*/ 67 h 241"/>
              <a:gd name="T38" fmla="*/ 133 w 169"/>
              <a:gd name="T39" fmla="*/ 67 h 241"/>
              <a:gd name="T40" fmla="*/ 133 w 169"/>
              <a:gd name="T41" fmla="*/ 45 h 241"/>
              <a:gd name="T42" fmla="*/ 155 w 169"/>
              <a:gd name="T43" fmla="*/ 67 h 241"/>
              <a:gd name="T44" fmla="*/ 54 w 169"/>
              <a:gd name="T45" fmla="*/ 21 h 241"/>
              <a:gd name="T46" fmla="*/ 57 w 169"/>
              <a:gd name="T47" fmla="*/ 13 h 241"/>
              <a:gd name="T48" fmla="*/ 65 w 169"/>
              <a:gd name="T49" fmla="*/ 10 h 241"/>
              <a:gd name="T50" fmla="*/ 77 w 169"/>
              <a:gd name="T51" fmla="*/ 21 h 241"/>
              <a:gd name="T52" fmla="*/ 77 w 169"/>
              <a:gd name="T53" fmla="*/ 31 h 241"/>
              <a:gd name="T54" fmla="*/ 54 w 169"/>
              <a:gd name="T55" fmla="*/ 31 h 241"/>
              <a:gd name="T56" fmla="*/ 54 w 169"/>
              <a:gd name="T57" fmla="*/ 21 h 241"/>
              <a:gd name="T58" fmla="*/ 157 w 169"/>
              <a:gd name="T59" fmla="*/ 232 h 241"/>
              <a:gd name="T60" fmla="*/ 12 w 169"/>
              <a:gd name="T61" fmla="*/ 232 h 241"/>
              <a:gd name="T62" fmla="*/ 10 w 169"/>
              <a:gd name="T63" fmla="*/ 230 h 241"/>
              <a:gd name="T64" fmla="*/ 10 w 169"/>
              <a:gd name="T65" fmla="*/ 43 h 241"/>
              <a:gd name="T66" fmla="*/ 12 w 169"/>
              <a:gd name="T67" fmla="*/ 41 h 241"/>
              <a:gd name="T68" fmla="*/ 77 w 169"/>
              <a:gd name="T69" fmla="*/ 41 h 241"/>
              <a:gd name="T70" fmla="*/ 76 w 169"/>
              <a:gd name="T71" fmla="*/ 108 h 241"/>
              <a:gd name="T72" fmla="*/ 60 w 169"/>
              <a:gd name="T73" fmla="*/ 124 h 241"/>
              <a:gd name="T74" fmla="*/ 60 w 169"/>
              <a:gd name="T75" fmla="*/ 124 h 241"/>
              <a:gd name="T76" fmla="*/ 48 w 169"/>
              <a:gd name="T77" fmla="*/ 120 h 241"/>
              <a:gd name="T78" fmla="*/ 43 w 169"/>
              <a:gd name="T79" fmla="*/ 108 h 241"/>
              <a:gd name="T80" fmla="*/ 43 w 169"/>
              <a:gd name="T81" fmla="*/ 63 h 241"/>
              <a:gd name="T82" fmla="*/ 39 w 169"/>
              <a:gd name="T83" fmla="*/ 58 h 241"/>
              <a:gd name="T84" fmla="*/ 34 w 169"/>
              <a:gd name="T85" fmla="*/ 63 h 241"/>
              <a:gd name="T86" fmla="*/ 34 w 169"/>
              <a:gd name="T87" fmla="*/ 108 h 241"/>
              <a:gd name="T88" fmla="*/ 41 w 169"/>
              <a:gd name="T89" fmla="*/ 126 h 241"/>
              <a:gd name="T90" fmla="*/ 60 w 169"/>
              <a:gd name="T91" fmla="*/ 134 h 241"/>
              <a:gd name="T92" fmla="*/ 60 w 169"/>
              <a:gd name="T93" fmla="*/ 134 h 241"/>
              <a:gd name="T94" fmla="*/ 86 w 169"/>
              <a:gd name="T95" fmla="*/ 108 h 241"/>
              <a:gd name="T96" fmla="*/ 86 w 169"/>
              <a:gd name="T97" fmla="*/ 41 h 241"/>
              <a:gd name="T98" fmla="*/ 123 w 169"/>
              <a:gd name="T99" fmla="*/ 41 h 241"/>
              <a:gd name="T100" fmla="*/ 123 w 169"/>
              <a:gd name="T101" fmla="*/ 72 h 241"/>
              <a:gd name="T102" fmla="*/ 128 w 169"/>
              <a:gd name="T103" fmla="*/ 77 h 241"/>
              <a:gd name="T104" fmla="*/ 159 w 169"/>
              <a:gd name="T105" fmla="*/ 77 h 241"/>
              <a:gd name="T106" fmla="*/ 159 w 169"/>
              <a:gd name="T107" fmla="*/ 230 h 241"/>
              <a:gd name="T108" fmla="*/ 157 w 169"/>
              <a:gd name="T109" fmla="*/ 23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241">
                <a:moveTo>
                  <a:pt x="165" y="63"/>
                </a:moveTo>
                <a:cubicBezTo>
                  <a:pt x="136" y="35"/>
                  <a:pt x="136" y="35"/>
                  <a:pt x="136" y="35"/>
                </a:cubicBezTo>
                <a:cubicBezTo>
                  <a:pt x="134" y="32"/>
                  <a:pt x="131" y="31"/>
                  <a:pt x="128" y="31"/>
                </a:cubicBezTo>
                <a:cubicBezTo>
                  <a:pt x="128" y="31"/>
                  <a:pt x="128" y="31"/>
                  <a:pt x="128" y="31"/>
                </a:cubicBezTo>
                <a:cubicBezTo>
                  <a:pt x="86" y="31"/>
                  <a:pt x="86" y="31"/>
                  <a:pt x="86" y="31"/>
                </a:cubicBezTo>
                <a:cubicBezTo>
                  <a:pt x="86" y="21"/>
                  <a:pt x="86" y="21"/>
                  <a:pt x="86" y="21"/>
                </a:cubicBezTo>
                <a:cubicBezTo>
                  <a:pt x="86" y="9"/>
                  <a:pt x="77" y="0"/>
                  <a:pt x="65" y="0"/>
                </a:cubicBezTo>
                <a:cubicBezTo>
                  <a:pt x="60" y="0"/>
                  <a:pt x="54" y="2"/>
                  <a:pt x="50" y="6"/>
                </a:cubicBezTo>
                <a:cubicBezTo>
                  <a:pt x="47" y="10"/>
                  <a:pt x="44" y="15"/>
                  <a:pt x="44" y="21"/>
                </a:cubicBezTo>
                <a:cubicBezTo>
                  <a:pt x="44" y="31"/>
                  <a:pt x="44" y="31"/>
                  <a:pt x="44" y="31"/>
                </a:cubicBezTo>
                <a:cubicBezTo>
                  <a:pt x="12" y="31"/>
                  <a:pt x="12" y="31"/>
                  <a:pt x="12" y="31"/>
                </a:cubicBezTo>
                <a:cubicBezTo>
                  <a:pt x="6" y="31"/>
                  <a:pt x="0" y="36"/>
                  <a:pt x="0" y="43"/>
                </a:cubicBezTo>
                <a:cubicBezTo>
                  <a:pt x="0" y="230"/>
                  <a:pt x="0" y="230"/>
                  <a:pt x="0" y="230"/>
                </a:cubicBezTo>
                <a:cubicBezTo>
                  <a:pt x="0" y="236"/>
                  <a:pt x="6" y="241"/>
                  <a:pt x="12" y="241"/>
                </a:cubicBezTo>
                <a:cubicBezTo>
                  <a:pt x="157" y="241"/>
                  <a:pt x="157" y="241"/>
                  <a:pt x="157" y="241"/>
                </a:cubicBezTo>
                <a:cubicBezTo>
                  <a:pt x="164" y="241"/>
                  <a:pt x="169" y="236"/>
                  <a:pt x="169" y="230"/>
                </a:cubicBezTo>
                <a:cubicBezTo>
                  <a:pt x="169" y="72"/>
                  <a:pt x="169" y="72"/>
                  <a:pt x="169" y="72"/>
                </a:cubicBezTo>
                <a:cubicBezTo>
                  <a:pt x="169" y="69"/>
                  <a:pt x="168" y="66"/>
                  <a:pt x="165" y="63"/>
                </a:cubicBezTo>
                <a:close/>
                <a:moveTo>
                  <a:pt x="155" y="67"/>
                </a:moveTo>
                <a:cubicBezTo>
                  <a:pt x="133" y="67"/>
                  <a:pt x="133" y="67"/>
                  <a:pt x="133" y="67"/>
                </a:cubicBezTo>
                <a:cubicBezTo>
                  <a:pt x="133" y="45"/>
                  <a:pt x="133" y="45"/>
                  <a:pt x="133" y="45"/>
                </a:cubicBezTo>
                <a:lnTo>
                  <a:pt x="155" y="67"/>
                </a:lnTo>
                <a:close/>
                <a:moveTo>
                  <a:pt x="54" y="21"/>
                </a:moveTo>
                <a:cubicBezTo>
                  <a:pt x="54" y="18"/>
                  <a:pt x="55" y="15"/>
                  <a:pt x="57" y="13"/>
                </a:cubicBezTo>
                <a:cubicBezTo>
                  <a:pt x="59" y="11"/>
                  <a:pt x="62" y="10"/>
                  <a:pt x="65" y="10"/>
                </a:cubicBezTo>
                <a:cubicBezTo>
                  <a:pt x="71" y="10"/>
                  <a:pt x="77" y="15"/>
                  <a:pt x="77" y="21"/>
                </a:cubicBezTo>
                <a:cubicBezTo>
                  <a:pt x="77" y="31"/>
                  <a:pt x="77" y="31"/>
                  <a:pt x="77" y="31"/>
                </a:cubicBezTo>
                <a:cubicBezTo>
                  <a:pt x="54" y="31"/>
                  <a:pt x="54" y="31"/>
                  <a:pt x="54" y="31"/>
                </a:cubicBezTo>
                <a:lnTo>
                  <a:pt x="54" y="21"/>
                </a:lnTo>
                <a:close/>
                <a:moveTo>
                  <a:pt x="157" y="232"/>
                </a:moveTo>
                <a:cubicBezTo>
                  <a:pt x="12" y="232"/>
                  <a:pt x="12" y="232"/>
                  <a:pt x="12" y="232"/>
                </a:cubicBezTo>
                <a:cubicBezTo>
                  <a:pt x="11" y="232"/>
                  <a:pt x="10" y="231"/>
                  <a:pt x="10" y="230"/>
                </a:cubicBezTo>
                <a:cubicBezTo>
                  <a:pt x="10" y="43"/>
                  <a:pt x="10" y="43"/>
                  <a:pt x="10" y="43"/>
                </a:cubicBezTo>
                <a:cubicBezTo>
                  <a:pt x="10" y="42"/>
                  <a:pt x="11" y="41"/>
                  <a:pt x="12" y="41"/>
                </a:cubicBezTo>
                <a:cubicBezTo>
                  <a:pt x="77" y="41"/>
                  <a:pt x="77" y="41"/>
                  <a:pt x="77" y="41"/>
                </a:cubicBezTo>
                <a:cubicBezTo>
                  <a:pt x="76" y="108"/>
                  <a:pt x="76" y="108"/>
                  <a:pt x="76" y="108"/>
                </a:cubicBezTo>
                <a:cubicBezTo>
                  <a:pt x="76" y="117"/>
                  <a:pt x="69" y="124"/>
                  <a:pt x="60" y="124"/>
                </a:cubicBezTo>
                <a:cubicBezTo>
                  <a:pt x="60" y="124"/>
                  <a:pt x="60" y="124"/>
                  <a:pt x="60" y="124"/>
                </a:cubicBezTo>
                <a:cubicBezTo>
                  <a:pt x="55" y="124"/>
                  <a:pt x="51" y="123"/>
                  <a:pt x="48" y="120"/>
                </a:cubicBezTo>
                <a:cubicBezTo>
                  <a:pt x="45" y="116"/>
                  <a:pt x="43" y="112"/>
                  <a:pt x="43" y="108"/>
                </a:cubicBezTo>
                <a:cubicBezTo>
                  <a:pt x="43" y="63"/>
                  <a:pt x="43" y="63"/>
                  <a:pt x="43" y="63"/>
                </a:cubicBezTo>
                <a:cubicBezTo>
                  <a:pt x="43" y="60"/>
                  <a:pt x="41" y="58"/>
                  <a:pt x="39" y="58"/>
                </a:cubicBezTo>
                <a:cubicBezTo>
                  <a:pt x="36" y="58"/>
                  <a:pt x="34" y="60"/>
                  <a:pt x="34" y="63"/>
                </a:cubicBezTo>
                <a:cubicBezTo>
                  <a:pt x="34" y="108"/>
                  <a:pt x="34" y="108"/>
                  <a:pt x="34" y="108"/>
                </a:cubicBezTo>
                <a:cubicBezTo>
                  <a:pt x="34" y="115"/>
                  <a:pt x="36" y="121"/>
                  <a:pt x="41" y="126"/>
                </a:cubicBezTo>
                <a:cubicBezTo>
                  <a:pt x="46" y="131"/>
                  <a:pt x="53" y="134"/>
                  <a:pt x="60" y="134"/>
                </a:cubicBezTo>
                <a:cubicBezTo>
                  <a:pt x="60" y="134"/>
                  <a:pt x="60" y="134"/>
                  <a:pt x="60" y="134"/>
                </a:cubicBezTo>
                <a:cubicBezTo>
                  <a:pt x="74" y="134"/>
                  <a:pt x="86" y="122"/>
                  <a:pt x="86" y="108"/>
                </a:cubicBezTo>
                <a:cubicBezTo>
                  <a:pt x="86" y="41"/>
                  <a:pt x="86" y="41"/>
                  <a:pt x="86" y="41"/>
                </a:cubicBezTo>
                <a:cubicBezTo>
                  <a:pt x="123" y="41"/>
                  <a:pt x="123" y="41"/>
                  <a:pt x="123" y="41"/>
                </a:cubicBezTo>
                <a:cubicBezTo>
                  <a:pt x="123" y="72"/>
                  <a:pt x="123" y="72"/>
                  <a:pt x="123" y="72"/>
                </a:cubicBezTo>
                <a:cubicBezTo>
                  <a:pt x="123" y="75"/>
                  <a:pt x="125" y="77"/>
                  <a:pt x="128" y="77"/>
                </a:cubicBezTo>
                <a:cubicBezTo>
                  <a:pt x="159" y="77"/>
                  <a:pt x="159" y="77"/>
                  <a:pt x="159" y="77"/>
                </a:cubicBezTo>
                <a:cubicBezTo>
                  <a:pt x="159" y="230"/>
                  <a:pt x="159" y="230"/>
                  <a:pt x="159" y="230"/>
                </a:cubicBezTo>
                <a:cubicBezTo>
                  <a:pt x="159" y="231"/>
                  <a:pt x="158" y="232"/>
                  <a:pt x="157" y="232"/>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nvGrpSpPr>
          <p:cNvPr id="39" name="Group 38"/>
          <p:cNvGrpSpPr/>
          <p:nvPr/>
        </p:nvGrpSpPr>
        <p:grpSpPr>
          <a:xfrm>
            <a:off x="4329782" y="2841078"/>
            <a:ext cx="147507" cy="232059"/>
            <a:chOff x="3417885" y="7013572"/>
            <a:chExt cx="479425" cy="598488"/>
          </a:xfrm>
          <a:solidFill>
            <a:schemeClr val="tx1"/>
          </a:solidFill>
        </p:grpSpPr>
        <p:sp>
          <p:nvSpPr>
            <p:cNvPr id="125" name="Freeform 161"/>
            <p:cNvSpPr>
              <a:spLocks noEditPoints="1"/>
            </p:cNvSpPr>
            <p:nvPr/>
          </p:nvSpPr>
          <p:spPr bwMode="auto">
            <a:xfrm>
              <a:off x="3417885" y="7013572"/>
              <a:ext cx="479425" cy="598488"/>
            </a:xfrm>
            <a:custGeom>
              <a:avLst/>
              <a:gdLst>
                <a:gd name="T0" fmla="*/ 201 w 205"/>
                <a:gd name="T1" fmla="*/ 39 h 255"/>
                <a:gd name="T2" fmla="*/ 165 w 205"/>
                <a:gd name="T3" fmla="*/ 4 h 255"/>
                <a:gd name="T4" fmla="*/ 156 w 205"/>
                <a:gd name="T5" fmla="*/ 0 h 255"/>
                <a:gd name="T6" fmla="*/ 156 w 205"/>
                <a:gd name="T7" fmla="*/ 0 h 255"/>
                <a:gd name="T8" fmla="*/ 14 w 205"/>
                <a:gd name="T9" fmla="*/ 0 h 255"/>
                <a:gd name="T10" fmla="*/ 0 w 205"/>
                <a:gd name="T11" fmla="*/ 13 h 255"/>
                <a:gd name="T12" fmla="*/ 0 w 205"/>
                <a:gd name="T13" fmla="*/ 242 h 255"/>
                <a:gd name="T14" fmla="*/ 14 w 205"/>
                <a:gd name="T15" fmla="*/ 255 h 255"/>
                <a:gd name="T16" fmla="*/ 191 w 205"/>
                <a:gd name="T17" fmla="*/ 255 h 255"/>
                <a:gd name="T18" fmla="*/ 205 w 205"/>
                <a:gd name="T19" fmla="*/ 242 h 255"/>
                <a:gd name="T20" fmla="*/ 205 w 205"/>
                <a:gd name="T21" fmla="*/ 49 h 255"/>
                <a:gd name="T22" fmla="*/ 201 w 205"/>
                <a:gd name="T23" fmla="*/ 39 h 255"/>
                <a:gd name="T24" fmla="*/ 191 w 205"/>
                <a:gd name="T25" fmla="*/ 44 h 255"/>
                <a:gd name="T26" fmla="*/ 161 w 205"/>
                <a:gd name="T27" fmla="*/ 44 h 255"/>
                <a:gd name="T28" fmla="*/ 161 w 205"/>
                <a:gd name="T29" fmla="*/ 14 h 255"/>
                <a:gd name="T30" fmla="*/ 191 w 205"/>
                <a:gd name="T31" fmla="*/ 44 h 255"/>
                <a:gd name="T32" fmla="*/ 191 w 205"/>
                <a:gd name="T33" fmla="*/ 245 h 255"/>
                <a:gd name="T34" fmla="*/ 14 w 205"/>
                <a:gd name="T35" fmla="*/ 245 h 255"/>
                <a:gd name="T36" fmla="*/ 10 w 205"/>
                <a:gd name="T37" fmla="*/ 242 h 255"/>
                <a:gd name="T38" fmla="*/ 10 w 205"/>
                <a:gd name="T39" fmla="*/ 13 h 255"/>
                <a:gd name="T40" fmla="*/ 14 w 205"/>
                <a:gd name="T41" fmla="*/ 10 h 255"/>
                <a:gd name="T42" fmla="*/ 150 w 205"/>
                <a:gd name="T43" fmla="*/ 10 h 255"/>
                <a:gd name="T44" fmla="*/ 150 w 205"/>
                <a:gd name="T45" fmla="*/ 49 h 255"/>
                <a:gd name="T46" fmla="*/ 156 w 205"/>
                <a:gd name="T47" fmla="*/ 54 h 255"/>
                <a:gd name="T48" fmla="*/ 195 w 205"/>
                <a:gd name="T49" fmla="*/ 54 h 255"/>
                <a:gd name="T50" fmla="*/ 195 w 205"/>
                <a:gd name="T51" fmla="*/ 242 h 255"/>
                <a:gd name="T52" fmla="*/ 191 w 205"/>
                <a:gd name="T53" fmla="*/ 2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55">
                  <a:moveTo>
                    <a:pt x="201" y="39"/>
                  </a:moveTo>
                  <a:cubicBezTo>
                    <a:pt x="165" y="4"/>
                    <a:pt x="165" y="4"/>
                    <a:pt x="165" y="4"/>
                  </a:cubicBezTo>
                  <a:cubicBezTo>
                    <a:pt x="163" y="1"/>
                    <a:pt x="159" y="0"/>
                    <a:pt x="156" y="0"/>
                  </a:cubicBezTo>
                  <a:cubicBezTo>
                    <a:pt x="156" y="0"/>
                    <a:pt x="156" y="0"/>
                    <a:pt x="156" y="0"/>
                  </a:cubicBezTo>
                  <a:cubicBezTo>
                    <a:pt x="14" y="0"/>
                    <a:pt x="14" y="0"/>
                    <a:pt x="14" y="0"/>
                  </a:cubicBezTo>
                  <a:cubicBezTo>
                    <a:pt x="6" y="0"/>
                    <a:pt x="0" y="6"/>
                    <a:pt x="0" y="13"/>
                  </a:cubicBezTo>
                  <a:cubicBezTo>
                    <a:pt x="0" y="242"/>
                    <a:pt x="0" y="242"/>
                    <a:pt x="0" y="242"/>
                  </a:cubicBezTo>
                  <a:cubicBezTo>
                    <a:pt x="0" y="249"/>
                    <a:pt x="6" y="255"/>
                    <a:pt x="14" y="255"/>
                  </a:cubicBezTo>
                  <a:cubicBezTo>
                    <a:pt x="191" y="255"/>
                    <a:pt x="191" y="255"/>
                    <a:pt x="191" y="255"/>
                  </a:cubicBezTo>
                  <a:cubicBezTo>
                    <a:pt x="199" y="255"/>
                    <a:pt x="205" y="249"/>
                    <a:pt x="205" y="242"/>
                  </a:cubicBezTo>
                  <a:cubicBezTo>
                    <a:pt x="205" y="49"/>
                    <a:pt x="205" y="49"/>
                    <a:pt x="205" y="49"/>
                  </a:cubicBezTo>
                  <a:cubicBezTo>
                    <a:pt x="205" y="45"/>
                    <a:pt x="203" y="42"/>
                    <a:pt x="201" y="39"/>
                  </a:cubicBezTo>
                  <a:close/>
                  <a:moveTo>
                    <a:pt x="191" y="44"/>
                  </a:moveTo>
                  <a:cubicBezTo>
                    <a:pt x="161" y="44"/>
                    <a:pt x="161" y="44"/>
                    <a:pt x="161" y="44"/>
                  </a:cubicBezTo>
                  <a:cubicBezTo>
                    <a:pt x="161" y="14"/>
                    <a:pt x="161" y="14"/>
                    <a:pt x="161" y="14"/>
                  </a:cubicBezTo>
                  <a:lnTo>
                    <a:pt x="191" y="44"/>
                  </a:lnTo>
                  <a:close/>
                  <a:moveTo>
                    <a:pt x="191" y="245"/>
                  </a:moveTo>
                  <a:cubicBezTo>
                    <a:pt x="14" y="245"/>
                    <a:pt x="14" y="245"/>
                    <a:pt x="14" y="245"/>
                  </a:cubicBezTo>
                  <a:cubicBezTo>
                    <a:pt x="12" y="245"/>
                    <a:pt x="10" y="244"/>
                    <a:pt x="10" y="242"/>
                  </a:cubicBezTo>
                  <a:cubicBezTo>
                    <a:pt x="10" y="13"/>
                    <a:pt x="10" y="13"/>
                    <a:pt x="10" y="13"/>
                  </a:cubicBezTo>
                  <a:cubicBezTo>
                    <a:pt x="10" y="12"/>
                    <a:pt x="12" y="10"/>
                    <a:pt x="14" y="10"/>
                  </a:cubicBezTo>
                  <a:cubicBezTo>
                    <a:pt x="150" y="10"/>
                    <a:pt x="150" y="10"/>
                    <a:pt x="150" y="10"/>
                  </a:cubicBezTo>
                  <a:cubicBezTo>
                    <a:pt x="150" y="49"/>
                    <a:pt x="150" y="49"/>
                    <a:pt x="150" y="49"/>
                  </a:cubicBezTo>
                  <a:cubicBezTo>
                    <a:pt x="150" y="52"/>
                    <a:pt x="153" y="54"/>
                    <a:pt x="156" y="54"/>
                  </a:cubicBezTo>
                  <a:cubicBezTo>
                    <a:pt x="195" y="54"/>
                    <a:pt x="195" y="54"/>
                    <a:pt x="195" y="54"/>
                  </a:cubicBezTo>
                  <a:cubicBezTo>
                    <a:pt x="195" y="242"/>
                    <a:pt x="195" y="242"/>
                    <a:pt x="195" y="242"/>
                  </a:cubicBezTo>
                  <a:cubicBezTo>
                    <a:pt x="195" y="244"/>
                    <a:pt x="193" y="245"/>
                    <a:pt x="191"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6" name="Freeform 162"/>
            <p:cNvSpPr>
              <a:spLocks noEditPoints="1"/>
            </p:cNvSpPr>
            <p:nvPr/>
          </p:nvSpPr>
          <p:spPr bwMode="auto">
            <a:xfrm>
              <a:off x="3505201" y="7189787"/>
              <a:ext cx="312739" cy="311150"/>
            </a:xfrm>
            <a:custGeom>
              <a:avLst/>
              <a:gdLst>
                <a:gd name="T0" fmla="*/ 87 w 134"/>
                <a:gd name="T1" fmla="*/ 0 h 133"/>
                <a:gd name="T2" fmla="*/ 5 w 134"/>
                <a:gd name="T3" fmla="*/ 0 h 133"/>
                <a:gd name="T4" fmla="*/ 0 w 134"/>
                <a:gd name="T5" fmla="*/ 36 h 133"/>
                <a:gd name="T6" fmla="*/ 0 w 134"/>
                <a:gd name="T7" fmla="*/ 97 h 133"/>
                <a:gd name="T8" fmla="*/ 5 w 134"/>
                <a:gd name="T9" fmla="*/ 133 h 133"/>
                <a:gd name="T10" fmla="*/ 87 w 134"/>
                <a:gd name="T11" fmla="*/ 133 h 133"/>
                <a:gd name="T12" fmla="*/ 134 w 134"/>
                <a:gd name="T13" fmla="*/ 128 h 133"/>
                <a:gd name="T14" fmla="*/ 134 w 134"/>
                <a:gd name="T15" fmla="*/ 66 h 133"/>
                <a:gd name="T16" fmla="*/ 134 w 134"/>
                <a:gd name="T17" fmla="*/ 5 h 133"/>
                <a:gd name="T18" fmla="*/ 124 w 134"/>
                <a:gd name="T19" fmla="*/ 61 h 133"/>
                <a:gd name="T20" fmla="*/ 93 w 134"/>
                <a:gd name="T21" fmla="*/ 41 h 133"/>
                <a:gd name="T22" fmla="*/ 124 w 134"/>
                <a:gd name="T23" fmla="*/ 61 h 133"/>
                <a:gd name="T24" fmla="*/ 51 w 134"/>
                <a:gd name="T25" fmla="*/ 61 h 133"/>
                <a:gd name="T26" fmla="*/ 82 w 134"/>
                <a:gd name="T27" fmla="*/ 41 h 133"/>
                <a:gd name="T28" fmla="*/ 41 w 134"/>
                <a:gd name="T29" fmla="*/ 61 h 133"/>
                <a:gd name="T30" fmla="*/ 10 w 134"/>
                <a:gd name="T31" fmla="*/ 41 h 133"/>
                <a:gd name="T32" fmla="*/ 41 w 134"/>
                <a:gd name="T33" fmla="*/ 61 h 133"/>
                <a:gd name="T34" fmla="*/ 41 w 134"/>
                <a:gd name="T35" fmla="*/ 72 h 133"/>
                <a:gd name="T36" fmla="*/ 10 w 134"/>
                <a:gd name="T37" fmla="*/ 92 h 133"/>
                <a:gd name="T38" fmla="*/ 51 w 134"/>
                <a:gd name="T39" fmla="*/ 72 h 133"/>
                <a:gd name="T40" fmla="*/ 82 w 134"/>
                <a:gd name="T41" fmla="*/ 92 h 133"/>
                <a:gd name="T42" fmla="*/ 51 w 134"/>
                <a:gd name="T43" fmla="*/ 72 h 133"/>
                <a:gd name="T44" fmla="*/ 124 w 134"/>
                <a:gd name="T45" fmla="*/ 72 h 133"/>
                <a:gd name="T46" fmla="*/ 93 w 134"/>
                <a:gd name="T47" fmla="*/ 92 h 133"/>
                <a:gd name="T48" fmla="*/ 124 w 134"/>
                <a:gd name="T49" fmla="*/ 31 h 133"/>
                <a:gd name="T50" fmla="*/ 93 w 134"/>
                <a:gd name="T51" fmla="*/ 10 h 133"/>
                <a:gd name="T52" fmla="*/ 124 w 134"/>
                <a:gd name="T53" fmla="*/ 31 h 133"/>
                <a:gd name="T54" fmla="*/ 51 w 134"/>
                <a:gd name="T55" fmla="*/ 31 h 133"/>
                <a:gd name="T56" fmla="*/ 82 w 134"/>
                <a:gd name="T57" fmla="*/ 10 h 133"/>
                <a:gd name="T58" fmla="*/ 10 w 134"/>
                <a:gd name="T59" fmla="*/ 10 h 133"/>
                <a:gd name="T60" fmla="*/ 41 w 134"/>
                <a:gd name="T61" fmla="*/ 31 h 133"/>
                <a:gd name="T62" fmla="*/ 10 w 134"/>
                <a:gd name="T63" fmla="*/ 10 h 133"/>
                <a:gd name="T64" fmla="*/ 41 w 134"/>
                <a:gd name="T65" fmla="*/ 102 h 133"/>
                <a:gd name="T66" fmla="*/ 10 w 134"/>
                <a:gd name="T67" fmla="*/ 123 h 133"/>
                <a:gd name="T68" fmla="*/ 51 w 134"/>
                <a:gd name="T69" fmla="*/ 102 h 133"/>
                <a:gd name="T70" fmla="*/ 82 w 134"/>
                <a:gd name="T71" fmla="*/ 123 h 133"/>
                <a:gd name="T72" fmla="*/ 51 w 134"/>
                <a:gd name="T73" fmla="*/ 102 h 133"/>
                <a:gd name="T74" fmla="*/ 93 w 134"/>
                <a:gd name="T75" fmla="*/ 123 h 133"/>
                <a:gd name="T76" fmla="*/ 124 w 134"/>
                <a:gd name="T77"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33">
                  <a:moveTo>
                    <a:pt x="129" y="0"/>
                  </a:moveTo>
                  <a:cubicBezTo>
                    <a:pt x="87" y="0"/>
                    <a:pt x="87" y="0"/>
                    <a:pt x="87" y="0"/>
                  </a:cubicBezTo>
                  <a:cubicBezTo>
                    <a:pt x="46" y="0"/>
                    <a:pt x="46" y="0"/>
                    <a:pt x="46" y="0"/>
                  </a:cubicBezTo>
                  <a:cubicBezTo>
                    <a:pt x="5" y="0"/>
                    <a:pt x="5" y="0"/>
                    <a:pt x="5" y="0"/>
                  </a:cubicBezTo>
                  <a:cubicBezTo>
                    <a:pt x="2" y="0"/>
                    <a:pt x="0" y="2"/>
                    <a:pt x="0" y="5"/>
                  </a:cubicBezTo>
                  <a:cubicBezTo>
                    <a:pt x="0" y="36"/>
                    <a:pt x="0" y="36"/>
                    <a:pt x="0" y="36"/>
                  </a:cubicBezTo>
                  <a:cubicBezTo>
                    <a:pt x="0" y="66"/>
                    <a:pt x="0" y="66"/>
                    <a:pt x="0" y="66"/>
                  </a:cubicBezTo>
                  <a:cubicBezTo>
                    <a:pt x="0" y="97"/>
                    <a:pt x="0" y="97"/>
                    <a:pt x="0" y="97"/>
                  </a:cubicBezTo>
                  <a:cubicBezTo>
                    <a:pt x="0" y="128"/>
                    <a:pt x="0" y="128"/>
                    <a:pt x="0" y="128"/>
                  </a:cubicBezTo>
                  <a:cubicBezTo>
                    <a:pt x="0" y="131"/>
                    <a:pt x="2" y="133"/>
                    <a:pt x="5" y="133"/>
                  </a:cubicBezTo>
                  <a:cubicBezTo>
                    <a:pt x="46" y="133"/>
                    <a:pt x="46" y="133"/>
                    <a:pt x="46" y="133"/>
                  </a:cubicBezTo>
                  <a:cubicBezTo>
                    <a:pt x="87" y="133"/>
                    <a:pt x="87" y="133"/>
                    <a:pt x="87" y="133"/>
                  </a:cubicBezTo>
                  <a:cubicBezTo>
                    <a:pt x="129" y="133"/>
                    <a:pt x="129" y="133"/>
                    <a:pt x="129" y="133"/>
                  </a:cubicBezTo>
                  <a:cubicBezTo>
                    <a:pt x="132" y="133"/>
                    <a:pt x="134" y="131"/>
                    <a:pt x="134" y="128"/>
                  </a:cubicBezTo>
                  <a:cubicBezTo>
                    <a:pt x="134" y="97"/>
                    <a:pt x="134" y="97"/>
                    <a:pt x="134" y="97"/>
                  </a:cubicBezTo>
                  <a:cubicBezTo>
                    <a:pt x="134" y="66"/>
                    <a:pt x="134" y="66"/>
                    <a:pt x="134" y="66"/>
                  </a:cubicBezTo>
                  <a:cubicBezTo>
                    <a:pt x="134" y="36"/>
                    <a:pt x="134" y="36"/>
                    <a:pt x="134" y="36"/>
                  </a:cubicBezTo>
                  <a:cubicBezTo>
                    <a:pt x="134" y="5"/>
                    <a:pt x="134" y="5"/>
                    <a:pt x="134" y="5"/>
                  </a:cubicBezTo>
                  <a:cubicBezTo>
                    <a:pt x="134" y="2"/>
                    <a:pt x="132" y="0"/>
                    <a:pt x="129" y="0"/>
                  </a:cubicBezTo>
                  <a:close/>
                  <a:moveTo>
                    <a:pt x="124" y="61"/>
                  </a:moveTo>
                  <a:cubicBezTo>
                    <a:pt x="93" y="61"/>
                    <a:pt x="93" y="61"/>
                    <a:pt x="93" y="61"/>
                  </a:cubicBezTo>
                  <a:cubicBezTo>
                    <a:pt x="93" y="41"/>
                    <a:pt x="93" y="41"/>
                    <a:pt x="93" y="41"/>
                  </a:cubicBezTo>
                  <a:cubicBezTo>
                    <a:pt x="124" y="41"/>
                    <a:pt x="124" y="41"/>
                    <a:pt x="124" y="41"/>
                  </a:cubicBezTo>
                  <a:lnTo>
                    <a:pt x="124" y="61"/>
                  </a:lnTo>
                  <a:close/>
                  <a:moveTo>
                    <a:pt x="82" y="61"/>
                  </a:moveTo>
                  <a:cubicBezTo>
                    <a:pt x="51" y="61"/>
                    <a:pt x="51" y="61"/>
                    <a:pt x="51" y="61"/>
                  </a:cubicBezTo>
                  <a:cubicBezTo>
                    <a:pt x="51" y="41"/>
                    <a:pt x="51" y="41"/>
                    <a:pt x="51" y="41"/>
                  </a:cubicBezTo>
                  <a:cubicBezTo>
                    <a:pt x="82" y="41"/>
                    <a:pt x="82" y="41"/>
                    <a:pt x="82" y="41"/>
                  </a:cubicBezTo>
                  <a:lnTo>
                    <a:pt x="82" y="61"/>
                  </a:lnTo>
                  <a:close/>
                  <a:moveTo>
                    <a:pt x="41" y="61"/>
                  </a:moveTo>
                  <a:cubicBezTo>
                    <a:pt x="10" y="61"/>
                    <a:pt x="10" y="61"/>
                    <a:pt x="10" y="61"/>
                  </a:cubicBezTo>
                  <a:cubicBezTo>
                    <a:pt x="10" y="41"/>
                    <a:pt x="10" y="41"/>
                    <a:pt x="10" y="41"/>
                  </a:cubicBezTo>
                  <a:cubicBezTo>
                    <a:pt x="41" y="41"/>
                    <a:pt x="41" y="41"/>
                    <a:pt x="41" y="41"/>
                  </a:cubicBezTo>
                  <a:lnTo>
                    <a:pt x="41" y="61"/>
                  </a:lnTo>
                  <a:close/>
                  <a:moveTo>
                    <a:pt x="10" y="72"/>
                  </a:moveTo>
                  <a:cubicBezTo>
                    <a:pt x="41" y="72"/>
                    <a:pt x="41" y="72"/>
                    <a:pt x="41" y="72"/>
                  </a:cubicBezTo>
                  <a:cubicBezTo>
                    <a:pt x="41" y="92"/>
                    <a:pt x="41" y="92"/>
                    <a:pt x="41" y="92"/>
                  </a:cubicBezTo>
                  <a:cubicBezTo>
                    <a:pt x="10" y="92"/>
                    <a:pt x="10" y="92"/>
                    <a:pt x="10" y="92"/>
                  </a:cubicBezTo>
                  <a:lnTo>
                    <a:pt x="10" y="72"/>
                  </a:lnTo>
                  <a:close/>
                  <a:moveTo>
                    <a:pt x="51" y="72"/>
                  </a:moveTo>
                  <a:cubicBezTo>
                    <a:pt x="82" y="72"/>
                    <a:pt x="82" y="72"/>
                    <a:pt x="82" y="72"/>
                  </a:cubicBezTo>
                  <a:cubicBezTo>
                    <a:pt x="82" y="92"/>
                    <a:pt x="82" y="92"/>
                    <a:pt x="82" y="92"/>
                  </a:cubicBezTo>
                  <a:cubicBezTo>
                    <a:pt x="51" y="92"/>
                    <a:pt x="51" y="92"/>
                    <a:pt x="51" y="92"/>
                  </a:cubicBezTo>
                  <a:lnTo>
                    <a:pt x="51" y="72"/>
                  </a:lnTo>
                  <a:close/>
                  <a:moveTo>
                    <a:pt x="93" y="72"/>
                  </a:moveTo>
                  <a:cubicBezTo>
                    <a:pt x="124" y="72"/>
                    <a:pt x="124" y="72"/>
                    <a:pt x="124" y="72"/>
                  </a:cubicBezTo>
                  <a:cubicBezTo>
                    <a:pt x="124" y="92"/>
                    <a:pt x="124" y="92"/>
                    <a:pt x="124" y="92"/>
                  </a:cubicBezTo>
                  <a:cubicBezTo>
                    <a:pt x="93" y="92"/>
                    <a:pt x="93" y="92"/>
                    <a:pt x="93" y="92"/>
                  </a:cubicBezTo>
                  <a:lnTo>
                    <a:pt x="93" y="72"/>
                  </a:lnTo>
                  <a:close/>
                  <a:moveTo>
                    <a:pt x="124" y="31"/>
                  </a:moveTo>
                  <a:cubicBezTo>
                    <a:pt x="93" y="31"/>
                    <a:pt x="93" y="31"/>
                    <a:pt x="93" y="31"/>
                  </a:cubicBezTo>
                  <a:cubicBezTo>
                    <a:pt x="93" y="10"/>
                    <a:pt x="93" y="10"/>
                    <a:pt x="93" y="10"/>
                  </a:cubicBezTo>
                  <a:cubicBezTo>
                    <a:pt x="124" y="10"/>
                    <a:pt x="124" y="10"/>
                    <a:pt x="124" y="10"/>
                  </a:cubicBezTo>
                  <a:lnTo>
                    <a:pt x="124" y="31"/>
                  </a:lnTo>
                  <a:close/>
                  <a:moveTo>
                    <a:pt x="82" y="31"/>
                  </a:moveTo>
                  <a:cubicBezTo>
                    <a:pt x="51" y="31"/>
                    <a:pt x="51" y="31"/>
                    <a:pt x="51" y="31"/>
                  </a:cubicBezTo>
                  <a:cubicBezTo>
                    <a:pt x="51" y="10"/>
                    <a:pt x="51" y="10"/>
                    <a:pt x="51" y="10"/>
                  </a:cubicBezTo>
                  <a:cubicBezTo>
                    <a:pt x="82" y="10"/>
                    <a:pt x="82" y="10"/>
                    <a:pt x="82" y="10"/>
                  </a:cubicBezTo>
                  <a:lnTo>
                    <a:pt x="82" y="31"/>
                  </a:lnTo>
                  <a:close/>
                  <a:moveTo>
                    <a:pt x="10" y="10"/>
                  </a:moveTo>
                  <a:cubicBezTo>
                    <a:pt x="41" y="10"/>
                    <a:pt x="41" y="10"/>
                    <a:pt x="41" y="10"/>
                  </a:cubicBezTo>
                  <a:cubicBezTo>
                    <a:pt x="41" y="31"/>
                    <a:pt x="41" y="31"/>
                    <a:pt x="41" y="31"/>
                  </a:cubicBezTo>
                  <a:cubicBezTo>
                    <a:pt x="10" y="31"/>
                    <a:pt x="10" y="31"/>
                    <a:pt x="10" y="31"/>
                  </a:cubicBezTo>
                  <a:lnTo>
                    <a:pt x="10" y="10"/>
                  </a:lnTo>
                  <a:close/>
                  <a:moveTo>
                    <a:pt x="10" y="102"/>
                  </a:moveTo>
                  <a:cubicBezTo>
                    <a:pt x="41" y="102"/>
                    <a:pt x="41" y="102"/>
                    <a:pt x="41" y="102"/>
                  </a:cubicBezTo>
                  <a:cubicBezTo>
                    <a:pt x="41" y="123"/>
                    <a:pt x="41" y="123"/>
                    <a:pt x="41" y="123"/>
                  </a:cubicBezTo>
                  <a:cubicBezTo>
                    <a:pt x="10" y="123"/>
                    <a:pt x="10" y="123"/>
                    <a:pt x="10" y="123"/>
                  </a:cubicBezTo>
                  <a:lnTo>
                    <a:pt x="10" y="102"/>
                  </a:lnTo>
                  <a:close/>
                  <a:moveTo>
                    <a:pt x="51" y="102"/>
                  </a:moveTo>
                  <a:cubicBezTo>
                    <a:pt x="82" y="102"/>
                    <a:pt x="82" y="102"/>
                    <a:pt x="82" y="102"/>
                  </a:cubicBezTo>
                  <a:cubicBezTo>
                    <a:pt x="82" y="123"/>
                    <a:pt x="82" y="123"/>
                    <a:pt x="82" y="123"/>
                  </a:cubicBezTo>
                  <a:cubicBezTo>
                    <a:pt x="51" y="123"/>
                    <a:pt x="51" y="123"/>
                    <a:pt x="51" y="123"/>
                  </a:cubicBezTo>
                  <a:lnTo>
                    <a:pt x="51" y="102"/>
                  </a:lnTo>
                  <a:close/>
                  <a:moveTo>
                    <a:pt x="124" y="123"/>
                  </a:moveTo>
                  <a:cubicBezTo>
                    <a:pt x="93" y="123"/>
                    <a:pt x="93" y="123"/>
                    <a:pt x="93" y="123"/>
                  </a:cubicBezTo>
                  <a:cubicBezTo>
                    <a:pt x="93" y="102"/>
                    <a:pt x="93" y="102"/>
                    <a:pt x="93" y="102"/>
                  </a:cubicBezTo>
                  <a:cubicBezTo>
                    <a:pt x="124" y="102"/>
                    <a:pt x="124" y="102"/>
                    <a:pt x="124" y="102"/>
                  </a:cubicBezTo>
                  <a:lnTo>
                    <a:pt x="124"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nvGrpSpPr>
          <p:cNvPr id="40" name="Group 39"/>
          <p:cNvGrpSpPr/>
          <p:nvPr/>
        </p:nvGrpSpPr>
        <p:grpSpPr>
          <a:xfrm>
            <a:off x="5277777" y="2830450"/>
            <a:ext cx="240263" cy="253320"/>
            <a:chOff x="5880105" y="6940639"/>
            <a:chExt cx="606425" cy="581032"/>
          </a:xfrm>
          <a:solidFill>
            <a:schemeClr val="tx1"/>
          </a:solidFill>
        </p:grpSpPr>
        <p:sp>
          <p:nvSpPr>
            <p:cNvPr id="120" name="Freeform 280"/>
            <p:cNvSpPr>
              <a:spLocks noEditPoints="1"/>
            </p:cNvSpPr>
            <p:nvPr/>
          </p:nvSpPr>
          <p:spPr bwMode="auto">
            <a:xfrm>
              <a:off x="5880105" y="6940639"/>
              <a:ext cx="606425" cy="581032"/>
            </a:xfrm>
            <a:custGeom>
              <a:avLst/>
              <a:gdLst>
                <a:gd name="T0" fmla="*/ 236 w 241"/>
                <a:gd name="T1" fmla="*/ 56 h 230"/>
                <a:gd name="T2" fmla="*/ 218 w 241"/>
                <a:gd name="T3" fmla="*/ 56 h 230"/>
                <a:gd name="T4" fmla="*/ 218 w 241"/>
                <a:gd name="T5" fmla="*/ 28 h 230"/>
                <a:gd name="T6" fmla="*/ 213 w 241"/>
                <a:gd name="T7" fmla="*/ 23 h 230"/>
                <a:gd name="T8" fmla="*/ 184 w 241"/>
                <a:gd name="T9" fmla="*/ 23 h 230"/>
                <a:gd name="T10" fmla="*/ 184 w 241"/>
                <a:gd name="T11" fmla="*/ 18 h 230"/>
                <a:gd name="T12" fmla="*/ 180 w 241"/>
                <a:gd name="T13" fmla="*/ 13 h 230"/>
                <a:gd name="T14" fmla="*/ 35 w 241"/>
                <a:gd name="T15" fmla="*/ 0 h 230"/>
                <a:gd name="T16" fmla="*/ 31 w 241"/>
                <a:gd name="T17" fmla="*/ 2 h 230"/>
                <a:gd name="T18" fmla="*/ 30 w 241"/>
                <a:gd name="T19" fmla="*/ 5 h 230"/>
                <a:gd name="T20" fmla="*/ 28 w 241"/>
                <a:gd name="T21" fmla="*/ 23 h 230"/>
                <a:gd name="T22" fmla="*/ 5 w 241"/>
                <a:gd name="T23" fmla="*/ 23 h 230"/>
                <a:gd name="T24" fmla="*/ 0 w 241"/>
                <a:gd name="T25" fmla="*/ 28 h 230"/>
                <a:gd name="T26" fmla="*/ 0 w 241"/>
                <a:gd name="T27" fmla="*/ 189 h 230"/>
                <a:gd name="T28" fmla="*/ 5 w 241"/>
                <a:gd name="T29" fmla="*/ 193 h 230"/>
                <a:gd name="T30" fmla="*/ 14 w 241"/>
                <a:gd name="T31" fmla="*/ 193 h 230"/>
                <a:gd name="T32" fmla="*/ 12 w 241"/>
                <a:gd name="T33" fmla="*/ 213 h 230"/>
                <a:gd name="T34" fmla="*/ 17 w 241"/>
                <a:gd name="T35" fmla="*/ 218 h 230"/>
                <a:gd name="T36" fmla="*/ 162 w 241"/>
                <a:gd name="T37" fmla="*/ 230 h 230"/>
                <a:gd name="T38" fmla="*/ 162 w 241"/>
                <a:gd name="T39" fmla="*/ 230 h 230"/>
                <a:gd name="T40" fmla="*/ 165 w 241"/>
                <a:gd name="T41" fmla="*/ 229 h 230"/>
                <a:gd name="T42" fmla="*/ 167 w 241"/>
                <a:gd name="T43" fmla="*/ 226 h 230"/>
                <a:gd name="T44" fmla="*/ 168 w 241"/>
                <a:gd name="T45" fmla="*/ 218 h 230"/>
                <a:gd name="T46" fmla="*/ 236 w 241"/>
                <a:gd name="T47" fmla="*/ 219 h 230"/>
                <a:gd name="T48" fmla="*/ 236 w 241"/>
                <a:gd name="T49" fmla="*/ 219 h 230"/>
                <a:gd name="T50" fmla="*/ 239 w 241"/>
                <a:gd name="T51" fmla="*/ 217 h 230"/>
                <a:gd name="T52" fmla="*/ 241 w 241"/>
                <a:gd name="T53" fmla="*/ 214 h 230"/>
                <a:gd name="T54" fmla="*/ 241 w 241"/>
                <a:gd name="T55" fmla="*/ 61 h 230"/>
                <a:gd name="T56" fmla="*/ 236 w 241"/>
                <a:gd name="T57" fmla="*/ 56 h 230"/>
                <a:gd name="T58" fmla="*/ 39 w 241"/>
                <a:gd name="T59" fmla="*/ 11 h 230"/>
                <a:gd name="T60" fmla="*/ 174 w 241"/>
                <a:gd name="T61" fmla="*/ 22 h 230"/>
                <a:gd name="T62" fmla="*/ 174 w 241"/>
                <a:gd name="T63" fmla="*/ 23 h 230"/>
                <a:gd name="T64" fmla="*/ 38 w 241"/>
                <a:gd name="T65" fmla="*/ 23 h 230"/>
                <a:gd name="T66" fmla="*/ 39 w 241"/>
                <a:gd name="T67" fmla="*/ 11 h 230"/>
                <a:gd name="T68" fmla="*/ 10 w 241"/>
                <a:gd name="T69" fmla="*/ 33 h 230"/>
                <a:gd name="T70" fmla="*/ 208 w 241"/>
                <a:gd name="T71" fmla="*/ 33 h 230"/>
                <a:gd name="T72" fmla="*/ 208 w 241"/>
                <a:gd name="T73" fmla="*/ 184 h 230"/>
                <a:gd name="T74" fmla="*/ 10 w 241"/>
                <a:gd name="T75" fmla="*/ 184 h 230"/>
                <a:gd name="T76" fmla="*/ 10 w 241"/>
                <a:gd name="T77" fmla="*/ 33 h 230"/>
                <a:gd name="T78" fmla="*/ 22 w 241"/>
                <a:gd name="T79" fmla="*/ 209 h 230"/>
                <a:gd name="T80" fmla="*/ 24 w 241"/>
                <a:gd name="T81" fmla="*/ 193 h 230"/>
                <a:gd name="T82" fmla="*/ 160 w 241"/>
                <a:gd name="T83" fmla="*/ 193 h 230"/>
                <a:gd name="T84" fmla="*/ 158 w 241"/>
                <a:gd name="T85" fmla="*/ 220 h 230"/>
                <a:gd name="T86" fmla="*/ 22 w 241"/>
                <a:gd name="T87" fmla="*/ 209 h 230"/>
                <a:gd name="T88" fmla="*/ 231 w 241"/>
                <a:gd name="T89" fmla="*/ 209 h 230"/>
                <a:gd name="T90" fmla="*/ 168 w 241"/>
                <a:gd name="T91" fmla="*/ 209 h 230"/>
                <a:gd name="T92" fmla="*/ 170 w 241"/>
                <a:gd name="T93" fmla="*/ 193 h 230"/>
                <a:gd name="T94" fmla="*/ 213 w 241"/>
                <a:gd name="T95" fmla="*/ 193 h 230"/>
                <a:gd name="T96" fmla="*/ 218 w 241"/>
                <a:gd name="T97" fmla="*/ 189 h 230"/>
                <a:gd name="T98" fmla="*/ 218 w 241"/>
                <a:gd name="T99" fmla="*/ 66 h 230"/>
                <a:gd name="T100" fmla="*/ 231 w 241"/>
                <a:gd name="T101" fmla="*/ 66 h 230"/>
                <a:gd name="T102" fmla="*/ 231 w 241"/>
                <a:gd name="T103" fmla="*/ 20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 h="230">
                  <a:moveTo>
                    <a:pt x="236" y="56"/>
                  </a:moveTo>
                  <a:cubicBezTo>
                    <a:pt x="218" y="56"/>
                    <a:pt x="218" y="56"/>
                    <a:pt x="218" y="56"/>
                  </a:cubicBezTo>
                  <a:cubicBezTo>
                    <a:pt x="218" y="28"/>
                    <a:pt x="218" y="28"/>
                    <a:pt x="218" y="28"/>
                  </a:cubicBezTo>
                  <a:cubicBezTo>
                    <a:pt x="218" y="25"/>
                    <a:pt x="216" y="23"/>
                    <a:pt x="213" y="23"/>
                  </a:cubicBezTo>
                  <a:cubicBezTo>
                    <a:pt x="184" y="23"/>
                    <a:pt x="184" y="23"/>
                    <a:pt x="184" y="23"/>
                  </a:cubicBezTo>
                  <a:cubicBezTo>
                    <a:pt x="184" y="18"/>
                    <a:pt x="184" y="18"/>
                    <a:pt x="184" y="18"/>
                  </a:cubicBezTo>
                  <a:cubicBezTo>
                    <a:pt x="185" y="15"/>
                    <a:pt x="183" y="13"/>
                    <a:pt x="180" y="13"/>
                  </a:cubicBezTo>
                  <a:cubicBezTo>
                    <a:pt x="35" y="0"/>
                    <a:pt x="35" y="0"/>
                    <a:pt x="35" y="0"/>
                  </a:cubicBezTo>
                  <a:cubicBezTo>
                    <a:pt x="34" y="0"/>
                    <a:pt x="32" y="1"/>
                    <a:pt x="31" y="2"/>
                  </a:cubicBezTo>
                  <a:cubicBezTo>
                    <a:pt x="30" y="2"/>
                    <a:pt x="30" y="4"/>
                    <a:pt x="30" y="5"/>
                  </a:cubicBezTo>
                  <a:cubicBezTo>
                    <a:pt x="28" y="23"/>
                    <a:pt x="28" y="23"/>
                    <a:pt x="28" y="23"/>
                  </a:cubicBezTo>
                  <a:cubicBezTo>
                    <a:pt x="5" y="23"/>
                    <a:pt x="5" y="23"/>
                    <a:pt x="5" y="23"/>
                  </a:cubicBezTo>
                  <a:cubicBezTo>
                    <a:pt x="2" y="23"/>
                    <a:pt x="0" y="25"/>
                    <a:pt x="0" y="28"/>
                  </a:cubicBezTo>
                  <a:cubicBezTo>
                    <a:pt x="0" y="189"/>
                    <a:pt x="0" y="189"/>
                    <a:pt x="0" y="189"/>
                  </a:cubicBezTo>
                  <a:cubicBezTo>
                    <a:pt x="0" y="191"/>
                    <a:pt x="2" y="193"/>
                    <a:pt x="5" y="193"/>
                  </a:cubicBezTo>
                  <a:cubicBezTo>
                    <a:pt x="14" y="193"/>
                    <a:pt x="14" y="193"/>
                    <a:pt x="14" y="193"/>
                  </a:cubicBezTo>
                  <a:cubicBezTo>
                    <a:pt x="12" y="213"/>
                    <a:pt x="12" y="213"/>
                    <a:pt x="12" y="213"/>
                  </a:cubicBezTo>
                  <a:cubicBezTo>
                    <a:pt x="12" y="216"/>
                    <a:pt x="14" y="218"/>
                    <a:pt x="17" y="218"/>
                  </a:cubicBezTo>
                  <a:cubicBezTo>
                    <a:pt x="162" y="230"/>
                    <a:pt x="162" y="230"/>
                    <a:pt x="162" y="230"/>
                  </a:cubicBezTo>
                  <a:cubicBezTo>
                    <a:pt x="162" y="230"/>
                    <a:pt x="162" y="230"/>
                    <a:pt x="162" y="230"/>
                  </a:cubicBezTo>
                  <a:cubicBezTo>
                    <a:pt x="163" y="230"/>
                    <a:pt x="164" y="230"/>
                    <a:pt x="165" y="229"/>
                  </a:cubicBezTo>
                  <a:cubicBezTo>
                    <a:pt x="166" y="228"/>
                    <a:pt x="167" y="227"/>
                    <a:pt x="167" y="226"/>
                  </a:cubicBezTo>
                  <a:cubicBezTo>
                    <a:pt x="168" y="218"/>
                    <a:pt x="168" y="218"/>
                    <a:pt x="168" y="218"/>
                  </a:cubicBezTo>
                  <a:cubicBezTo>
                    <a:pt x="236" y="219"/>
                    <a:pt x="236" y="219"/>
                    <a:pt x="236" y="219"/>
                  </a:cubicBezTo>
                  <a:cubicBezTo>
                    <a:pt x="236" y="219"/>
                    <a:pt x="236" y="219"/>
                    <a:pt x="236" y="219"/>
                  </a:cubicBezTo>
                  <a:cubicBezTo>
                    <a:pt x="237" y="219"/>
                    <a:pt x="238" y="218"/>
                    <a:pt x="239" y="217"/>
                  </a:cubicBezTo>
                  <a:cubicBezTo>
                    <a:pt x="240" y="216"/>
                    <a:pt x="241" y="215"/>
                    <a:pt x="241" y="214"/>
                  </a:cubicBezTo>
                  <a:cubicBezTo>
                    <a:pt x="241" y="61"/>
                    <a:pt x="241" y="61"/>
                    <a:pt x="241" y="61"/>
                  </a:cubicBezTo>
                  <a:cubicBezTo>
                    <a:pt x="241" y="58"/>
                    <a:pt x="239" y="56"/>
                    <a:pt x="236" y="56"/>
                  </a:cubicBezTo>
                  <a:close/>
                  <a:moveTo>
                    <a:pt x="39" y="11"/>
                  </a:moveTo>
                  <a:cubicBezTo>
                    <a:pt x="174" y="22"/>
                    <a:pt x="174" y="22"/>
                    <a:pt x="174" y="22"/>
                  </a:cubicBezTo>
                  <a:cubicBezTo>
                    <a:pt x="174" y="23"/>
                    <a:pt x="174" y="23"/>
                    <a:pt x="174" y="23"/>
                  </a:cubicBezTo>
                  <a:cubicBezTo>
                    <a:pt x="38" y="23"/>
                    <a:pt x="38" y="23"/>
                    <a:pt x="38" y="23"/>
                  </a:cubicBezTo>
                  <a:lnTo>
                    <a:pt x="39" y="11"/>
                  </a:lnTo>
                  <a:close/>
                  <a:moveTo>
                    <a:pt x="10" y="33"/>
                  </a:moveTo>
                  <a:cubicBezTo>
                    <a:pt x="208" y="33"/>
                    <a:pt x="208" y="33"/>
                    <a:pt x="208" y="33"/>
                  </a:cubicBezTo>
                  <a:cubicBezTo>
                    <a:pt x="208" y="184"/>
                    <a:pt x="208" y="184"/>
                    <a:pt x="208" y="184"/>
                  </a:cubicBezTo>
                  <a:cubicBezTo>
                    <a:pt x="10" y="184"/>
                    <a:pt x="10" y="184"/>
                    <a:pt x="10" y="184"/>
                  </a:cubicBezTo>
                  <a:lnTo>
                    <a:pt x="10" y="33"/>
                  </a:lnTo>
                  <a:close/>
                  <a:moveTo>
                    <a:pt x="22" y="209"/>
                  </a:moveTo>
                  <a:cubicBezTo>
                    <a:pt x="24" y="193"/>
                    <a:pt x="24" y="193"/>
                    <a:pt x="24" y="193"/>
                  </a:cubicBezTo>
                  <a:cubicBezTo>
                    <a:pt x="160" y="193"/>
                    <a:pt x="160" y="193"/>
                    <a:pt x="160" y="193"/>
                  </a:cubicBezTo>
                  <a:cubicBezTo>
                    <a:pt x="158" y="220"/>
                    <a:pt x="158" y="220"/>
                    <a:pt x="158" y="220"/>
                  </a:cubicBezTo>
                  <a:lnTo>
                    <a:pt x="22" y="209"/>
                  </a:lnTo>
                  <a:close/>
                  <a:moveTo>
                    <a:pt x="231" y="209"/>
                  </a:moveTo>
                  <a:cubicBezTo>
                    <a:pt x="168" y="209"/>
                    <a:pt x="168" y="209"/>
                    <a:pt x="168" y="209"/>
                  </a:cubicBezTo>
                  <a:cubicBezTo>
                    <a:pt x="170" y="193"/>
                    <a:pt x="170" y="193"/>
                    <a:pt x="170" y="193"/>
                  </a:cubicBezTo>
                  <a:cubicBezTo>
                    <a:pt x="213" y="193"/>
                    <a:pt x="213" y="193"/>
                    <a:pt x="213" y="193"/>
                  </a:cubicBezTo>
                  <a:cubicBezTo>
                    <a:pt x="216" y="193"/>
                    <a:pt x="218" y="191"/>
                    <a:pt x="218" y="189"/>
                  </a:cubicBezTo>
                  <a:cubicBezTo>
                    <a:pt x="218" y="66"/>
                    <a:pt x="218" y="66"/>
                    <a:pt x="218" y="66"/>
                  </a:cubicBezTo>
                  <a:cubicBezTo>
                    <a:pt x="231" y="66"/>
                    <a:pt x="231" y="66"/>
                    <a:pt x="231" y="66"/>
                  </a:cubicBezTo>
                  <a:lnTo>
                    <a:pt x="231"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1" name="Freeform 281"/>
            <p:cNvSpPr>
              <a:spLocks noEditPoints="1"/>
            </p:cNvSpPr>
            <p:nvPr/>
          </p:nvSpPr>
          <p:spPr bwMode="auto">
            <a:xfrm>
              <a:off x="5943596" y="7120034"/>
              <a:ext cx="228599" cy="222252"/>
            </a:xfrm>
            <a:custGeom>
              <a:avLst/>
              <a:gdLst>
                <a:gd name="T0" fmla="*/ 80 w 91"/>
                <a:gd name="T1" fmla="*/ 23 h 88"/>
                <a:gd name="T2" fmla="*/ 56 w 91"/>
                <a:gd name="T3" fmla="*/ 33 h 88"/>
                <a:gd name="T4" fmla="*/ 59 w 91"/>
                <a:gd name="T5" fmla="*/ 9 h 88"/>
                <a:gd name="T6" fmla="*/ 57 w 91"/>
                <a:gd name="T7" fmla="*/ 3 h 88"/>
                <a:gd name="T8" fmla="*/ 52 w 91"/>
                <a:gd name="T9" fmla="*/ 0 h 88"/>
                <a:gd name="T10" fmla="*/ 47 w 91"/>
                <a:gd name="T11" fmla="*/ 0 h 88"/>
                <a:gd name="T12" fmla="*/ 3 w 91"/>
                <a:gd name="T13" fmla="*/ 39 h 88"/>
                <a:gd name="T14" fmla="*/ 41 w 91"/>
                <a:gd name="T15" fmla="*/ 88 h 88"/>
                <a:gd name="T16" fmla="*/ 47 w 91"/>
                <a:gd name="T17" fmla="*/ 88 h 88"/>
                <a:gd name="T18" fmla="*/ 91 w 91"/>
                <a:gd name="T19" fmla="*/ 50 h 88"/>
                <a:gd name="T20" fmla="*/ 88 w 91"/>
                <a:gd name="T21" fmla="*/ 28 h 88"/>
                <a:gd name="T22" fmla="*/ 80 w 91"/>
                <a:gd name="T23" fmla="*/ 23 h 88"/>
                <a:gd name="T24" fmla="*/ 81 w 91"/>
                <a:gd name="T25" fmla="*/ 48 h 88"/>
                <a:gd name="T26" fmla="*/ 47 w 91"/>
                <a:gd name="T27" fmla="*/ 79 h 88"/>
                <a:gd name="T28" fmla="*/ 43 w 91"/>
                <a:gd name="T29" fmla="*/ 78 h 88"/>
                <a:gd name="T30" fmla="*/ 13 w 91"/>
                <a:gd name="T31" fmla="*/ 40 h 88"/>
                <a:gd name="T32" fmla="*/ 47 w 91"/>
                <a:gd name="T33" fmla="*/ 10 h 88"/>
                <a:gd name="T34" fmla="*/ 49 w 91"/>
                <a:gd name="T35" fmla="*/ 10 h 88"/>
                <a:gd name="T36" fmla="*/ 45 w 91"/>
                <a:gd name="T37" fmla="*/ 40 h 88"/>
                <a:gd name="T38" fmla="*/ 47 w 91"/>
                <a:gd name="T39" fmla="*/ 44 h 88"/>
                <a:gd name="T40" fmla="*/ 52 w 91"/>
                <a:gd name="T41" fmla="*/ 45 h 88"/>
                <a:gd name="T42" fmla="*/ 79 w 91"/>
                <a:gd name="T43" fmla="*/ 33 h 88"/>
                <a:gd name="T44" fmla="*/ 81 w 91"/>
                <a:gd name="T45"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88">
                  <a:moveTo>
                    <a:pt x="80" y="23"/>
                  </a:moveTo>
                  <a:cubicBezTo>
                    <a:pt x="79" y="23"/>
                    <a:pt x="78" y="23"/>
                    <a:pt x="56" y="33"/>
                  </a:cubicBezTo>
                  <a:cubicBezTo>
                    <a:pt x="59" y="9"/>
                    <a:pt x="59" y="9"/>
                    <a:pt x="59" y="9"/>
                  </a:cubicBezTo>
                  <a:cubicBezTo>
                    <a:pt x="59" y="7"/>
                    <a:pt x="59" y="5"/>
                    <a:pt x="57" y="3"/>
                  </a:cubicBezTo>
                  <a:cubicBezTo>
                    <a:pt x="56" y="2"/>
                    <a:pt x="54" y="1"/>
                    <a:pt x="52" y="0"/>
                  </a:cubicBezTo>
                  <a:cubicBezTo>
                    <a:pt x="50" y="0"/>
                    <a:pt x="48" y="0"/>
                    <a:pt x="47" y="0"/>
                  </a:cubicBezTo>
                  <a:cubicBezTo>
                    <a:pt x="24" y="0"/>
                    <a:pt x="6" y="17"/>
                    <a:pt x="3" y="39"/>
                  </a:cubicBezTo>
                  <a:cubicBezTo>
                    <a:pt x="0" y="63"/>
                    <a:pt x="17" y="85"/>
                    <a:pt x="41" y="88"/>
                  </a:cubicBezTo>
                  <a:cubicBezTo>
                    <a:pt x="43" y="88"/>
                    <a:pt x="45" y="88"/>
                    <a:pt x="47" y="88"/>
                  </a:cubicBezTo>
                  <a:cubicBezTo>
                    <a:pt x="69" y="88"/>
                    <a:pt x="88" y="72"/>
                    <a:pt x="91" y="50"/>
                  </a:cubicBezTo>
                  <a:cubicBezTo>
                    <a:pt x="91" y="42"/>
                    <a:pt x="90" y="35"/>
                    <a:pt x="88" y="28"/>
                  </a:cubicBezTo>
                  <a:cubicBezTo>
                    <a:pt x="86" y="25"/>
                    <a:pt x="84" y="23"/>
                    <a:pt x="80" y="23"/>
                  </a:cubicBezTo>
                  <a:close/>
                  <a:moveTo>
                    <a:pt x="81" y="48"/>
                  </a:moveTo>
                  <a:cubicBezTo>
                    <a:pt x="79" y="66"/>
                    <a:pt x="64" y="79"/>
                    <a:pt x="47" y="79"/>
                  </a:cubicBezTo>
                  <a:cubicBezTo>
                    <a:pt x="45" y="79"/>
                    <a:pt x="44" y="79"/>
                    <a:pt x="43" y="78"/>
                  </a:cubicBezTo>
                  <a:cubicBezTo>
                    <a:pt x="24" y="76"/>
                    <a:pt x="10" y="59"/>
                    <a:pt x="13" y="40"/>
                  </a:cubicBezTo>
                  <a:cubicBezTo>
                    <a:pt x="15" y="23"/>
                    <a:pt x="29" y="10"/>
                    <a:pt x="47" y="10"/>
                  </a:cubicBezTo>
                  <a:cubicBezTo>
                    <a:pt x="47" y="10"/>
                    <a:pt x="48" y="10"/>
                    <a:pt x="49" y="10"/>
                  </a:cubicBezTo>
                  <a:cubicBezTo>
                    <a:pt x="45" y="40"/>
                    <a:pt x="45" y="40"/>
                    <a:pt x="45" y="40"/>
                  </a:cubicBezTo>
                  <a:cubicBezTo>
                    <a:pt x="45" y="42"/>
                    <a:pt x="46" y="43"/>
                    <a:pt x="47" y="44"/>
                  </a:cubicBezTo>
                  <a:cubicBezTo>
                    <a:pt x="49" y="46"/>
                    <a:pt x="51" y="46"/>
                    <a:pt x="52" y="45"/>
                  </a:cubicBezTo>
                  <a:cubicBezTo>
                    <a:pt x="64" y="40"/>
                    <a:pt x="75" y="35"/>
                    <a:pt x="79" y="33"/>
                  </a:cubicBezTo>
                  <a:cubicBezTo>
                    <a:pt x="81" y="38"/>
                    <a:pt x="81" y="43"/>
                    <a:pt x="8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2" name="Freeform 282"/>
            <p:cNvSpPr>
              <a:spLocks/>
            </p:cNvSpPr>
            <p:nvPr/>
          </p:nvSpPr>
          <p:spPr bwMode="auto">
            <a:xfrm>
              <a:off x="6219856" y="7291504"/>
              <a:ext cx="125413" cy="25400"/>
            </a:xfrm>
            <a:custGeom>
              <a:avLst/>
              <a:gdLst>
                <a:gd name="T0" fmla="*/ 45 w 50"/>
                <a:gd name="T1" fmla="*/ 0 h 10"/>
                <a:gd name="T2" fmla="*/ 5 w 50"/>
                <a:gd name="T3" fmla="*/ 0 h 10"/>
                <a:gd name="T4" fmla="*/ 0 w 50"/>
                <a:gd name="T5" fmla="*/ 5 h 10"/>
                <a:gd name="T6" fmla="*/ 5 w 50"/>
                <a:gd name="T7" fmla="*/ 10 h 10"/>
                <a:gd name="T8" fmla="*/ 45 w 50"/>
                <a:gd name="T9" fmla="*/ 10 h 10"/>
                <a:gd name="T10" fmla="*/ 50 w 50"/>
                <a:gd name="T11" fmla="*/ 5 h 10"/>
                <a:gd name="T12" fmla="*/ 45 w 5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0" h="10">
                  <a:moveTo>
                    <a:pt x="45" y="0"/>
                  </a:moveTo>
                  <a:cubicBezTo>
                    <a:pt x="5" y="0"/>
                    <a:pt x="5" y="0"/>
                    <a:pt x="5" y="0"/>
                  </a:cubicBezTo>
                  <a:cubicBezTo>
                    <a:pt x="3" y="0"/>
                    <a:pt x="0" y="2"/>
                    <a:pt x="0" y="5"/>
                  </a:cubicBezTo>
                  <a:cubicBezTo>
                    <a:pt x="0" y="8"/>
                    <a:pt x="3" y="10"/>
                    <a:pt x="5" y="10"/>
                  </a:cubicBezTo>
                  <a:cubicBezTo>
                    <a:pt x="45" y="10"/>
                    <a:pt x="45" y="10"/>
                    <a:pt x="45" y="10"/>
                  </a:cubicBezTo>
                  <a:cubicBezTo>
                    <a:pt x="47" y="10"/>
                    <a:pt x="50" y="8"/>
                    <a:pt x="50" y="5"/>
                  </a:cubicBezTo>
                  <a:cubicBezTo>
                    <a:pt x="50" y="2"/>
                    <a:pt x="47"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3" name="Freeform 283"/>
            <p:cNvSpPr>
              <a:spLocks/>
            </p:cNvSpPr>
            <p:nvPr/>
          </p:nvSpPr>
          <p:spPr bwMode="auto">
            <a:xfrm>
              <a:off x="6219839" y="7213666"/>
              <a:ext cx="125413" cy="23813"/>
            </a:xfrm>
            <a:custGeom>
              <a:avLst/>
              <a:gdLst>
                <a:gd name="T0" fmla="*/ 45 w 50"/>
                <a:gd name="T1" fmla="*/ 0 h 10"/>
                <a:gd name="T2" fmla="*/ 5 w 50"/>
                <a:gd name="T3" fmla="*/ 0 h 10"/>
                <a:gd name="T4" fmla="*/ 0 w 50"/>
                <a:gd name="T5" fmla="*/ 5 h 10"/>
                <a:gd name="T6" fmla="*/ 5 w 50"/>
                <a:gd name="T7" fmla="*/ 10 h 10"/>
                <a:gd name="T8" fmla="*/ 45 w 50"/>
                <a:gd name="T9" fmla="*/ 10 h 10"/>
                <a:gd name="T10" fmla="*/ 50 w 50"/>
                <a:gd name="T11" fmla="*/ 5 h 10"/>
                <a:gd name="T12" fmla="*/ 45 w 5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0" h="10">
                  <a:moveTo>
                    <a:pt x="45" y="0"/>
                  </a:moveTo>
                  <a:cubicBezTo>
                    <a:pt x="5" y="0"/>
                    <a:pt x="5" y="0"/>
                    <a:pt x="5" y="0"/>
                  </a:cubicBezTo>
                  <a:cubicBezTo>
                    <a:pt x="3" y="0"/>
                    <a:pt x="0" y="3"/>
                    <a:pt x="0" y="5"/>
                  </a:cubicBezTo>
                  <a:cubicBezTo>
                    <a:pt x="0" y="8"/>
                    <a:pt x="3" y="10"/>
                    <a:pt x="5" y="10"/>
                  </a:cubicBezTo>
                  <a:cubicBezTo>
                    <a:pt x="45" y="10"/>
                    <a:pt x="45" y="10"/>
                    <a:pt x="45" y="10"/>
                  </a:cubicBezTo>
                  <a:cubicBezTo>
                    <a:pt x="47" y="10"/>
                    <a:pt x="50" y="8"/>
                    <a:pt x="50" y="5"/>
                  </a:cubicBezTo>
                  <a:cubicBezTo>
                    <a:pt x="50" y="3"/>
                    <a:pt x="47"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24" name="Freeform 284"/>
            <p:cNvSpPr>
              <a:spLocks/>
            </p:cNvSpPr>
            <p:nvPr/>
          </p:nvSpPr>
          <p:spPr bwMode="auto">
            <a:xfrm>
              <a:off x="6219826" y="7137399"/>
              <a:ext cx="125413" cy="25400"/>
            </a:xfrm>
            <a:custGeom>
              <a:avLst/>
              <a:gdLst>
                <a:gd name="T0" fmla="*/ 45 w 50"/>
                <a:gd name="T1" fmla="*/ 0 h 10"/>
                <a:gd name="T2" fmla="*/ 5 w 50"/>
                <a:gd name="T3" fmla="*/ 0 h 10"/>
                <a:gd name="T4" fmla="*/ 0 w 50"/>
                <a:gd name="T5" fmla="*/ 5 h 10"/>
                <a:gd name="T6" fmla="*/ 5 w 50"/>
                <a:gd name="T7" fmla="*/ 10 h 10"/>
                <a:gd name="T8" fmla="*/ 45 w 50"/>
                <a:gd name="T9" fmla="*/ 10 h 10"/>
                <a:gd name="T10" fmla="*/ 50 w 50"/>
                <a:gd name="T11" fmla="*/ 5 h 10"/>
                <a:gd name="T12" fmla="*/ 45 w 5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0" h="10">
                  <a:moveTo>
                    <a:pt x="45" y="0"/>
                  </a:moveTo>
                  <a:cubicBezTo>
                    <a:pt x="5" y="0"/>
                    <a:pt x="5" y="0"/>
                    <a:pt x="5" y="0"/>
                  </a:cubicBezTo>
                  <a:cubicBezTo>
                    <a:pt x="3" y="0"/>
                    <a:pt x="0" y="2"/>
                    <a:pt x="0" y="5"/>
                  </a:cubicBezTo>
                  <a:cubicBezTo>
                    <a:pt x="0" y="8"/>
                    <a:pt x="3" y="10"/>
                    <a:pt x="5" y="10"/>
                  </a:cubicBezTo>
                  <a:cubicBezTo>
                    <a:pt x="45" y="10"/>
                    <a:pt x="45" y="10"/>
                    <a:pt x="45" y="10"/>
                  </a:cubicBezTo>
                  <a:cubicBezTo>
                    <a:pt x="47" y="10"/>
                    <a:pt x="50" y="8"/>
                    <a:pt x="50" y="5"/>
                  </a:cubicBezTo>
                  <a:cubicBezTo>
                    <a:pt x="50" y="2"/>
                    <a:pt x="47"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sp>
        <p:nvSpPr>
          <p:cNvPr id="52" name="Freeform 663"/>
          <p:cNvSpPr>
            <a:spLocks/>
          </p:cNvSpPr>
          <p:nvPr/>
        </p:nvSpPr>
        <p:spPr bwMode="auto">
          <a:xfrm>
            <a:off x="6221382" y="2882620"/>
            <a:ext cx="233807" cy="148976"/>
          </a:xfrm>
          <a:custGeom>
            <a:avLst/>
            <a:gdLst>
              <a:gd name="T0" fmla="*/ 221 w 221"/>
              <a:gd name="T1" fmla="*/ 42 h 86"/>
              <a:gd name="T2" fmla="*/ 220 w 221"/>
              <a:gd name="T3" fmla="*/ 40 h 86"/>
              <a:gd name="T4" fmla="*/ 182 w 221"/>
              <a:gd name="T5" fmla="*/ 2 h 86"/>
              <a:gd name="T6" fmla="*/ 175 w 221"/>
              <a:gd name="T7" fmla="*/ 2 h 86"/>
              <a:gd name="T8" fmla="*/ 175 w 221"/>
              <a:gd name="T9" fmla="*/ 9 h 86"/>
              <a:gd name="T10" fmla="*/ 205 w 221"/>
              <a:gd name="T11" fmla="*/ 39 h 86"/>
              <a:gd name="T12" fmla="*/ 5 w 221"/>
              <a:gd name="T13" fmla="*/ 39 h 86"/>
              <a:gd name="T14" fmla="*/ 0 w 221"/>
              <a:gd name="T15" fmla="*/ 44 h 86"/>
              <a:gd name="T16" fmla="*/ 5 w 221"/>
              <a:gd name="T17" fmla="*/ 48 h 86"/>
              <a:gd name="T18" fmla="*/ 205 w 221"/>
              <a:gd name="T19" fmla="*/ 48 h 86"/>
              <a:gd name="T20" fmla="*/ 175 w 221"/>
              <a:gd name="T21" fmla="*/ 78 h 86"/>
              <a:gd name="T22" fmla="*/ 175 w 221"/>
              <a:gd name="T23" fmla="*/ 85 h 86"/>
              <a:gd name="T24" fmla="*/ 179 w 221"/>
              <a:gd name="T25" fmla="*/ 86 h 86"/>
              <a:gd name="T26" fmla="*/ 182 w 221"/>
              <a:gd name="T27" fmla="*/ 85 h 86"/>
              <a:gd name="T28" fmla="*/ 220 w 221"/>
              <a:gd name="T29" fmla="*/ 47 h 86"/>
              <a:gd name="T30" fmla="*/ 221 w 221"/>
              <a:gd name="T31" fmla="*/ 45 h 86"/>
              <a:gd name="T32" fmla="*/ 221 w 221"/>
              <a:gd name="T33" fmla="*/ 44 h 86"/>
              <a:gd name="T34" fmla="*/ 221 w 221"/>
              <a:gd name="T3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86">
                <a:moveTo>
                  <a:pt x="221" y="42"/>
                </a:moveTo>
                <a:cubicBezTo>
                  <a:pt x="221" y="41"/>
                  <a:pt x="220" y="41"/>
                  <a:pt x="220" y="40"/>
                </a:cubicBezTo>
                <a:cubicBezTo>
                  <a:pt x="182" y="2"/>
                  <a:pt x="182" y="2"/>
                  <a:pt x="182" y="2"/>
                </a:cubicBezTo>
                <a:cubicBezTo>
                  <a:pt x="180" y="0"/>
                  <a:pt x="177" y="0"/>
                  <a:pt x="175" y="2"/>
                </a:cubicBezTo>
                <a:cubicBezTo>
                  <a:pt x="173" y="4"/>
                  <a:pt x="173" y="7"/>
                  <a:pt x="175" y="9"/>
                </a:cubicBezTo>
                <a:cubicBezTo>
                  <a:pt x="205" y="39"/>
                  <a:pt x="205" y="39"/>
                  <a:pt x="205" y="39"/>
                </a:cubicBezTo>
                <a:cubicBezTo>
                  <a:pt x="5" y="39"/>
                  <a:pt x="5" y="39"/>
                  <a:pt x="5" y="39"/>
                </a:cubicBezTo>
                <a:cubicBezTo>
                  <a:pt x="3" y="39"/>
                  <a:pt x="0" y="41"/>
                  <a:pt x="0" y="44"/>
                </a:cubicBezTo>
                <a:cubicBezTo>
                  <a:pt x="0" y="46"/>
                  <a:pt x="3" y="48"/>
                  <a:pt x="5" y="48"/>
                </a:cubicBezTo>
                <a:cubicBezTo>
                  <a:pt x="205" y="48"/>
                  <a:pt x="205" y="48"/>
                  <a:pt x="205" y="48"/>
                </a:cubicBezTo>
                <a:cubicBezTo>
                  <a:pt x="175" y="78"/>
                  <a:pt x="175" y="78"/>
                  <a:pt x="175" y="78"/>
                </a:cubicBezTo>
                <a:cubicBezTo>
                  <a:pt x="173" y="80"/>
                  <a:pt x="173" y="83"/>
                  <a:pt x="175" y="85"/>
                </a:cubicBezTo>
                <a:cubicBezTo>
                  <a:pt x="176" y="86"/>
                  <a:pt x="177" y="86"/>
                  <a:pt x="179" y="86"/>
                </a:cubicBezTo>
                <a:cubicBezTo>
                  <a:pt x="180" y="86"/>
                  <a:pt x="181" y="86"/>
                  <a:pt x="182" y="85"/>
                </a:cubicBezTo>
                <a:cubicBezTo>
                  <a:pt x="220" y="47"/>
                  <a:pt x="220" y="47"/>
                  <a:pt x="220" y="47"/>
                </a:cubicBezTo>
                <a:cubicBezTo>
                  <a:pt x="220" y="47"/>
                  <a:pt x="221" y="46"/>
                  <a:pt x="221" y="45"/>
                </a:cubicBezTo>
                <a:cubicBezTo>
                  <a:pt x="221" y="45"/>
                  <a:pt x="221" y="44"/>
                  <a:pt x="221" y="44"/>
                </a:cubicBezTo>
                <a:cubicBezTo>
                  <a:pt x="221" y="43"/>
                  <a:pt x="221" y="42"/>
                  <a:pt x="221"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32" name="TextBox 31"/>
          <p:cNvSpPr txBox="1"/>
          <p:nvPr/>
        </p:nvSpPr>
        <p:spPr>
          <a:xfrm>
            <a:off x="7266526" y="3528153"/>
            <a:ext cx="961799" cy="169277"/>
          </a:xfrm>
          <a:prstGeom prst="rect">
            <a:avLst/>
          </a:prstGeom>
          <a:noFill/>
        </p:spPr>
        <p:txBody>
          <a:bodyPr wrap="square" lIns="0" tIns="0" rIns="0" bIns="0" rtlCol="0">
            <a:spAutoFit/>
          </a:bodyPr>
          <a:lstStyle/>
          <a:p>
            <a:pPr algn="ctr">
              <a:spcBef>
                <a:spcPts val="600"/>
              </a:spcBef>
              <a:buSzPct val="100000"/>
            </a:pPr>
            <a:r>
              <a:rPr lang="en-US" sz="1100" dirty="0"/>
              <a:t>Decision-Making</a:t>
            </a:r>
          </a:p>
        </p:txBody>
      </p:sp>
      <p:grpSp>
        <p:nvGrpSpPr>
          <p:cNvPr id="11" name="Group 10"/>
          <p:cNvGrpSpPr/>
          <p:nvPr/>
        </p:nvGrpSpPr>
        <p:grpSpPr>
          <a:xfrm>
            <a:off x="7821470" y="2095817"/>
            <a:ext cx="334340" cy="388042"/>
            <a:chOff x="6874413" y="2042700"/>
            <a:chExt cx="334340" cy="388042"/>
          </a:xfrm>
        </p:grpSpPr>
        <p:sp>
          <p:nvSpPr>
            <p:cNvPr id="25" name="Freeform 35"/>
            <p:cNvSpPr>
              <a:spLocks noChangeAspect="1"/>
            </p:cNvSpPr>
            <p:nvPr/>
          </p:nvSpPr>
          <p:spPr bwMode="auto">
            <a:xfrm flipH="1">
              <a:off x="6874413" y="2042700"/>
              <a:ext cx="334340" cy="388042"/>
            </a:xfrm>
            <a:custGeom>
              <a:avLst/>
              <a:gdLst>
                <a:gd name="T0" fmla="*/ 103 w 118"/>
                <a:gd name="T1" fmla="*/ 0 h 103"/>
                <a:gd name="T2" fmla="*/ 15 w 118"/>
                <a:gd name="T3" fmla="*/ 0 h 103"/>
                <a:gd name="T4" fmla="*/ 0 w 118"/>
                <a:gd name="T5" fmla="*/ 15 h 103"/>
                <a:gd name="T6" fmla="*/ 0 w 118"/>
                <a:gd name="T7" fmla="*/ 66 h 103"/>
                <a:gd name="T8" fmla="*/ 15 w 118"/>
                <a:gd name="T9" fmla="*/ 81 h 103"/>
                <a:gd name="T10" fmla="*/ 44 w 118"/>
                <a:gd name="T11" fmla="*/ 81 h 103"/>
                <a:gd name="T12" fmla="*/ 74 w 118"/>
                <a:gd name="T13" fmla="*/ 103 h 103"/>
                <a:gd name="T14" fmla="*/ 74 w 118"/>
                <a:gd name="T15" fmla="*/ 81 h 103"/>
                <a:gd name="T16" fmla="*/ 103 w 118"/>
                <a:gd name="T17" fmla="*/ 81 h 103"/>
                <a:gd name="T18" fmla="*/ 118 w 118"/>
                <a:gd name="T19" fmla="*/ 66 h 103"/>
                <a:gd name="T20" fmla="*/ 118 w 118"/>
                <a:gd name="T21" fmla="*/ 15 h 103"/>
                <a:gd name="T22" fmla="*/ 103 w 118"/>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03">
                  <a:moveTo>
                    <a:pt x="103" y="0"/>
                  </a:moveTo>
                  <a:cubicBezTo>
                    <a:pt x="15" y="0"/>
                    <a:pt x="15" y="0"/>
                    <a:pt x="15" y="0"/>
                  </a:cubicBezTo>
                  <a:cubicBezTo>
                    <a:pt x="6" y="0"/>
                    <a:pt x="0" y="6"/>
                    <a:pt x="0" y="15"/>
                  </a:cubicBezTo>
                  <a:cubicBezTo>
                    <a:pt x="0" y="66"/>
                    <a:pt x="0" y="66"/>
                    <a:pt x="0" y="66"/>
                  </a:cubicBezTo>
                  <a:cubicBezTo>
                    <a:pt x="0" y="74"/>
                    <a:pt x="6" y="81"/>
                    <a:pt x="15" y="81"/>
                  </a:cubicBezTo>
                  <a:cubicBezTo>
                    <a:pt x="44" y="81"/>
                    <a:pt x="44" y="81"/>
                    <a:pt x="44" y="81"/>
                  </a:cubicBezTo>
                  <a:cubicBezTo>
                    <a:pt x="74" y="103"/>
                    <a:pt x="74" y="103"/>
                    <a:pt x="74" y="103"/>
                  </a:cubicBezTo>
                  <a:cubicBezTo>
                    <a:pt x="74" y="81"/>
                    <a:pt x="74" y="81"/>
                    <a:pt x="74" y="81"/>
                  </a:cubicBezTo>
                  <a:cubicBezTo>
                    <a:pt x="103" y="81"/>
                    <a:pt x="103" y="81"/>
                    <a:pt x="103" y="81"/>
                  </a:cubicBezTo>
                  <a:cubicBezTo>
                    <a:pt x="111" y="81"/>
                    <a:pt x="118" y="74"/>
                    <a:pt x="118" y="66"/>
                  </a:cubicBezTo>
                  <a:cubicBezTo>
                    <a:pt x="118" y="15"/>
                    <a:pt x="118" y="15"/>
                    <a:pt x="118" y="15"/>
                  </a:cubicBezTo>
                  <a:cubicBezTo>
                    <a:pt x="118" y="6"/>
                    <a:pt x="111" y="0"/>
                    <a:pt x="103" y="0"/>
                  </a:cubicBezTo>
                  <a:close/>
                </a:path>
              </a:pathLst>
            </a:custGeom>
            <a:solidFill>
              <a:schemeClr val="accent5"/>
            </a:solidFill>
            <a:ln>
              <a:solidFill>
                <a:sysClr val="window" lastClr="FFFFFF"/>
              </a:solidFill>
            </a:ln>
            <a:extLst/>
          </p:spPr>
          <p:txBody>
            <a:bodyPr vert="horz" wrap="square" lIns="91440" tIns="45720" rIns="91440" bIns="45720" numCol="1" anchor="t" anchorCtr="0" compatLnSpc="1">
              <a:prstTxWarp prst="textNoShape">
                <a:avLst/>
              </a:prstTxWarp>
            </a:bodyPr>
            <a:lstStyle/>
            <a:p>
              <a:pPr algn="ctr">
                <a:defRPr/>
              </a:pPr>
              <a:endParaRPr lang="en-US" sz="900" b="1" kern="0" dirty="0" smtClean="0">
                <a:latin typeface="Arial"/>
              </a:endParaRPr>
            </a:p>
          </p:txBody>
        </p:sp>
        <p:sp>
          <p:nvSpPr>
            <p:cNvPr id="53" name="Freeform 113"/>
            <p:cNvSpPr>
              <a:spLocks noEditPoints="1"/>
            </p:cNvSpPr>
            <p:nvPr/>
          </p:nvSpPr>
          <p:spPr bwMode="auto">
            <a:xfrm>
              <a:off x="6951528" y="2085680"/>
              <a:ext cx="190790" cy="235981"/>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sp>
        <p:nvSpPr>
          <p:cNvPr id="55" name="Freeform 9"/>
          <p:cNvSpPr>
            <a:spLocks noChangeAspect="1" noEditPoints="1"/>
          </p:cNvSpPr>
          <p:nvPr/>
        </p:nvSpPr>
        <p:spPr bwMode="auto">
          <a:xfrm>
            <a:off x="7524532" y="2450170"/>
            <a:ext cx="399048" cy="973882"/>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900" kern="0" dirty="0" smtClean="0">
              <a:latin typeface="Arial"/>
            </a:endParaRPr>
          </a:p>
        </p:txBody>
      </p:sp>
      <p:grpSp>
        <p:nvGrpSpPr>
          <p:cNvPr id="187" name="Group 186"/>
          <p:cNvGrpSpPr/>
          <p:nvPr/>
        </p:nvGrpSpPr>
        <p:grpSpPr>
          <a:xfrm>
            <a:off x="713985" y="4904786"/>
            <a:ext cx="1131721" cy="1576966"/>
            <a:chOff x="713985" y="4904786"/>
            <a:chExt cx="1131721" cy="1576966"/>
          </a:xfrm>
        </p:grpSpPr>
        <p:sp>
          <p:nvSpPr>
            <p:cNvPr id="18" name="TextBox 17"/>
            <p:cNvSpPr txBox="1"/>
            <p:nvPr/>
          </p:nvSpPr>
          <p:spPr>
            <a:xfrm>
              <a:off x="713985" y="6081642"/>
              <a:ext cx="1131721" cy="400110"/>
            </a:xfrm>
            <a:prstGeom prst="rect">
              <a:avLst/>
            </a:prstGeom>
            <a:noFill/>
          </p:spPr>
          <p:txBody>
            <a:bodyPr wrap="none" lIns="0" tIns="0" rIns="0" bIns="0" rtlCol="0">
              <a:spAutoFit/>
            </a:bodyPr>
            <a:lstStyle>
              <a:defPPr>
                <a:defRPr lang="en-US"/>
              </a:defPPr>
              <a:lvl1pPr algn="ctr">
                <a:spcBef>
                  <a:spcPts val="600"/>
                </a:spcBef>
                <a:buSzPct val="100000"/>
                <a:defRPr sz="1000" b="1" kern="0">
                  <a:solidFill>
                    <a:schemeClr val="bg1"/>
                  </a:solidFill>
                </a:defRPr>
              </a:lvl1pPr>
            </a:lstStyle>
            <a:p>
              <a:r>
                <a:rPr lang="en-US" sz="1100" b="0" dirty="0">
                  <a:solidFill>
                    <a:schemeClr val="tx1"/>
                  </a:solidFill>
                </a:rPr>
                <a:t>Continuous Sensing</a:t>
              </a:r>
            </a:p>
            <a:p>
              <a:endParaRPr lang="en-US" dirty="0">
                <a:solidFill>
                  <a:schemeClr val="tx1"/>
                </a:solidFill>
              </a:endParaRPr>
            </a:p>
          </p:txBody>
        </p:sp>
        <p:grpSp>
          <p:nvGrpSpPr>
            <p:cNvPr id="56" name="Group 55"/>
            <p:cNvGrpSpPr/>
            <p:nvPr/>
          </p:nvGrpSpPr>
          <p:grpSpPr>
            <a:xfrm>
              <a:off x="956266" y="4904786"/>
              <a:ext cx="647159" cy="687074"/>
              <a:chOff x="6123875" y="5421779"/>
              <a:chExt cx="647159" cy="687074"/>
            </a:xfrm>
            <a:solidFill>
              <a:schemeClr val="accent5"/>
            </a:solidFill>
          </p:grpSpPr>
          <p:grpSp>
            <p:nvGrpSpPr>
              <p:cNvPr id="104" name="Group 103"/>
              <p:cNvGrpSpPr/>
              <p:nvPr/>
            </p:nvGrpSpPr>
            <p:grpSpPr>
              <a:xfrm>
                <a:off x="6267478" y="5464100"/>
                <a:ext cx="326572" cy="333687"/>
                <a:chOff x="9812338" y="2919413"/>
                <a:chExt cx="382588" cy="438150"/>
              </a:xfrm>
              <a:grpFill/>
            </p:grpSpPr>
            <p:sp>
              <p:nvSpPr>
                <p:cNvPr id="108" name="Freeform 503"/>
                <p:cNvSpPr>
                  <a:spLocks noEditPoints="1"/>
                </p:cNvSpPr>
                <p:nvPr/>
              </p:nvSpPr>
              <p:spPr bwMode="auto">
                <a:xfrm>
                  <a:off x="9812338" y="2919413"/>
                  <a:ext cx="382588" cy="438150"/>
                </a:xfrm>
                <a:custGeom>
                  <a:avLst/>
                  <a:gdLst>
                    <a:gd name="T0" fmla="*/ 200 w 206"/>
                    <a:gd name="T1" fmla="*/ 59 h 236"/>
                    <a:gd name="T2" fmla="*/ 117 w 206"/>
                    <a:gd name="T3" fmla="*/ 0 h 236"/>
                    <a:gd name="T4" fmla="*/ 113 w 206"/>
                    <a:gd name="T5" fmla="*/ 0 h 236"/>
                    <a:gd name="T6" fmla="*/ 22 w 206"/>
                    <a:gd name="T7" fmla="*/ 71 h 236"/>
                    <a:gd name="T8" fmla="*/ 8 w 206"/>
                    <a:gd name="T9" fmla="*/ 111 h 236"/>
                    <a:gd name="T10" fmla="*/ 3 w 206"/>
                    <a:gd name="T11" fmla="*/ 127 h 236"/>
                    <a:gd name="T12" fmla="*/ 17 w 206"/>
                    <a:gd name="T13" fmla="*/ 134 h 236"/>
                    <a:gd name="T14" fmla="*/ 17 w 206"/>
                    <a:gd name="T15" fmla="*/ 137 h 236"/>
                    <a:gd name="T16" fmla="*/ 16 w 206"/>
                    <a:gd name="T17" fmla="*/ 143 h 236"/>
                    <a:gd name="T18" fmla="*/ 20 w 206"/>
                    <a:gd name="T19" fmla="*/ 151 h 236"/>
                    <a:gd name="T20" fmla="*/ 23 w 206"/>
                    <a:gd name="T21" fmla="*/ 163 h 236"/>
                    <a:gd name="T22" fmla="*/ 23 w 206"/>
                    <a:gd name="T23" fmla="*/ 171 h 236"/>
                    <a:gd name="T24" fmla="*/ 51 w 206"/>
                    <a:gd name="T25" fmla="*/ 192 h 236"/>
                    <a:gd name="T26" fmla="*/ 52 w 206"/>
                    <a:gd name="T27" fmla="*/ 192 h 236"/>
                    <a:gd name="T28" fmla="*/ 60 w 206"/>
                    <a:gd name="T29" fmla="*/ 191 h 236"/>
                    <a:gd name="T30" fmla="*/ 65 w 206"/>
                    <a:gd name="T31" fmla="*/ 193 h 236"/>
                    <a:gd name="T32" fmla="*/ 69 w 206"/>
                    <a:gd name="T33" fmla="*/ 198 h 236"/>
                    <a:gd name="T34" fmla="*/ 75 w 206"/>
                    <a:gd name="T35" fmla="*/ 216 h 236"/>
                    <a:gd name="T36" fmla="*/ 77 w 206"/>
                    <a:gd name="T37" fmla="*/ 232 h 236"/>
                    <a:gd name="T38" fmla="*/ 78 w 206"/>
                    <a:gd name="T39" fmla="*/ 233 h 236"/>
                    <a:gd name="T40" fmla="*/ 82 w 206"/>
                    <a:gd name="T41" fmla="*/ 236 h 236"/>
                    <a:gd name="T42" fmla="*/ 84 w 206"/>
                    <a:gd name="T43" fmla="*/ 236 h 236"/>
                    <a:gd name="T44" fmla="*/ 165 w 206"/>
                    <a:gd name="T45" fmla="*/ 212 h 236"/>
                    <a:gd name="T46" fmla="*/ 168 w 206"/>
                    <a:gd name="T47" fmla="*/ 206 h 236"/>
                    <a:gd name="T48" fmla="*/ 180 w 206"/>
                    <a:gd name="T49" fmla="*/ 143 h 236"/>
                    <a:gd name="T50" fmla="*/ 189 w 206"/>
                    <a:gd name="T51" fmla="*/ 128 h 236"/>
                    <a:gd name="T52" fmla="*/ 200 w 206"/>
                    <a:gd name="T53" fmla="*/ 59 h 236"/>
                    <a:gd name="T54" fmla="*/ 181 w 206"/>
                    <a:gd name="T55" fmla="*/ 123 h 236"/>
                    <a:gd name="T56" fmla="*/ 172 w 206"/>
                    <a:gd name="T57" fmla="*/ 138 h 236"/>
                    <a:gd name="T58" fmla="*/ 158 w 206"/>
                    <a:gd name="T59" fmla="*/ 204 h 236"/>
                    <a:gd name="T60" fmla="*/ 86 w 206"/>
                    <a:gd name="T61" fmla="*/ 225 h 236"/>
                    <a:gd name="T62" fmla="*/ 85 w 206"/>
                    <a:gd name="T63" fmla="*/ 216 h 236"/>
                    <a:gd name="T64" fmla="*/ 76 w 206"/>
                    <a:gd name="T65" fmla="*/ 191 h 236"/>
                    <a:gd name="T66" fmla="*/ 73 w 206"/>
                    <a:gd name="T67" fmla="*/ 187 h 236"/>
                    <a:gd name="T68" fmla="*/ 60 w 206"/>
                    <a:gd name="T69" fmla="*/ 181 h 236"/>
                    <a:gd name="T70" fmla="*/ 51 w 206"/>
                    <a:gd name="T71" fmla="*/ 182 h 236"/>
                    <a:gd name="T72" fmla="*/ 50 w 206"/>
                    <a:gd name="T73" fmla="*/ 183 h 236"/>
                    <a:gd name="T74" fmla="*/ 33 w 206"/>
                    <a:gd name="T75" fmla="*/ 171 h 236"/>
                    <a:gd name="T76" fmla="*/ 29 w 206"/>
                    <a:gd name="T77" fmla="*/ 156 h 236"/>
                    <a:gd name="T78" fmla="*/ 30 w 206"/>
                    <a:gd name="T79" fmla="*/ 153 h 236"/>
                    <a:gd name="T80" fmla="*/ 30 w 206"/>
                    <a:gd name="T81" fmla="*/ 152 h 236"/>
                    <a:gd name="T82" fmla="*/ 31 w 206"/>
                    <a:gd name="T83" fmla="*/ 148 h 236"/>
                    <a:gd name="T84" fmla="*/ 28 w 206"/>
                    <a:gd name="T85" fmla="*/ 145 h 236"/>
                    <a:gd name="T86" fmla="*/ 25 w 206"/>
                    <a:gd name="T87" fmla="*/ 143 h 236"/>
                    <a:gd name="T88" fmla="*/ 26 w 206"/>
                    <a:gd name="T89" fmla="*/ 140 h 236"/>
                    <a:gd name="T90" fmla="*/ 28 w 206"/>
                    <a:gd name="T91" fmla="*/ 131 h 236"/>
                    <a:gd name="T92" fmla="*/ 24 w 206"/>
                    <a:gd name="T93" fmla="*/ 125 h 236"/>
                    <a:gd name="T94" fmla="*/ 18 w 206"/>
                    <a:gd name="T95" fmla="*/ 125 h 236"/>
                    <a:gd name="T96" fmla="*/ 12 w 206"/>
                    <a:gd name="T97" fmla="*/ 124 h 236"/>
                    <a:gd name="T98" fmla="*/ 15 w 206"/>
                    <a:gd name="T99" fmla="*/ 118 h 236"/>
                    <a:gd name="T100" fmla="*/ 32 w 206"/>
                    <a:gd name="T101" fmla="*/ 72 h 236"/>
                    <a:gd name="T102" fmla="*/ 113 w 206"/>
                    <a:gd name="T103" fmla="*/ 10 h 236"/>
                    <a:gd name="T104" fmla="*/ 117 w 206"/>
                    <a:gd name="T105" fmla="*/ 10 h 236"/>
                    <a:gd name="T106" fmla="*/ 191 w 206"/>
                    <a:gd name="T107" fmla="*/ 60 h 236"/>
                    <a:gd name="T108" fmla="*/ 181 w 206"/>
                    <a:gd name="T109" fmla="*/ 1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6" h="236">
                      <a:moveTo>
                        <a:pt x="200" y="59"/>
                      </a:moveTo>
                      <a:cubicBezTo>
                        <a:pt x="193" y="11"/>
                        <a:pt x="128" y="0"/>
                        <a:pt x="117" y="0"/>
                      </a:cubicBezTo>
                      <a:cubicBezTo>
                        <a:pt x="113" y="0"/>
                        <a:pt x="113" y="0"/>
                        <a:pt x="113" y="0"/>
                      </a:cubicBezTo>
                      <a:cubicBezTo>
                        <a:pt x="34" y="0"/>
                        <a:pt x="24" y="54"/>
                        <a:pt x="22" y="71"/>
                      </a:cubicBezTo>
                      <a:cubicBezTo>
                        <a:pt x="21" y="82"/>
                        <a:pt x="16" y="103"/>
                        <a:pt x="8" y="111"/>
                      </a:cubicBezTo>
                      <a:cubicBezTo>
                        <a:pt x="6" y="114"/>
                        <a:pt x="0" y="120"/>
                        <a:pt x="3" y="127"/>
                      </a:cubicBezTo>
                      <a:cubicBezTo>
                        <a:pt x="5" y="134"/>
                        <a:pt x="13" y="134"/>
                        <a:pt x="17" y="134"/>
                      </a:cubicBezTo>
                      <a:cubicBezTo>
                        <a:pt x="17" y="136"/>
                        <a:pt x="17" y="137"/>
                        <a:pt x="17" y="137"/>
                      </a:cubicBezTo>
                      <a:cubicBezTo>
                        <a:pt x="16" y="139"/>
                        <a:pt x="16" y="141"/>
                        <a:pt x="16" y="143"/>
                      </a:cubicBezTo>
                      <a:cubicBezTo>
                        <a:pt x="16" y="147"/>
                        <a:pt x="17" y="149"/>
                        <a:pt x="20" y="151"/>
                      </a:cubicBezTo>
                      <a:cubicBezTo>
                        <a:pt x="18" y="156"/>
                        <a:pt x="19" y="160"/>
                        <a:pt x="23" y="163"/>
                      </a:cubicBezTo>
                      <a:cubicBezTo>
                        <a:pt x="23" y="164"/>
                        <a:pt x="23" y="165"/>
                        <a:pt x="23" y="171"/>
                      </a:cubicBezTo>
                      <a:cubicBezTo>
                        <a:pt x="23" y="187"/>
                        <a:pt x="39" y="194"/>
                        <a:pt x="51" y="192"/>
                      </a:cubicBezTo>
                      <a:cubicBezTo>
                        <a:pt x="52" y="192"/>
                        <a:pt x="52" y="192"/>
                        <a:pt x="52" y="192"/>
                      </a:cubicBezTo>
                      <a:cubicBezTo>
                        <a:pt x="55" y="192"/>
                        <a:pt x="58" y="191"/>
                        <a:pt x="60" y="191"/>
                      </a:cubicBezTo>
                      <a:cubicBezTo>
                        <a:pt x="63" y="191"/>
                        <a:pt x="64" y="192"/>
                        <a:pt x="65" y="193"/>
                      </a:cubicBezTo>
                      <a:cubicBezTo>
                        <a:pt x="66" y="195"/>
                        <a:pt x="68" y="196"/>
                        <a:pt x="69" y="198"/>
                      </a:cubicBezTo>
                      <a:cubicBezTo>
                        <a:pt x="73" y="202"/>
                        <a:pt x="75" y="205"/>
                        <a:pt x="75" y="216"/>
                      </a:cubicBezTo>
                      <a:cubicBezTo>
                        <a:pt x="75" y="226"/>
                        <a:pt x="77" y="230"/>
                        <a:pt x="77" y="232"/>
                      </a:cubicBezTo>
                      <a:cubicBezTo>
                        <a:pt x="78" y="233"/>
                        <a:pt x="78" y="233"/>
                        <a:pt x="78" y="233"/>
                      </a:cubicBezTo>
                      <a:cubicBezTo>
                        <a:pt x="78" y="235"/>
                        <a:pt x="80" y="236"/>
                        <a:pt x="82" y="236"/>
                      </a:cubicBezTo>
                      <a:cubicBezTo>
                        <a:pt x="83" y="236"/>
                        <a:pt x="83" y="236"/>
                        <a:pt x="84" y="236"/>
                      </a:cubicBezTo>
                      <a:cubicBezTo>
                        <a:pt x="165" y="212"/>
                        <a:pt x="165" y="212"/>
                        <a:pt x="165" y="212"/>
                      </a:cubicBezTo>
                      <a:cubicBezTo>
                        <a:pt x="167" y="211"/>
                        <a:pt x="169" y="209"/>
                        <a:pt x="168" y="206"/>
                      </a:cubicBezTo>
                      <a:cubicBezTo>
                        <a:pt x="166" y="191"/>
                        <a:pt x="168" y="164"/>
                        <a:pt x="180" y="143"/>
                      </a:cubicBezTo>
                      <a:cubicBezTo>
                        <a:pt x="184" y="137"/>
                        <a:pt x="186" y="132"/>
                        <a:pt x="189" y="128"/>
                      </a:cubicBezTo>
                      <a:cubicBezTo>
                        <a:pt x="203" y="103"/>
                        <a:pt x="206" y="99"/>
                        <a:pt x="200" y="59"/>
                      </a:cubicBezTo>
                      <a:close/>
                      <a:moveTo>
                        <a:pt x="181" y="123"/>
                      </a:moveTo>
                      <a:cubicBezTo>
                        <a:pt x="178" y="127"/>
                        <a:pt x="175" y="132"/>
                        <a:pt x="172" y="138"/>
                      </a:cubicBezTo>
                      <a:cubicBezTo>
                        <a:pt x="160" y="160"/>
                        <a:pt x="157" y="186"/>
                        <a:pt x="158" y="204"/>
                      </a:cubicBezTo>
                      <a:cubicBezTo>
                        <a:pt x="86" y="225"/>
                        <a:pt x="86" y="225"/>
                        <a:pt x="86" y="225"/>
                      </a:cubicBezTo>
                      <a:cubicBezTo>
                        <a:pt x="85" y="223"/>
                        <a:pt x="85" y="220"/>
                        <a:pt x="85" y="216"/>
                      </a:cubicBezTo>
                      <a:cubicBezTo>
                        <a:pt x="85" y="202"/>
                        <a:pt x="81" y="197"/>
                        <a:pt x="76" y="191"/>
                      </a:cubicBezTo>
                      <a:cubicBezTo>
                        <a:pt x="75" y="190"/>
                        <a:pt x="74" y="189"/>
                        <a:pt x="73" y="187"/>
                      </a:cubicBezTo>
                      <a:cubicBezTo>
                        <a:pt x="69" y="182"/>
                        <a:pt x="64" y="181"/>
                        <a:pt x="60" y="181"/>
                      </a:cubicBezTo>
                      <a:cubicBezTo>
                        <a:pt x="57" y="181"/>
                        <a:pt x="54" y="182"/>
                        <a:pt x="51" y="182"/>
                      </a:cubicBezTo>
                      <a:cubicBezTo>
                        <a:pt x="50" y="183"/>
                        <a:pt x="50" y="183"/>
                        <a:pt x="50" y="183"/>
                      </a:cubicBezTo>
                      <a:cubicBezTo>
                        <a:pt x="42" y="184"/>
                        <a:pt x="33" y="180"/>
                        <a:pt x="33" y="171"/>
                      </a:cubicBezTo>
                      <a:cubicBezTo>
                        <a:pt x="33" y="161"/>
                        <a:pt x="32" y="159"/>
                        <a:pt x="29" y="156"/>
                      </a:cubicBezTo>
                      <a:cubicBezTo>
                        <a:pt x="29" y="155"/>
                        <a:pt x="28" y="155"/>
                        <a:pt x="30" y="153"/>
                      </a:cubicBezTo>
                      <a:cubicBezTo>
                        <a:pt x="30" y="153"/>
                        <a:pt x="30" y="152"/>
                        <a:pt x="30" y="152"/>
                      </a:cubicBezTo>
                      <a:cubicBezTo>
                        <a:pt x="31" y="151"/>
                        <a:pt x="31" y="149"/>
                        <a:pt x="31" y="148"/>
                      </a:cubicBezTo>
                      <a:cubicBezTo>
                        <a:pt x="30" y="146"/>
                        <a:pt x="29" y="145"/>
                        <a:pt x="28" y="145"/>
                      </a:cubicBezTo>
                      <a:cubicBezTo>
                        <a:pt x="25" y="144"/>
                        <a:pt x="25" y="144"/>
                        <a:pt x="25" y="143"/>
                      </a:cubicBezTo>
                      <a:cubicBezTo>
                        <a:pt x="25" y="142"/>
                        <a:pt x="26" y="141"/>
                        <a:pt x="26" y="140"/>
                      </a:cubicBezTo>
                      <a:cubicBezTo>
                        <a:pt x="27" y="138"/>
                        <a:pt x="27" y="136"/>
                        <a:pt x="28" y="131"/>
                      </a:cubicBezTo>
                      <a:cubicBezTo>
                        <a:pt x="28" y="128"/>
                        <a:pt x="26" y="126"/>
                        <a:pt x="24" y="125"/>
                      </a:cubicBezTo>
                      <a:cubicBezTo>
                        <a:pt x="22" y="125"/>
                        <a:pt x="20" y="125"/>
                        <a:pt x="18" y="125"/>
                      </a:cubicBezTo>
                      <a:cubicBezTo>
                        <a:pt x="15" y="125"/>
                        <a:pt x="12" y="125"/>
                        <a:pt x="12" y="124"/>
                      </a:cubicBezTo>
                      <a:cubicBezTo>
                        <a:pt x="11" y="123"/>
                        <a:pt x="12" y="121"/>
                        <a:pt x="15" y="118"/>
                      </a:cubicBezTo>
                      <a:cubicBezTo>
                        <a:pt x="28" y="105"/>
                        <a:pt x="32" y="72"/>
                        <a:pt x="32" y="72"/>
                      </a:cubicBezTo>
                      <a:cubicBezTo>
                        <a:pt x="37" y="14"/>
                        <a:pt x="95" y="10"/>
                        <a:pt x="113" y="10"/>
                      </a:cubicBezTo>
                      <a:cubicBezTo>
                        <a:pt x="117" y="10"/>
                        <a:pt x="117" y="10"/>
                        <a:pt x="117" y="10"/>
                      </a:cubicBezTo>
                      <a:cubicBezTo>
                        <a:pt x="125" y="10"/>
                        <a:pt x="185" y="19"/>
                        <a:pt x="191" y="60"/>
                      </a:cubicBezTo>
                      <a:cubicBezTo>
                        <a:pt x="196" y="97"/>
                        <a:pt x="194" y="100"/>
                        <a:pt x="18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09" name="Freeform 504"/>
                <p:cNvSpPr>
                  <a:spLocks noEditPoints="1"/>
                </p:cNvSpPr>
                <p:nvPr/>
              </p:nvSpPr>
              <p:spPr bwMode="auto">
                <a:xfrm>
                  <a:off x="9985375" y="3032125"/>
                  <a:ext cx="84138" cy="82550"/>
                </a:xfrm>
                <a:custGeom>
                  <a:avLst/>
                  <a:gdLst>
                    <a:gd name="T0" fmla="*/ 22 w 45"/>
                    <a:gd name="T1" fmla="*/ 0 h 44"/>
                    <a:gd name="T2" fmla="*/ 0 w 45"/>
                    <a:gd name="T3" fmla="*/ 22 h 44"/>
                    <a:gd name="T4" fmla="*/ 22 w 45"/>
                    <a:gd name="T5" fmla="*/ 44 h 44"/>
                    <a:gd name="T6" fmla="*/ 45 w 45"/>
                    <a:gd name="T7" fmla="*/ 22 h 44"/>
                    <a:gd name="T8" fmla="*/ 22 w 45"/>
                    <a:gd name="T9" fmla="*/ 0 h 44"/>
                    <a:gd name="T10" fmla="*/ 22 w 45"/>
                    <a:gd name="T11" fmla="*/ 35 h 44"/>
                    <a:gd name="T12" fmla="*/ 10 w 45"/>
                    <a:gd name="T13" fmla="*/ 22 h 44"/>
                    <a:gd name="T14" fmla="*/ 22 w 45"/>
                    <a:gd name="T15" fmla="*/ 10 h 44"/>
                    <a:gd name="T16" fmla="*/ 35 w 45"/>
                    <a:gd name="T17" fmla="*/ 22 h 44"/>
                    <a:gd name="T18" fmla="*/ 22 w 45"/>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22" y="0"/>
                      </a:moveTo>
                      <a:cubicBezTo>
                        <a:pt x="10" y="0"/>
                        <a:pt x="0" y="10"/>
                        <a:pt x="0" y="22"/>
                      </a:cubicBezTo>
                      <a:cubicBezTo>
                        <a:pt x="0" y="35"/>
                        <a:pt x="10" y="44"/>
                        <a:pt x="22" y="44"/>
                      </a:cubicBezTo>
                      <a:cubicBezTo>
                        <a:pt x="35" y="44"/>
                        <a:pt x="45" y="35"/>
                        <a:pt x="45" y="22"/>
                      </a:cubicBezTo>
                      <a:cubicBezTo>
                        <a:pt x="45" y="10"/>
                        <a:pt x="35" y="0"/>
                        <a:pt x="22" y="0"/>
                      </a:cubicBezTo>
                      <a:close/>
                      <a:moveTo>
                        <a:pt x="22" y="35"/>
                      </a:moveTo>
                      <a:cubicBezTo>
                        <a:pt x="16" y="35"/>
                        <a:pt x="10" y="29"/>
                        <a:pt x="10" y="22"/>
                      </a:cubicBezTo>
                      <a:cubicBezTo>
                        <a:pt x="10" y="15"/>
                        <a:pt x="16" y="10"/>
                        <a:pt x="22" y="10"/>
                      </a:cubicBezTo>
                      <a:cubicBezTo>
                        <a:pt x="29" y="10"/>
                        <a:pt x="35" y="15"/>
                        <a:pt x="35" y="22"/>
                      </a:cubicBezTo>
                      <a:cubicBezTo>
                        <a:pt x="35" y="29"/>
                        <a:pt x="29" y="35"/>
                        <a:pt x="2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10" name="Freeform 505"/>
                <p:cNvSpPr>
                  <a:spLocks noEditPoints="1"/>
                </p:cNvSpPr>
                <p:nvPr/>
              </p:nvSpPr>
              <p:spPr bwMode="auto">
                <a:xfrm>
                  <a:off x="9931400" y="2978150"/>
                  <a:ext cx="192088" cy="192088"/>
                </a:xfrm>
                <a:custGeom>
                  <a:avLst/>
                  <a:gdLst>
                    <a:gd name="T0" fmla="*/ 89 w 103"/>
                    <a:gd name="T1" fmla="*/ 39 h 103"/>
                    <a:gd name="T2" fmla="*/ 93 w 103"/>
                    <a:gd name="T3" fmla="*/ 26 h 103"/>
                    <a:gd name="T4" fmla="*/ 83 w 103"/>
                    <a:gd name="T5" fmla="*/ 10 h 103"/>
                    <a:gd name="T6" fmla="*/ 69 w 103"/>
                    <a:gd name="T7" fmla="*/ 16 h 103"/>
                    <a:gd name="T8" fmla="*/ 63 w 103"/>
                    <a:gd name="T9" fmla="*/ 4 h 103"/>
                    <a:gd name="T10" fmla="*/ 44 w 103"/>
                    <a:gd name="T11" fmla="*/ 0 h 103"/>
                    <a:gd name="T12" fmla="*/ 39 w 103"/>
                    <a:gd name="T13" fmla="*/ 14 h 103"/>
                    <a:gd name="T14" fmla="*/ 26 w 103"/>
                    <a:gd name="T15" fmla="*/ 10 h 103"/>
                    <a:gd name="T16" fmla="*/ 15 w 103"/>
                    <a:gd name="T17" fmla="*/ 15 h 103"/>
                    <a:gd name="T18" fmla="*/ 10 w 103"/>
                    <a:gd name="T19" fmla="*/ 20 h 103"/>
                    <a:gd name="T20" fmla="*/ 16 w 103"/>
                    <a:gd name="T21" fmla="*/ 34 h 103"/>
                    <a:gd name="T22" fmla="*/ 5 w 103"/>
                    <a:gd name="T23" fmla="*/ 40 h 103"/>
                    <a:gd name="T24" fmla="*/ 0 w 103"/>
                    <a:gd name="T25" fmla="*/ 51 h 103"/>
                    <a:gd name="T26" fmla="*/ 0 w 103"/>
                    <a:gd name="T27" fmla="*/ 58 h 103"/>
                    <a:gd name="T28" fmla="*/ 14 w 103"/>
                    <a:gd name="T29" fmla="*/ 64 h 103"/>
                    <a:gd name="T30" fmla="*/ 10 w 103"/>
                    <a:gd name="T31" fmla="*/ 77 h 103"/>
                    <a:gd name="T32" fmla="*/ 15 w 103"/>
                    <a:gd name="T33" fmla="*/ 87 h 103"/>
                    <a:gd name="T34" fmla="*/ 20 w 103"/>
                    <a:gd name="T35" fmla="*/ 93 h 103"/>
                    <a:gd name="T36" fmla="*/ 34 w 103"/>
                    <a:gd name="T37" fmla="*/ 87 h 103"/>
                    <a:gd name="T38" fmla="*/ 40 w 103"/>
                    <a:gd name="T39" fmla="*/ 98 h 103"/>
                    <a:gd name="T40" fmla="*/ 51 w 103"/>
                    <a:gd name="T41" fmla="*/ 103 h 103"/>
                    <a:gd name="T42" fmla="*/ 63 w 103"/>
                    <a:gd name="T43" fmla="*/ 98 h 103"/>
                    <a:gd name="T44" fmla="*/ 69 w 103"/>
                    <a:gd name="T45" fmla="*/ 87 h 103"/>
                    <a:gd name="T46" fmla="*/ 83 w 103"/>
                    <a:gd name="T47" fmla="*/ 92 h 103"/>
                    <a:gd name="T48" fmla="*/ 93 w 103"/>
                    <a:gd name="T49" fmla="*/ 77 h 103"/>
                    <a:gd name="T50" fmla="*/ 89 w 103"/>
                    <a:gd name="T51" fmla="*/ 64 h 103"/>
                    <a:gd name="T52" fmla="*/ 103 w 103"/>
                    <a:gd name="T53" fmla="*/ 58 h 103"/>
                    <a:gd name="T54" fmla="*/ 103 w 103"/>
                    <a:gd name="T55" fmla="*/ 44 h 103"/>
                    <a:gd name="T56" fmla="*/ 93 w 103"/>
                    <a:gd name="T57" fmla="*/ 54 h 103"/>
                    <a:gd name="T58" fmla="*/ 80 w 103"/>
                    <a:gd name="T59" fmla="*/ 58 h 103"/>
                    <a:gd name="T60" fmla="*/ 77 w 103"/>
                    <a:gd name="T61" fmla="*/ 72 h 103"/>
                    <a:gd name="T62" fmla="*/ 80 w 103"/>
                    <a:gd name="T63" fmla="*/ 83 h 103"/>
                    <a:gd name="T64" fmla="*/ 67 w 103"/>
                    <a:gd name="T65" fmla="*/ 77 h 103"/>
                    <a:gd name="T66" fmla="*/ 55 w 103"/>
                    <a:gd name="T67" fmla="*/ 84 h 103"/>
                    <a:gd name="T68" fmla="*/ 49 w 103"/>
                    <a:gd name="T69" fmla="*/ 93 h 103"/>
                    <a:gd name="T70" fmla="*/ 44 w 103"/>
                    <a:gd name="T71" fmla="*/ 80 h 103"/>
                    <a:gd name="T72" fmla="*/ 30 w 103"/>
                    <a:gd name="T73" fmla="*/ 77 h 103"/>
                    <a:gd name="T74" fmla="*/ 22 w 103"/>
                    <a:gd name="T75" fmla="*/ 81 h 103"/>
                    <a:gd name="T76" fmla="*/ 20 w 103"/>
                    <a:gd name="T77" fmla="*/ 79 h 103"/>
                    <a:gd name="T78" fmla="*/ 26 w 103"/>
                    <a:gd name="T79" fmla="*/ 67 h 103"/>
                    <a:gd name="T80" fmla="*/ 18 w 103"/>
                    <a:gd name="T81" fmla="*/ 55 h 103"/>
                    <a:gd name="T82" fmla="*/ 10 w 103"/>
                    <a:gd name="T83" fmla="*/ 52 h 103"/>
                    <a:gd name="T84" fmla="*/ 10 w 103"/>
                    <a:gd name="T85" fmla="*/ 49 h 103"/>
                    <a:gd name="T86" fmla="*/ 23 w 103"/>
                    <a:gd name="T87" fmla="*/ 44 h 103"/>
                    <a:gd name="T88" fmla="*/ 26 w 103"/>
                    <a:gd name="T89" fmla="*/ 30 h 103"/>
                    <a:gd name="T90" fmla="*/ 21 w 103"/>
                    <a:gd name="T91" fmla="*/ 22 h 103"/>
                    <a:gd name="T92" fmla="*/ 23 w 103"/>
                    <a:gd name="T93" fmla="*/ 20 h 103"/>
                    <a:gd name="T94" fmla="*/ 36 w 103"/>
                    <a:gd name="T95" fmla="*/ 26 h 103"/>
                    <a:gd name="T96" fmla="*/ 48 w 103"/>
                    <a:gd name="T97" fmla="*/ 18 h 103"/>
                    <a:gd name="T98" fmla="*/ 54 w 103"/>
                    <a:gd name="T99" fmla="*/ 9 h 103"/>
                    <a:gd name="T100" fmla="*/ 58 w 103"/>
                    <a:gd name="T101" fmla="*/ 22 h 103"/>
                    <a:gd name="T102" fmla="*/ 72 w 103"/>
                    <a:gd name="T103" fmla="*/ 26 h 103"/>
                    <a:gd name="T104" fmla="*/ 83 w 103"/>
                    <a:gd name="T105" fmla="*/ 23 h 103"/>
                    <a:gd name="T106" fmla="*/ 77 w 103"/>
                    <a:gd name="T107" fmla="*/ 36 h 103"/>
                    <a:gd name="T108" fmla="*/ 84 w 103"/>
                    <a:gd name="T109" fmla="*/ 48 h 103"/>
                    <a:gd name="T110" fmla="*/ 93 w 103"/>
                    <a:gd name="T11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03">
                      <a:moveTo>
                        <a:pt x="98" y="40"/>
                      </a:moveTo>
                      <a:cubicBezTo>
                        <a:pt x="89" y="39"/>
                        <a:pt x="89" y="39"/>
                        <a:pt x="89" y="39"/>
                      </a:cubicBezTo>
                      <a:cubicBezTo>
                        <a:pt x="88" y="37"/>
                        <a:pt x="88" y="35"/>
                        <a:pt x="87" y="34"/>
                      </a:cubicBezTo>
                      <a:cubicBezTo>
                        <a:pt x="93" y="26"/>
                        <a:pt x="93" y="26"/>
                        <a:pt x="93" y="26"/>
                      </a:cubicBezTo>
                      <a:cubicBezTo>
                        <a:pt x="94" y="24"/>
                        <a:pt x="94" y="22"/>
                        <a:pt x="93" y="20"/>
                      </a:cubicBezTo>
                      <a:cubicBezTo>
                        <a:pt x="90" y="16"/>
                        <a:pt x="86" y="13"/>
                        <a:pt x="83" y="10"/>
                      </a:cubicBezTo>
                      <a:cubicBezTo>
                        <a:pt x="81" y="9"/>
                        <a:pt x="78" y="9"/>
                        <a:pt x="77" y="10"/>
                      </a:cubicBezTo>
                      <a:cubicBezTo>
                        <a:pt x="69" y="16"/>
                        <a:pt x="69" y="16"/>
                        <a:pt x="69" y="16"/>
                      </a:cubicBezTo>
                      <a:cubicBezTo>
                        <a:pt x="67" y="15"/>
                        <a:pt x="66" y="15"/>
                        <a:pt x="64" y="14"/>
                      </a:cubicBezTo>
                      <a:cubicBezTo>
                        <a:pt x="63" y="4"/>
                        <a:pt x="63" y="4"/>
                        <a:pt x="63" y="4"/>
                      </a:cubicBezTo>
                      <a:cubicBezTo>
                        <a:pt x="62" y="2"/>
                        <a:pt x="61" y="1"/>
                        <a:pt x="59" y="0"/>
                      </a:cubicBezTo>
                      <a:cubicBezTo>
                        <a:pt x="54" y="0"/>
                        <a:pt x="49" y="0"/>
                        <a:pt x="44" y="0"/>
                      </a:cubicBezTo>
                      <a:cubicBezTo>
                        <a:pt x="42" y="1"/>
                        <a:pt x="41" y="2"/>
                        <a:pt x="40" y="4"/>
                      </a:cubicBezTo>
                      <a:cubicBezTo>
                        <a:pt x="39" y="14"/>
                        <a:pt x="39" y="14"/>
                        <a:pt x="39" y="14"/>
                      </a:cubicBezTo>
                      <a:cubicBezTo>
                        <a:pt x="37" y="15"/>
                        <a:pt x="36" y="15"/>
                        <a:pt x="34" y="16"/>
                      </a:cubicBezTo>
                      <a:cubicBezTo>
                        <a:pt x="26" y="10"/>
                        <a:pt x="26" y="10"/>
                        <a:pt x="26" y="10"/>
                      </a:cubicBezTo>
                      <a:cubicBezTo>
                        <a:pt x="25" y="9"/>
                        <a:pt x="22" y="9"/>
                        <a:pt x="20" y="10"/>
                      </a:cubicBezTo>
                      <a:cubicBezTo>
                        <a:pt x="19" y="11"/>
                        <a:pt x="17" y="13"/>
                        <a:pt x="15" y="15"/>
                      </a:cubicBezTo>
                      <a:cubicBezTo>
                        <a:pt x="15" y="15"/>
                        <a:pt x="15" y="15"/>
                        <a:pt x="15" y="15"/>
                      </a:cubicBezTo>
                      <a:cubicBezTo>
                        <a:pt x="13" y="17"/>
                        <a:pt x="12" y="19"/>
                        <a:pt x="10" y="20"/>
                      </a:cubicBezTo>
                      <a:cubicBezTo>
                        <a:pt x="9" y="22"/>
                        <a:pt x="9" y="24"/>
                        <a:pt x="10" y="26"/>
                      </a:cubicBezTo>
                      <a:cubicBezTo>
                        <a:pt x="16" y="34"/>
                        <a:pt x="16" y="34"/>
                        <a:pt x="16" y="34"/>
                      </a:cubicBezTo>
                      <a:cubicBezTo>
                        <a:pt x="15" y="35"/>
                        <a:pt x="15" y="37"/>
                        <a:pt x="14" y="39"/>
                      </a:cubicBezTo>
                      <a:cubicBezTo>
                        <a:pt x="5" y="40"/>
                        <a:pt x="5" y="40"/>
                        <a:pt x="5" y="40"/>
                      </a:cubicBezTo>
                      <a:cubicBezTo>
                        <a:pt x="2" y="40"/>
                        <a:pt x="1" y="42"/>
                        <a:pt x="0" y="44"/>
                      </a:cubicBezTo>
                      <a:cubicBezTo>
                        <a:pt x="0" y="46"/>
                        <a:pt x="0" y="48"/>
                        <a:pt x="0" y="51"/>
                      </a:cubicBezTo>
                      <a:cubicBezTo>
                        <a:pt x="0" y="52"/>
                        <a:pt x="0" y="52"/>
                        <a:pt x="0" y="52"/>
                      </a:cubicBezTo>
                      <a:cubicBezTo>
                        <a:pt x="0" y="54"/>
                        <a:pt x="0" y="56"/>
                        <a:pt x="0" y="58"/>
                      </a:cubicBezTo>
                      <a:cubicBezTo>
                        <a:pt x="1" y="61"/>
                        <a:pt x="2" y="62"/>
                        <a:pt x="5" y="63"/>
                      </a:cubicBezTo>
                      <a:cubicBezTo>
                        <a:pt x="14" y="64"/>
                        <a:pt x="14" y="64"/>
                        <a:pt x="14" y="64"/>
                      </a:cubicBezTo>
                      <a:cubicBezTo>
                        <a:pt x="15" y="66"/>
                        <a:pt x="15" y="67"/>
                        <a:pt x="16" y="69"/>
                      </a:cubicBezTo>
                      <a:cubicBezTo>
                        <a:pt x="10" y="77"/>
                        <a:pt x="10" y="77"/>
                        <a:pt x="10" y="77"/>
                      </a:cubicBezTo>
                      <a:cubicBezTo>
                        <a:pt x="9" y="78"/>
                        <a:pt x="9" y="81"/>
                        <a:pt x="10" y="82"/>
                      </a:cubicBezTo>
                      <a:cubicBezTo>
                        <a:pt x="12" y="84"/>
                        <a:pt x="13" y="86"/>
                        <a:pt x="15" y="87"/>
                      </a:cubicBezTo>
                      <a:cubicBezTo>
                        <a:pt x="15" y="88"/>
                        <a:pt x="15" y="88"/>
                        <a:pt x="15" y="88"/>
                      </a:cubicBezTo>
                      <a:cubicBezTo>
                        <a:pt x="17" y="90"/>
                        <a:pt x="19" y="91"/>
                        <a:pt x="20" y="93"/>
                      </a:cubicBezTo>
                      <a:cubicBezTo>
                        <a:pt x="22" y="94"/>
                        <a:pt x="25" y="94"/>
                        <a:pt x="26" y="92"/>
                      </a:cubicBezTo>
                      <a:cubicBezTo>
                        <a:pt x="34" y="87"/>
                        <a:pt x="34" y="87"/>
                        <a:pt x="34" y="87"/>
                      </a:cubicBezTo>
                      <a:cubicBezTo>
                        <a:pt x="36" y="87"/>
                        <a:pt x="37" y="88"/>
                        <a:pt x="39" y="89"/>
                      </a:cubicBezTo>
                      <a:cubicBezTo>
                        <a:pt x="40" y="98"/>
                        <a:pt x="40" y="98"/>
                        <a:pt x="40" y="98"/>
                      </a:cubicBezTo>
                      <a:cubicBezTo>
                        <a:pt x="41" y="100"/>
                        <a:pt x="42" y="102"/>
                        <a:pt x="44" y="102"/>
                      </a:cubicBezTo>
                      <a:cubicBezTo>
                        <a:pt x="47" y="103"/>
                        <a:pt x="49" y="103"/>
                        <a:pt x="51" y="103"/>
                      </a:cubicBezTo>
                      <a:cubicBezTo>
                        <a:pt x="54" y="103"/>
                        <a:pt x="56" y="103"/>
                        <a:pt x="59" y="102"/>
                      </a:cubicBezTo>
                      <a:cubicBezTo>
                        <a:pt x="61" y="102"/>
                        <a:pt x="62" y="100"/>
                        <a:pt x="63" y="98"/>
                      </a:cubicBezTo>
                      <a:cubicBezTo>
                        <a:pt x="64" y="89"/>
                        <a:pt x="64" y="89"/>
                        <a:pt x="64" y="89"/>
                      </a:cubicBezTo>
                      <a:cubicBezTo>
                        <a:pt x="66" y="88"/>
                        <a:pt x="67" y="87"/>
                        <a:pt x="69" y="87"/>
                      </a:cubicBezTo>
                      <a:cubicBezTo>
                        <a:pt x="77" y="92"/>
                        <a:pt x="77" y="92"/>
                        <a:pt x="77" y="92"/>
                      </a:cubicBezTo>
                      <a:cubicBezTo>
                        <a:pt x="78" y="94"/>
                        <a:pt x="81" y="94"/>
                        <a:pt x="83" y="92"/>
                      </a:cubicBezTo>
                      <a:cubicBezTo>
                        <a:pt x="86" y="90"/>
                        <a:pt x="90" y="86"/>
                        <a:pt x="93" y="82"/>
                      </a:cubicBezTo>
                      <a:cubicBezTo>
                        <a:pt x="94" y="81"/>
                        <a:pt x="94" y="78"/>
                        <a:pt x="93" y="77"/>
                      </a:cubicBezTo>
                      <a:cubicBezTo>
                        <a:pt x="87" y="69"/>
                        <a:pt x="87" y="69"/>
                        <a:pt x="87" y="69"/>
                      </a:cubicBezTo>
                      <a:cubicBezTo>
                        <a:pt x="88" y="67"/>
                        <a:pt x="88" y="66"/>
                        <a:pt x="89" y="64"/>
                      </a:cubicBezTo>
                      <a:cubicBezTo>
                        <a:pt x="98" y="63"/>
                        <a:pt x="98" y="63"/>
                        <a:pt x="98" y="63"/>
                      </a:cubicBezTo>
                      <a:cubicBezTo>
                        <a:pt x="101" y="62"/>
                        <a:pt x="102" y="61"/>
                        <a:pt x="103" y="58"/>
                      </a:cubicBezTo>
                      <a:cubicBezTo>
                        <a:pt x="103" y="56"/>
                        <a:pt x="103" y="54"/>
                        <a:pt x="103" y="51"/>
                      </a:cubicBezTo>
                      <a:cubicBezTo>
                        <a:pt x="103" y="49"/>
                        <a:pt x="103" y="47"/>
                        <a:pt x="103" y="44"/>
                      </a:cubicBezTo>
                      <a:cubicBezTo>
                        <a:pt x="102" y="42"/>
                        <a:pt x="101" y="40"/>
                        <a:pt x="98" y="40"/>
                      </a:cubicBezTo>
                      <a:close/>
                      <a:moveTo>
                        <a:pt x="93" y="54"/>
                      </a:moveTo>
                      <a:cubicBezTo>
                        <a:pt x="84" y="55"/>
                        <a:pt x="84" y="55"/>
                        <a:pt x="84" y="55"/>
                      </a:cubicBezTo>
                      <a:cubicBezTo>
                        <a:pt x="83" y="55"/>
                        <a:pt x="81" y="56"/>
                        <a:pt x="80" y="58"/>
                      </a:cubicBezTo>
                      <a:cubicBezTo>
                        <a:pt x="80" y="61"/>
                        <a:pt x="79" y="64"/>
                        <a:pt x="77" y="67"/>
                      </a:cubicBezTo>
                      <a:cubicBezTo>
                        <a:pt x="76" y="69"/>
                        <a:pt x="76" y="71"/>
                        <a:pt x="77" y="72"/>
                      </a:cubicBezTo>
                      <a:cubicBezTo>
                        <a:pt x="83" y="79"/>
                        <a:pt x="83" y="79"/>
                        <a:pt x="83" y="79"/>
                      </a:cubicBezTo>
                      <a:cubicBezTo>
                        <a:pt x="82" y="80"/>
                        <a:pt x="81" y="82"/>
                        <a:pt x="80" y="83"/>
                      </a:cubicBezTo>
                      <a:cubicBezTo>
                        <a:pt x="72" y="77"/>
                        <a:pt x="72" y="77"/>
                        <a:pt x="72" y="77"/>
                      </a:cubicBezTo>
                      <a:cubicBezTo>
                        <a:pt x="71" y="76"/>
                        <a:pt x="69" y="76"/>
                        <a:pt x="67" y="77"/>
                      </a:cubicBezTo>
                      <a:cubicBezTo>
                        <a:pt x="64" y="78"/>
                        <a:pt x="61" y="80"/>
                        <a:pt x="58" y="80"/>
                      </a:cubicBezTo>
                      <a:cubicBezTo>
                        <a:pt x="57" y="81"/>
                        <a:pt x="55" y="82"/>
                        <a:pt x="55" y="84"/>
                      </a:cubicBezTo>
                      <a:cubicBezTo>
                        <a:pt x="54" y="93"/>
                        <a:pt x="54" y="93"/>
                        <a:pt x="54" y="93"/>
                      </a:cubicBezTo>
                      <a:cubicBezTo>
                        <a:pt x="52" y="93"/>
                        <a:pt x="51" y="93"/>
                        <a:pt x="49" y="93"/>
                      </a:cubicBezTo>
                      <a:cubicBezTo>
                        <a:pt x="48" y="84"/>
                        <a:pt x="48" y="84"/>
                        <a:pt x="48" y="84"/>
                      </a:cubicBezTo>
                      <a:cubicBezTo>
                        <a:pt x="48" y="82"/>
                        <a:pt x="46" y="81"/>
                        <a:pt x="44" y="80"/>
                      </a:cubicBezTo>
                      <a:cubicBezTo>
                        <a:pt x="41" y="80"/>
                        <a:pt x="39" y="78"/>
                        <a:pt x="36" y="77"/>
                      </a:cubicBezTo>
                      <a:cubicBezTo>
                        <a:pt x="34" y="76"/>
                        <a:pt x="32" y="76"/>
                        <a:pt x="30" y="77"/>
                      </a:cubicBezTo>
                      <a:cubicBezTo>
                        <a:pt x="23" y="83"/>
                        <a:pt x="23" y="83"/>
                        <a:pt x="23" y="83"/>
                      </a:cubicBezTo>
                      <a:cubicBezTo>
                        <a:pt x="23" y="82"/>
                        <a:pt x="23" y="82"/>
                        <a:pt x="22" y="81"/>
                      </a:cubicBezTo>
                      <a:cubicBezTo>
                        <a:pt x="21" y="81"/>
                        <a:pt x="21" y="81"/>
                        <a:pt x="21" y="81"/>
                      </a:cubicBezTo>
                      <a:cubicBezTo>
                        <a:pt x="21" y="80"/>
                        <a:pt x="21" y="80"/>
                        <a:pt x="20" y="79"/>
                      </a:cubicBezTo>
                      <a:cubicBezTo>
                        <a:pt x="26" y="72"/>
                        <a:pt x="26" y="72"/>
                        <a:pt x="26" y="72"/>
                      </a:cubicBezTo>
                      <a:cubicBezTo>
                        <a:pt x="27" y="71"/>
                        <a:pt x="27" y="69"/>
                        <a:pt x="26" y="67"/>
                      </a:cubicBezTo>
                      <a:cubicBezTo>
                        <a:pt x="24" y="64"/>
                        <a:pt x="23" y="61"/>
                        <a:pt x="23" y="58"/>
                      </a:cubicBezTo>
                      <a:cubicBezTo>
                        <a:pt x="22" y="56"/>
                        <a:pt x="20" y="55"/>
                        <a:pt x="18" y="55"/>
                      </a:cubicBezTo>
                      <a:cubicBezTo>
                        <a:pt x="10" y="54"/>
                        <a:pt x="10" y="54"/>
                        <a:pt x="10" y="54"/>
                      </a:cubicBezTo>
                      <a:cubicBezTo>
                        <a:pt x="10" y="53"/>
                        <a:pt x="10" y="53"/>
                        <a:pt x="10" y="52"/>
                      </a:cubicBezTo>
                      <a:cubicBezTo>
                        <a:pt x="10" y="51"/>
                        <a:pt x="10" y="51"/>
                        <a:pt x="10" y="51"/>
                      </a:cubicBezTo>
                      <a:cubicBezTo>
                        <a:pt x="10" y="50"/>
                        <a:pt x="10" y="50"/>
                        <a:pt x="10" y="49"/>
                      </a:cubicBezTo>
                      <a:cubicBezTo>
                        <a:pt x="18" y="48"/>
                        <a:pt x="18" y="48"/>
                        <a:pt x="18" y="48"/>
                      </a:cubicBezTo>
                      <a:cubicBezTo>
                        <a:pt x="20" y="48"/>
                        <a:pt x="22" y="46"/>
                        <a:pt x="23" y="44"/>
                      </a:cubicBezTo>
                      <a:cubicBezTo>
                        <a:pt x="23" y="41"/>
                        <a:pt x="24" y="38"/>
                        <a:pt x="26" y="36"/>
                      </a:cubicBezTo>
                      <a:cubicBezTo>
                        <a:pt x="27" y="34"/>
                        <a:pt x="27" y="32"/>
                        <a:pt x="26" y="30"/>
                      </a:cubicBezTo>
                      <a:cubicBezTo>
                        <a:pt x="20" y="23"/>
                        <a:pt x="20" y="23"/>
                        <a:pt x="20" y="23"/>
                      </a:cubicBezTo>
                      <a:cubicBezTo>
                        <a:pt x="21" y="23"/>
                        <a:pt x="21" y="22"/>
                        <a:pt x="21" y="22"/>
                      </a:cubicBezTo>
                      <a:cubicBezTo>
                        <a:pt x="22" y="21"/>
                        <a:pt x="22" y="21"/>
                        <a:pt x="22" y="21"/>
                      </a:cubicBezTo>
                      <a:cubicBezTo>
                        <a:pt x="23" y="21"/>
                        <a:pt x="23" y="21"/>
                        <a:pt x="23" y="20"/>
                      </a:cubicBezTo>
                      <a:cubicBezTo>
                        <a:pt x="30" y="26"/>
                        <a:pt x="30" y="26"/>
                        <a:pt x="30" y="26"/>
                      </a:cubicBezTo>
                      <a:cubicBezTo>
                        <a:pt x="32" y="27"/>
                        <a:pt x="34" y="27"/>
                        <a:pt x="36" y="26"/>
                      </a:cubicBezTo>
                      <a:cubicBezTo>
                        <a:pt x="39" y="24"/>
                        <a:pt x="41" y="23"/>
                        <a:pt x="44" y="22"/>
                      </a:cubicBezTo>
                      <a:cubicBezTo>
                        <a:pt x="46" y="22"/>
                        <a:pt x="48" y="20"/>
                        <a:pt x="48" y="18"/>
                      </a:cubicBezTo>
                      <a:cubicBezTo>
                        <a:pt x="49" y="9"/>
                        <a:pt x="49" y="9"/>
                        <a:pt x="49" y="9"/>
                      </a:cubicBezTo>
                      <a:cubicBezTo>
                        <a:pt x="51" y="9"/>
                        <a:pt x="52" y="9"/>
                        <a:pt x="54" y="9"/>
                      </a:cubicBezTo>
                      <a:cubicBezTo>
                        <a:pt x="55" y="18"/>
                        <a:pt x="55" y="18"/>
                        <a:pt x="55" y="18"/>
                      </a:cubicBezTo>
                      <a:cubicBezTo>
                        <a:pt x="55" y="20"/>
                        <a:pt x="57" y="22"/>
                        <a:pt x="58" y="22"/>
                      </a:cubicBezTo>
                      <a:cubicBezTo>
                        <a:pt x="61" y="23"/>
                        <a:pt x="64" y="24"/>
                        <a:pt x="67" y="26"/>
                      </a:cubicBezTo>
                      <a:cubicBezTo>
                        <a:pt x="69" y="27"/>
                        <a:pt x="71" y="27"/>
                        <a:pt x="72" y="26"/>
                      </a:cubicBezTo>
                      <a:cubicBezTo>
                        <a:pt x="80" y="20"/>
                        <a:pt x="80" y="20"/>
                        <a:pt x="80" y="20"/>
                      </a:cubicBezTo>
                      <a:cubicBezTo>
                        <a:pt x="81" y="21"/>
                        <a:pt x="82" y="22"/>
                        <a:pt x="83" y="23"/>
                      </a:cubicBezTo>
                      <a:cubicBezTo>
                        <a:pt x="77" y="30"/>
                        <a:pt x="77" y="30"/>
                        <a:pt x="77" y="30"/>
                      </a:cubicBezTo>
                      <a:cubicBezTo>
                        <a:pt x="76" y="32"/>
                        <a:pt x="76" y="34"/>
                        <a:pt x="77" y="36"/>
                      </a:cubicBezTo>
                      <a:cubicBezTo>
                        <a:pt x="79" y="38"/>
                        <a:pt x="80" y="41"/>
                        <a:pt x="80" y="44"/>
                      </a:cubicBezTo>
                      <a:cubicBezTo>
                        <a:pt x="81" y="46"/>
                        <a:pt x="83" y="48"/>
                        <a:pt x="84" y="48"/>
                      </a:cubicBezTo>
                      <a:cubicBezTo>
                        <a:pt x="93" y="49"/>
                        <a:pt x="93" y="49"/>
                        <a:pt x="93" y="49"/>
                      </a:cubicBezTo>
                      <a:cubicBezTo>
                        <a:pt x="93" y="50"/>
                        <a:pt x="93" y="51"/>
                        <a:pt x="93" y="51"/>
                      </a:cubicBezTo>
                      <a:cubicBezTo>
                        <a:pt x="93" y="52"/>
                        <a:pt x="93" y="53"/>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nvGrpSpPr>
              <p:cNvPr id="105" name="Group 104"/>
              <p:cNvGrpSpPr/>
              <p:nvPr/>
            </p:nvGrpSpPr>
            <p:grpSpPr>
              <a:xfrm>
                <a:off x="6123875" y="5421779"/>
                <a:ext cx="647159" cy="687074"/>
                <a:chOff x="8991601" y="7164388"/>
                <a:chExt cx="461963" cy="458787"/>
              </a:xfrm>
              <a:grpFill/>
            </p:grpSpPr>
            <p:sp>
              <p:nvSpPr>
                <p:cNvPr id="106" name="Freeform 406"/>
                <p:cNvSpPr>
                  <a:spLocks/>
                </p:cNvSpPr>
                <p:nvPr/>
              </p:nvSpPr>
              <p:spPr bwMode="auto">
                <a:xfrm>
                  <a:off x="9134476" y="7539038"/>
                  <a:ext cx="174625" cy="84137"/>
                </a:xfrm>
                <a:custGeom>
                  <a:avLst/>
                  <a:gdLst>
                    <a:gd name="T0" fmla="*/ 87 w 91"/>
                    <a:gd name="T1" fmla="*/ 5 h 43"/>
                    <a:gd name="T2" fmla="*/ 81 w 91"/>
                    <a:gd name="T3" fmla="*/ 1 h 43"/>
                    <a:gd name="T4" fmla="*/ 77 w 91"/>
                    <a:gd name="T5" fmla="*/ 6 h 43"/>
                    <a:gd name="T6" fmla="*/ 82 w 91"/>
                    <a:gd name="T7" fmla="*/ 34 h 43"/>
                    <a:gd name="T8" fmla="*/ 10 w 91"/>
                    <a:gd name="T9" fmla="*/ 33 h 43"/>
                    <a:gd name="T10" fmla="*/ 14 w 91"/>
                    <a:gd name="T11" fmla="*/ 6 h 43"/>
                    <a:gd name="T12" fmla="*/ 10 w 91"/>
                    <a:gd name="T13" fmla="*/ 1 h 43"/>
                    <a:gd name="T14" fmla="*/ 5 w 91"/>
                    <a:gd name="T15" fmla="*/ 5 h 43"/>
                    <a:gd name="T16" fmla="*/ 0 w 91"/>
                    <a:gd name="T17" fmla="*/ 34 h 43"/>
                    <a:gd name="T18" fmla="*/ 0 w 91"/>
                    <a:gd name="T19" fmla="*/ 35 h 43"/>
                    <a:gd name="T20" fmla="*/ 9 w 91"/>
                    <a:gd name="T21" fmla="*/ 43 h 43"/>
                    <a:gd name="T22" fmla="*/ 82 w 91"/>
                    <a:gd name="T23" fmla="*/ 43 h 43"/>
                    <a:gd name="T24" fmla="*/ 91 w 91"/>
                    <a:gd name="T25" fmla="*/ 35 h 43"/>
                    <a:gd name="T26" fmla="*/ 91 w 91"/>
                    <a:gd name="T27" fmla="*/ 34 h 43"/>
                    <a:gd name="T28" fmla="*/ 87 w 91"/>
                    <a:gd name="T2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3">
                      <a:moveTo>
                        <a:pt x="87" y="5"/>
                      </a:moveTo>
                      <a:cubicBezTo>
                        <a:pt x="86" y="2"/>
                        <a:pt x="84" y="0"/>
                        <a:pt x="81" y="1"/>
                      </a:cubicBezTo>
                      <a:cubicBezTo>
                        <a:pt x="78" y="1"/>
                        <a:pt x="77" y="4"/>
                        <a:pt x="77" y="6"/>
                      </a:cubicBezTo>
                      <a:cubicBezTo>
                        <a:pt x="82" y="34"/>
                        <a:pt x="82" y="34"/>
                        <a:pt x="82" y="34"/>
                      </a:cubicBezTo>
                      <a:cubicBezTo>
                        <a:pt x="10" y="33"/>
                        <a:pt x="10" y="33"/>
                        <a:pt x="10" y="33"/>
                      </a:cubicBezTo>
                      <a:cubicBezTo>
                        <a:pt x="14" y="6"/>
                        <a:pt x="14" y="6"/>
                        <a:pt x="14" y="6"/>
                      </a:cubicBezTo>
                      <a:cubicBezTo>
                        <a:pt x="15" y="4"/>
                        <a:pt x="13" y="1"/>
                        <a:pt x="10" y="1"/>
                      </a:cubicBezTo>
                      <a:cubicBezTo>
                        <a:pt x="8" y="0"/>
                        <a:pt x="5" y="2"/>
                        <a:pt x="5" y="5"/>
                      </a:cubicBezTo>
                      <a:cubicBezTo>
                        <a:pt x="0" y="34"/>
                        <a:pt x="0" y="34"/>
                        <a:pt x="0" y="34"/>
                      </a:cubicBezTo>
                      <a:cubicBezTo>
                        <a:pt x="0" y="34"/>
                        <a:pt x="0" y="34"/>
                        <a:pt x="0" y="35"/>
                      </a:cubicBezTo>
                      <a:cubicBezTo>
                        <a:pt x="0" y="39"/>
                        <a:pt x="4" y="43"/>
                        <a:pt x="9" y="43"/>
                      </a:cubicBezTo>
                      <a:cubicBezTo>
                        <a:pt x="82" y="43"/>
                        <a:pt x="82" y="43"/>
                        <a:pt x="82" y="43"/>
                      </a:cubicBezTo>
                      <a:cubicBezTo>
                        <a:pt x="87" y="43"/>
                        <a:pt x="91" y="39"/>
                        <a:pt x="91" y="35"/>
                      </a:cubicBezTo>
                      <a:cubicBezTo>
                        <a:pt x="91" y="34"/>
                        <a:pt x="91" y="34"/>
                        <a:pt x="91" y="34"/>
                      </a:cubicBezTo>
                      <a:lnTo>
                        <a:pt x="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07" name="Freeform 407"/>
                <p:cNvSpPr>
                  <a:spLocks noEditPoints="1"/>
                </p:cNvSpPr>
                <p:nvPr/>
              </p:nvSpPr>
              <p:spPr bwMode="auto">
                <a:xfrm>
                  <a:off x="8991601" y="7164388"/>
                  <a:ext cx="461963" cy="347662"/>
                </a:xfrm>
                <a:custGeom>
                  <a:avLst/>
                  <a:gdLst>
                    <a:gd name="T0" fmla="*/ 218 w 240"/>
                    <a:gd name="T1" fmla="*/ 0 h 180"/>
                    <a:gd name="T2" fmla="*/ 21 w 240"/>
                    <a:gd name="T3" fmla="*/ 0 h 180"/>
                    <a:gd name="T4" fmla="*/ 0 w 240"/>
                    <a:gd name="T5" fmla="*/ 22 h 180"/>
                    <a:gd name="T6" fmla="*/ 0 w 240"/>
                    <a:gd name="T7" fmla="*/ 159 h 180"/>
                    <a:gd name="T8" fmla="*/ 21 w 240"/>
                    <a:gd name="T9" fmla="*/ 180 h 180"/>
                    <a:gd name="T10" fmla="*/ 218 w 240"/>
                    <a:gd name="T11" fmla="*/ 180 h 180"/>
                    <a:gd name="T12" fmla="*/ 240 w 240"/>
                    <a:gd name="T13" fmla="*/ 159 h 180"/>
                    <a:gd name="T14" fmla="*/ 240 w 240"/>
                    <a:gd name="T15" fmla="*/ 22 h 180"/>
                    <a:gd name="T16" fmla="*/ 218 w 240"/>
                    <a:gd name="T17" fmla="*/ 0 h 180"/>
                    <a:gd name="T18" fmla="*/ 21 w 240"/>
                    <a:gd name="T19" fmla="*/ 10 h 180"/>
                    <a:gd name="T20" fmla="*/ 218 w 240"/>
                    <a:gd name="T21" fmla="*/ 10 h 180"/>
                    <a:gd name="T22" fmla="*/ 230 w 240"/>
                    <a:gd name="T23" fmla="*/ 22 h 180"/>
                    <a:gd name="T24" fmla="*/ 230 w 240"/>
                    <a:gd name="T25" fmla="*/ 141 h 180"/>
                    <a:gd name="T26" fmla="*/ 9 w 240"/>
                    <a:gd name="T27" fmla="*/ 141 h 180"/>
                    <a:gd name="T28" fmla="*/ 9 w 240"/>
                    <a:gd name="T29" fmla="*/ 22 h 180"/>
                    <a:gd name="T30" fmla="*/ 21 w 240"/>
                    <a:gd name="T31" fmla="*/ 10 h 180"/>
                    <a:gd name="T32" fmla="*/ 218 w 240"/>
                    <a:gd name="T33" fmla="*/ 170 h 180"/>
                    <a:gd name="T34" fmla="*/ 21 w 240"/>
                    <a:gd name="T35" fmla="*/ 170 h 180"/>
                    <a:gd name="T36" fmla="*/ 9 w 240"/>
                    <a:gd name="T37" fmla="*/ 159 h 180"/>
                    <a:gd name="T38" fmla="*/ 9 w 240"/>
                    <a:gd name="T39" fmla="*/ 151 h 180"/>
                    <a:gd name="T40" fmla="*/ 230 w 240"/>
                    <a:gd name="T41" fmla="*/ 151 h 180"/>
                    <a:gd name="T42" fmla="*/ 230 w 240"/>
                    <a:gd name="T43" fmla="*/ 159 h 180"/>
                    <a:gd name="T44" fmla="*/ 218 w 240"/>
                    <a:gd name="T45" fmla="*/ 1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80">
                      <a:moveTo>
                        <a:pt x="218" y="0"/>
                      </a:moveTo>
                      <a:cubicBezTo>
                        <a:pt x="21" y="0"/>
                        <a:pt x="21" y="0"/>
                        <a:pt x="21" y="0"/>
                      </a:cubicBezTo>
                      <a:cubicBezTo>
                        <a:pt x="9" y="0"/>
                        <a:pt x="0" y="10"/>
                        <a:pt x="0" y="22"/>
                      </a:cubicBezTo>
                      <a:cubicBezTo>
                        <a:pt x="0" y="159"/>
                        <a:pt x="0" y="159"/>
                        <a:pt x="0" y="159"/>
                      </a:cubicBezTo>
                      <a:cubicBezTo>
                        <a:pt x="0" y="171"/>
                        <a:pt x="9" y="180"/>
                        <a:pt x="21" y="180"/>
                      </a:cubicBezTo>
                      <a:cubicBezTo>
                        <a:pt x="218" y="180"/>
                        <a:pt x="218" y="180"/>
                        <a:pt x="218" y="180"/>
                      </a:cubicBezTo>
                      <a:cubicBezTo>
                        <a:pt x="230" y="180"/>
                        <a:pt x="240" y="171"/>
                        <a:pt x="240" y="159"/>
                      </a:cubicBezTo>
                      <a:cubicBezTo>
                        <a:pt x="240" y="22"/>
                        <a:pt x="240" y="22"/>
                        <a:pt x="240" y="22"/>
                      </a:cubicBezTo>
                      <a:cubicBezTo>
                        <a:pt x="240" y="10"/>
                        <a:pt x="230" y="0"/>
                        <a:pt x="218" y="0"/>
                      </a:cubicBezTo>
                      <a:close/>
                      <a:moveTo>
                        <a:pt x="21" y="10"/>
                      </a:moveTo>
                      <a:cubicBezTo>
                        <a:pt x="218" y="10"/>
                        <a:pt x="218" y="10"/>
                        <a:pt x="218" y="10"/>
                      </a:cubicBezTo>
                      <a:cubicBezTo>
                        <a:pt x="225" y="10"/>
                        <a:pt x="230" y="15"/>
                        <a:pt x="230" y="22"/>
                      </a:cubicBezTo>
                      <a:cubicBezTo>
                        <a:pt x="230" y="141"/>
                        <a:pt x="230" y="141"/>
                        <a:pt x="230" y="141"/>
                      </a:cubicBezTo>
                      <a:cubicBezTo>
                        <a:pt x="9" y="141"/>
                        <a:pt x="9" y="141"/>
                        <a:pt x="9" y="141"/>
                      </a:cubicBezTo>
                      <a:cubicBezTo>
                        <a:pt x="9" y="22"/>
                        <a:pt x="9" y="22"/>
                        <a:pt x="9" y="22"/>
                      </a:cubicBezTo>
                      <a:cubicBezTo>
                        <a:pt x="9" y="15"/>
                        <a:pt x="15" y="10"/>
                        <a:pt x="21" y="10"/>
                      </a:cubicBezTo>
                      <a:close/>
                      <a:moveTo>
                        <a:pt x="218" y="170"/>
                      </a:moveTo>
                      <a:cubicBezTo>
                        <a:pt x="21" y="170"/>
                        <a:pt x="21" y="170"/>
                        <a:pt x="21" y="170"/>
                      </a:cubicBezTo>
                      <a:cubicBezTo>
                        <a:pt x="15" y="170"/>
                        <a:pt x="9" y="165"/>
                        <a:pt x="9" y="159"/>
                      </a:cubicBezTo>
                      <a:cubicBezTo>
                        <a:pt x="9" y="151"/>
                        <a:pt x="9" y="151"/>
                        <a:pt x="9" y="151"/>
                      </a:cubicBezTo>
                      <a:cubicBezTo>
                        <a:pt x="230" y="151"/>
                        <a:pt x="230" y="151"/>
                        <a:pt x="230" y="151"/>
                      </a:cubicBezTo>
                      <a:cubicBezTo>
                        <a:pt x="230" y="159"/>
                        <a:pt x="230" y="159"/>
                        <a:pt x="230" y="159"/>
                      </a:cubicBezTo>
                      <a:cubicBezTo>
                        <a:pt x="230" y="165"/>
                        <a:pt x="225" y="170"/>
                        <a:pt x="218"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grpSp>
      <p:grpSp>
        <p:nvGrpSpPr>
          <p:cNvPr id="75" name="Group 74"/>
          <p:cNvGrpSpPr/>
          <p:nvPr/>
        </p:nvGrpSpPr>
        <p:grpSpPr>
          <a:xfrm>
            <a:off x="1859272" y="2588356"/>
            <a:ext cx="83076" cy="344926"/>
            <a:chOff x="2821907" y="5498880"/>
            <a:chExt cx="149879" cy="523876"/>
          </a:xfrm>
        </p:grpSpPr>
        <p:sp>
          <p:nvSpPr>
            <p:cNvPr id="93" name="Freeform 147"/>
            <p:cNvSpPr>
              <a:spLocks noEditPoints="1"/>
            </p:cNvSpPr>
            <p:nvPr/>
          </p:nvSpPr>
          <p:spPr bwMode="auto">
            <a:xfrm>
              <a:off x="2821907" y="5498880"/>
              <a:ext cx="149879" cy="114860"/>
            </a:xfrm>
            <a:custGeom>
              <a:avLst/>
              <a:gdLst>
                <a:gd name="T0" fmla="*/ 19 w 70"/>
                <a:gd name="T1" fmla="*/ 54 h 54"/>
                <a:gd name="T2" fmla="*/ 51 w 70"/>
                <a:gd name="T3" fmla="*/ 53 h 54"/>
                <a:gd name="T4" fmla="*/ 56 w 70"/>
                <a:gd name="T5" fmla="*/ 51 h 54"/>
                <a:gd name="T6" fmla="*/ 62 w 70"/>
                <a:gd name="T7" fmla="*/ 11 h 54"/>
                <a:gd name="T8" fmla="*/ 8 w 70"/>
                <a:gd name="T9" fmla="*/ 11 h 54"/>
                <a:gd name="T10" fmla="*/ 14 w 70"/>
                <a:gd name="T11" fmla="*/ 51 h 54"/>
                <a:gd name="T12" fmla="*/ 19 w 70"/>
                <a:gd name="T13" fmla="*/ 54 h 54"/>
                <a:gd name="T14" fmla="*/ 14 w 70"/>
                <a:gd name="T15" fmla="*/ 19 h 54"/>
                <a:gd name="T16" fmla="*/ 56 w 70"/>
                <a:gd name="T17" fmla="*/ 19 h 54"/>
                <a:gd name="T18" fmla="*/ 49 w 70"/>
                <a:gd name="T19" fmla="*/ 43 h 54"/>
                <a:gd name="T20" fmla="*/ 21 w 70"/>
                <a:gd name="T21" fmla="*/ 43 h 54"/>
                <a:gd name="T22" fmla="*/ 14 w 70"/>
                <a:gd name="T2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54">
                  <a:moveTo>
                    <a:pt x="19" y="54"/>
                  </a:moveTo>
                  <a:cubicBezTo>
                    <a:pt x="30" y="52"/>
                    <a:pt x="41" y="52"/>
                    <a:pt x="51" y="53"/>
                  </a:cubicBezTo>
                  <a:cubicBezTo>
                    <a:pt x="53" y="54"/>
                    <a:pt x="55" y="53"/>
                    <a:pt x="56" y="51"/>
                  </a:cubicBezTo>
                  <a:cubicBezTo>
                    <a:pt x="68" y="30"/>
                    <a:pt x="70" y="17"/>
                    <a:pt x="62" y="11"/>
                  </a:cubicBezTo>
                  <a:cubicBezTo>
                    <a:pt x="49" y="0"/>
                    <a:pt x="21" y="0"/>
                    <a:pt x="8" y="11"/>
                  </a:cubicBezTo>
                  <a:cubicBezTo>
                    <a:pt x="0" y="17"/>
                    <a:pt x="2" y="30"/>
                    <a:pt x="14" y="51"/>
                  </a:cubicBezTo>
                  <a:cubicBezTo>
                    <a:pt x="15" y="53"/>
                    <a:pt x="17" y="54"/>
                    <a:pt x="19" y="54"/>
                  </a:cubicBezTo>
                  <a:close/>
                  <a:moveTo>
                    <a:pt x="14" y="19"/>
                  </a:moveTo>
                  <a:cubicBezTo>
                    <a:pt x="24" y="11"/>
                    <a:pt x="47" y="11"/>
                    <a:pt x="56" y="19"/>
                  </a:cubicBezTo>
                  <a:cubicBezTo>
                    <a:pt x="58" y="20"/>
                    <a:pt x="58" y="27"/>
                    <a:pt x="49" y="43"/>
                  </a:cubicBezTo>
                  <a:cubicBezTo>
                    <a:pt x="40" y="42"/>
                    <a:pt x="30" y="42"/>
                    <a:pt x="21" y="43"/>
                  </a:cubicBezTo>
                  <a:cubicBezTo>
                    <a:pt x="12" y="27"/>
                    <a:pt x="12" y="20"/>
                    <a:pt x="14"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94" name="Freeform 148"/>
            <p:cNvSpPr>
              <a:spLocks/>
            </p:cNvSpPr>
            <p:nvPr/>
          </p:nvSpPr>
          <p:spPr bwMode="auto">
            <a:xfrm>
              <a:off x="2828903" y="5627749"/>
              <a:ext cx="138674" cy="395007"/>
            </a:xfrm>
            <a:custGeom>
              <a:avLst/>
              <a:gdLst>
                <a:gd name="T0" fmla="*/ 45 w 65"/>
                <a:gd name="T1" fmla="*/ 0 h 185"/>
                <a:gd name="T2" fmla="*/ 40 w 65"/>
                <a:gd name="T3" fmla="*/ 5 h 185"/>
                <a:gd name="T4" fmla="*/ 54 w 65"/>
                <a:gd name="T5" fmla="*/ 150 h 185"/>
                <a:gd name="T6" fmla="*/ 33 w 65"/>
                <a:gd name="T7" fmla="*/ 172 h 185"/>
                <a:gd name="T8" fmla="*/ 10 w 65"/>
                <a:gd name="T9" fmla="*/ 149 h 185"/>
                <a:gd name="T10" fmla="*/ 24 w 65"/>
                <a:gd name="T11" fmla="*/ 6 h 185"/>
                <a:gd name="T12" fmla="*/ 19 w 65"/>
                <a:gd name="T13" fmla="*/ 0 h 185"/>
                <a:gd name="T14" fmla="*/ 14 w 65"/>
                <a:gd name="T15" fmla="*/ 5 h 185"/>
                <a:gd name="T16" fmla="*/ 0 w 65"/>
                <a:gd name="T17" fmla="*/ 151 h 185"/>
                <a:gd name="T18" fmla="*/ 1 w 65"/>
                <a:gd name="T19" fmla="*/ 155 h 185"/>
                <a:gd name="T20" fmla="*/ 29 w 65"/>
                <a:gd name="T21" fmla="*/ 183 h 185"/>
                <a:gd name="T22" fmla="*/ 33 w 65"/>
                <a:gd name="T23" fmla="*/ 185 h 185"/>
                <a:gd name="T24" fmla="*/ 33 w 65"/>
                <a:gd name="T25" fmla="*/ 185 h 185"/>
                <a:gd name="T26" fmla="*/ 36 w 65"/>
                <a:gd name="T27" fmla="*/ 183 h 185"/>
                <a:gd name="T28" fmla="*/ 63 w 65"/>
                <a:gd name="T29" fmla="*/ 155 h 185"/>
                <a:gd name="T30" fmla="*/ 64 w 65"/>
                <a:gd name="T31" fmla="*/ 151 h 185"/>
                <a:gd name="T32" fmla="*/ 50 w 65"/>
                <a:gd name="T33" fmla="*/ 4 h 185"/>
                <a:gd name="T34" fmla="*/ 45 w 65"/>
                <a:gd name="T3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85">
                  <a:moveTo>
                    <a:pt x="45" y="0"/>
                  </a:moveTo>
                  <a:cubicBezTo>
                    <a:pt x="42" y="0"/>
                    <a:pt x="40" y="3"/>
                    <a:pt x="40" y="5"/>
                  </a:cubicBezTo>
                  <a:cubicBezTo>
                    <a:pt x="54" y="150"/>
                    <a:pt x="54" y="150"/>
                    <a:pt x="54" y="150"/>
                  </a:cubicBezTo>
                  <a:cubicBezTo>
                    <a:pt x="33" y="172"/>
                    <a:pt x="33" y="172"/>
                    <a:pt x="33" y="172"/>
                  </a:cubicBezTo>
                  <a:cubicBezTo>
                    <a:pt x="10" y="149"/>
                    <a:pt x="10" y="149"/>
                    <a:pt x="10" y="149"/>
                  </a:cubicBezTo>
                  <a:cubicBezTo>
                    <a:pt x="24" y="6"/>
                    <a:pt x="24" y="6"/>
                    <a:pt x="24" y="6"/>
                  </a:cubicBezTo>
                  <a:cubicBezTo>
                    <a:pt x="24" y="3"/>
                    <a:pt x="22" y="1"/>
                    <a:pt x="19" y="0"/>
                  </a:cubicBezTo>
                  <a:cubicBezTo>
                    <a:pt x="17" y="0"/>
                    <a:pt x="14" y="2"/>
                    <a:pt x="14" y="5"/>
                  </a:cubicBezTo>
                  <a:cubicBezTo>
                    <a:pt x="0" y="151"/>
                    <a:pt x="0" y="151"/>
                    <a:pt x="0" y="151"/>
                  </a:cubicBezTo>
                  <a:cubicBezTo>
                    <a:pt x="0" y="152"/>
                    <a:pt x="0" y="154"/>
                    <a:pt x="1" y="155"/>
                  </a:cubicBezTo>
                  <a:cubicBezTo>
                    <a:pt x="29" y="183"/>
                    <a:pt x="29" y="183"/>
                    <a:pt x="29" y="183"/>
                  </a:cubicBezTo>
                  <a:cubicBezTo>
                    <a:pt x="30" y="184"/>
                    <a:pt x="32" y="185"/>
                    <a:pt x="33" y="185"/>
                  </a:cubicBezTo>
                  <a:cubicBezTo>
                    <a:pt x="33" y="185"/>
                    <a:pt x="33" y="185"/>
                    <a:pt x="33" y="185"/>
                  </a:cubicBezTo>
                  <a:cubicBezTo>
                    <a:pt x="34" y="185"/>
                    <a:pt x="36" y="184"/>
                    <a:pt x="36" y="183"/>
                  </a:cubicBezTo>
                  <a:cubicBezTo>
                    <a:pt x="63" y="155"/>
                    <a:pt x="63" y="155"/>
                    <a:pt x="63" y="155"/>
                  </a:cubicBezTo>
                  <a:cubicBezTo>
                    <a:pt x="64" y="154"/>
                    <a:pt x="65" y="152"/>
                    <a:pt x="64" y="151"/>
                  </a:cubicBezTo>
                  <a:cubicBezTo>
                    <a:pt x="50" y="4"/>
                    <a:pt x="50" y="4"/>
                    <a:pt x="50" y="4"/>
                  </a:cubicBezTo>
                  <a:cubicBezTo>
                    <a:pt x="50" y="2"/>
                    <a:pt x="48" y="0"/>
                    <a:pt x="4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nvGrpSpPr>
          <p:cNvPr id="76" name="Group 75"/>
          <p:cNvGrpSpPr/>
          <p:nvPr/>
        </p:nvGrpSpPr>
        <p:grpSpPr>
          <a:xfrm>
            <a:off x="6740168" y="2576833"/>
            <a:ext cx="83076" cy="344926"/>
            <a:chOff x="2821907" y="5498880"/>
            <a:chExt cx="149879" cy="523876"/>
          </a:xfrm>
        </p:grpSpPr>
        <p:sp>
          <p:nvSpPr>
            <p:cNvPr id="91" name="Freeform 147"/>
            <p:cNvSpPr>
              <a:spLocks noEditPoints="1"/>
            </p:cNvSpPr>
            <p:nvPr/>
          </p:nvSpPr>
          <p:spPr bwMode="auto">
            <a:xfrm>
              <a:off x="2821907" y="5498880"/>
              <a:ext cx="149879" cy="114860"/>
            </a:xfrm>
            <a:custGeom>
              <a:avLst/>
              <a:gdLst>
                <a:gd name="T0" fmla="*/ 19 w 70"/>
                <a:gd name="T1" fmla="*/ 54 h 54"/>
                <a:gd name="T2" fmla="*/ 51 w 70"/>
                <a:gd name="T3" fmla="*/ 53 h 54"/>
                <a:gd name="T4" fmla="*/ 56 w 70"/>
                <a:gd name="T5" fmla="*/ 51 h 54"/>
                <a:gd name="T6" fmla="*/ 62 w 70"/>
                <a:gd name="T7" fmla="*/ 11 h 54"/>
                <a:gd name="T8" fmla="*/ 8 w 70"/>
                <a:gd name="T9" fmla="*/ 11 h 54"/>
                <a:gd name="T10" fmla="*/ 14 w 70"/>
                <a:gd name="T11" fmla="*/ 51 h 54"/>
                <a:gd name="T12" fmla="*/ 19 w 70"/>
                <a:gd name="T13" fmla="*/ 54 h 54"/>
                <a:gd name="T14" fmla="*/ 14 w 70"/>
                <a:gd name="T15" fmla="*/ 19 h 54"/>
                <a:gd name="T16" fmla="*/ 56 w 70"/>
                <a:gd name="T17" fmla="*/ 19 h 54"/>
                <a:gd name="T18" fmla="*/ 49 w 70"/>
                <a:gd name="T19" fmla="*/ 43 h 54"/>
                <a:gd name="T20" fmla="*/ 21 w 70"/>
                <a:gd name="T21" fmla="*/ 43 h 54"/>
                <a:gd name="T22" fmla="*/ 14 w 70"/>
                <a:gd name="T2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54">
                  <a:moveTo>
                    <a:pt x="19" y="54"/>
                  </a:moveTo>
                  <a:cubicBezTo>
                    <a:pt x="30" y="52"/>
                    <a:pt x="41" y="52"/>
                    <a:pt x="51" y="53"/>
                  </a:cubicBezTo>
                  <a:cubicBezTo>
                    <a:pt x="53" y="54"/>
                    <a:pt x="55" y="53"/>
                    <a:pt x="56" y="51"/>
                  </a:cubicBezTo>
                  <a:cubicBezTo>
                    <a:pt x="68" y="30"/>
                    <a:pt x="70" y="17"/>
                    <a:pt x="62" y="11"/>
                  </a:cubicBezTo>
                  <a:cubicBezTo>
                    <a:pt x="49" y="0"/>
                    <a:pt x="21" y="0"/>
                    <a:pt x="8" y="11"/>
                  </a:cubicBezTo>
                  <a:cubicBezTo>
                    <a:pt x="0" y="17"/>
                    <a:pt x="2" y="30"/>
                    <a:pt x="14" y="51"/>
                  </a:cubicBezTo>
                  <a:cubicBezTo>
                    <a:pt x="15" y="53"/>
                    <a:pt x="17" y="54"/>
                    <a:pt x="19" y="54"/>
                  </a:cubicBezTo>
                  <a:close/>
                  <a:moveTo>
                    <a:pt x="14" y="19"/>
                  </a:moveTo>
                  <a:cubicBezTo>
                    <a:pt x="24" y="11"/>
                    <a:pt x="47" y="11"/>
                    <a:pt x="56" y="19"/>
                  </a:cubicBezTo>
                  <a:cubicBezTo>
                    <a:pt x="58" y="20"/>
                    <a:pt x="58" y="27"/>
                    <a:pt x="49" y="43"/>
                  </a:cubicBezTo>
                  <a:cubicBezTo>
                    <a:pt x="40" y="42"/>
                    <a:pt x="30" y="42"/>
                    <a:pt x="21" y="43"/>
                  </a:cubicBezTo>
                  <a:cubicBezTo>
                    <a:pt x="12" y="27"/>
                    <a:pt x="12" y="20"/>
                    <a:pt x="14"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92" name="Freeform 148"/>
            <p:cNvSpPr>
              <a:spLocks/>
            </p:cNvSpPr>
            <p:nvPr/>
          </p:nvSpPr>
          <p:spPr bwMode="auto">
            <a:xfrm>
              <a:off x="2828903" y="5627749"/>
              <a:ext cx="138674" cy="395007"/>
            </a:xfrm>
            <a:custGeom>
              <a:avLst/>
              <a:gdLst>
                <a:gd name="T0" fmla="*/ 45 w 65"/>
                <a:gd name="T1" fmla="*/ 0 h 185"/>
                <a:gd name="T2" fmla="*/ 40 w 65"/>
                <a:gd name="T3" fmla="*/ 5 h 185"/>
                <a:gd name="T4" fmla="*/ 54 w 65"/>
                <a:gd name="T5" fmla="*/ 150 h 185"/>
                <a:gd name="T6" fmla="*/ 33 w 65"/>
                <a:gd name="T7" fmla="*/ 172 h 185"/>
                <a:gd name="T8" fmla="*/ 10 w 65"/>
                <a:gd name="T9" fmla="*/ 149 h 185"/>
                <a:gd name="T10" fmla="*/ 24 w 65"/>
                <a:gd name="T11" fmla="*/ 6 h 185"/>
                <a:gd name="T12" fmla="*/ 19 w 65"/>
                <a:gd name="T13" fmla="*/ 0 h 185"/>
                <a:gd name="T14" fmla="*/ 14 w 65"/>
                <a:gd name="T15" fmla="*/ 5 h 185"/>
                <a:gd name="T16" fmla="*/ 0 w 65"/>
                <a:gd name="T17" fmla="*/ 151 h 185"/>
                <a:gd name="T18" fmla="*/ 1 w 65"/>
                <a:gd name="T19" fmla="*/ 155 h 185"/>
                <a:gd name="T20" fmla="*/ 29 w 65"/>
                <a:gd name="T21" fmla="*/ 183 h 185"/>
                <a:gd name="T22" fmla="*/ 33 w 65"/>
                <a:gd name="T23" fmla="*/ 185 h 185"/>
                <a:gd name="T24" fmla="*/ 33 w 65"/>
                <a:gd name="T25" fmla="*/ 185 h 185"/>
                <a:gd name="T26" fmla="*/ 36 w 65"/>
                <a:gd name="T27" fmla="*/ 183 h 185"/>
                <a:gd name="T28" fmla="*/ 63 w 65"/>
                <a:gd name="T29" fmla="*/ 155 h 185"/>
                <a:gd name="T30" fmla="*/ 64 w 65"/>
                <a:gd name="T31" fmla="*/ 151 h 185"/>
                <a:gd name="T32" fmla="*/ 50 w 65"/>
                <a:gd name="T33" fmla="*/ 4 h 185"/>
                <a:gd name="T34" fmla="*/ 45 w 65"/>
                <a:gd name="T3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85">
                  <a:moveTo>
                    <a:pt x="45" y="0"/>
                  </a:moveTo>
                  <a:cubicBezTo>
                    <a:pt x="42" y="0"/>
                    <a:pt x="40" y="3"/>
                    <a:pt x="40" y="5"/>
                  </a:cubicBezTo>
                  <a:cubicBezTo>
                    <a:pt x="54" y="150"/>
                    <a:pt x="54" y="150"/>
                    <a:pt x="54" y="150"/>
                  </a:cubicBezTo>
                  <a:cubicBezTo>
                    <a:pt x="33" y="172"/>
                    <a:pt x="33" y="172"/>
                    <a:pt x="33" y="172"/>
                  </a:cubicBezTo>
                  <a:cubicBezTo>
                    <a:pt x="10" y="149"/>
                    <a:pt x="10" y="149"/>
                    <a:pt x="10" y="149"/>
                  </a:cubicBezTo>
                  <a:cubicBezTo>
                    <a:pt x="24" y="6"/>
                    <a:pt x="24" y="6"/>
                    <a:pt x="24" y="6"/>
                  </a:cubicBezTo>
                  <a:cubicBezTo>
                    <a:pt x="24" y="3"/>
                    <a:pt x="22" y="1"/>
                    <a:pt x="19" y="0"/>
                  </a:cubicBezTo>
                  <a:cubicBezTo>
                    <a:pt x="17" y="0"/>
                    <a:pt x="14" y="2"/>
                    <a:pt x="14" y="5"/>
                  </a:cubicBezTo>
                  <a:cubicBezTo>
                    <a:pt x="0" y="151"/>
                    <a:pt x="0" y="151"/>
                    <a:pt x="0" y="151"/>
                  </a:cubicBezTo>
                  <a:cubicBezTo>
                    <a:pt x="0" y="152"/>
                    <a:pt x="0" y="154"/>
                    <a:pt x="1" y="155"/>
                  </a:cubicBezTo>
                  <a:cubicBezTo>
                    <a:pt x="29" y="183"/>
                    <a:pt x="29" y="183"/>
                    <a:pt x="29" y="183"/>
                  </a:cubicBezTo>
                  <a:cubicBezTo>
                    <a:pt x="30" y="184"/>
                    <a:pt x="32" y="185"/>
                    <a:pt x="33" y="185"/>
                  </a:cubicBezTo>
                  <a:cubicBezTo>
                    <a:pt x="33" y="185"/>
                    <a:pt x="33" y="185"/>
                    <a:pt x="33" y="185"/>
                  </a:cubicBezTo>
                  <a:cubicBezTo>
                    <a:pt x="34" y="185"/>
                    <a:pt x="36" y="184"/>
                    <a:pt x="36" y="183"/>
                  </a:cubicBezTo>
                  <a:cubicBezTo>
                    <a:pt x="63" y="155"/>
                    <a:pt x="63" y="155"/>
                    <a:pt x="63" y="155"/>
                  </a:cubicBezTo>
                  <a:cubicBezTo>
                    <a:pt x="64" y="154"/>
                    <a:pt x="65" y="152"/>
                    <a:pt x="64" y="151"/>
                  </a:cubicBezTo>
                  <a:cubicBezTo>
                    <a:pt x="50" y="4"/>
                    <a:pt x="50" y="4"/>
                    <a:pt x="50" y="4"/>
                  </a:cubicBezTo>
                  <a:cubicBezTo>
                    <a:pt x="50" y="2"/>
                    <a:pt x="48" y="0"/>
                    <a:pt x="4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sp>
        <p:nvSpPr>
          <p:cNvPr id="112" name="TextBox 111"/>
          <p:cNvSpPr txBox="1"/>
          <p:nvPr/>
        </p:nvSpPr>
        <p:spPr>
          <a:xfrm>
            <a:off x="6019210" y="3528153"/>
            <a:ext cx="956993" cy="169277"/>
          </a:xfrm>
          <a:prstGeom prst="rect">
            <a:avLst/>
          </a:prstGeom>
          <a:noFill/>
        </p:spPr>
        <p:txBody>
          <a:bodyPr wrap="none" lIns="0" tIns="0" rIns="0" bIns="0" rtlCol="0">
            <a:spAutoFit/>
          </a:bodyPr>
          <a:lstStyle/>
          <a:p>
            <a:pPr algn="ctr">
              <a:spcBef>
                <a:spcPts val="600"/>
              </a:spcBef>
              <a:buSzPct val="100000"/>
            </a:pPr>
            <a:r>
              <a:rPr lang="en-US" sz="1100" dirty="0"/>
              <a:t>Insights Creation</a:t>
            </a:r>
          </a:p>
        </p:txBody>
      </p:sp>
      <p:grpSp>
        <p:nvGrpSpPr>
          <p:cNvPr id="164" name="Group 163"/>
          <p:cNvGrpSpPr/>
          <p:nvPr/>
        </p:nvGrpSpPr>
        <p:grpSpPr>
          <a:xfrm>
            <a:off x="6242096" y="2697565"/>
            <a:ext cx="558378" cy="749276"/>
            <a:chOff x="6080329" y="2697565"/>
            <a:chExt cx="558378" cy="749276"/>
          </a:xfrm>
        </p:grpSpPr>
        <p:grpSp>
          <p:nvGrpSpPr>
            <p:cNvPr id="111" name="Group 3"/>
            <p:cNvGrpSpPr>
              <a:grpSpLocks/>
            </p:cNvGrpSpPr>
            <p:nvPr/>
          </p:nvGrpSpPr>
          <p:grpSpPr bwMode="auto">
            <a:xfrm rot="16200000">
              <a:off x="5984880" y="2793014"/>
              <a:ext cx="749276" cy="558378"/>
              <a:chOff x="557" y="1281"/>
              <a:chExt cx="2291" cy="2108"/>
            </a:xfrm>
          </p:grpSpPr>
          <p:sp>
            <p:nvSpPr>
              <p:cNvPr id="116" name="Freeform 4"/>
              <p:cNvSpPr>
                <a:spLocks/>
              </p:cNvSpPr>
              <p:nvPr/>
            </p:nvSpPr>
            <p:spPr bwMode="auto">
              <a:xfrm>
                <a:off x="557" y="1281"/>
                <a:ext cx="1453" cy="1054"/>
              </a:xfrm>
              <a:custGeom>
                <a:avLst/>
                <a:gdLst>
                  <a:gd name="T0" fmla="*/ 0 w 2312"/>
                  <a:gd name="T1" fmla="*/ 0 h 1823"/>
                  <a:gd name="T2" fmla="*/ 178 w 2312"/>
                  <a:gd name="T3" fmla="*/ 0 h 1823"/>
                  <a:gd name="T4" fmla="*/ 178 w 2312"/>
                  <a:gd name="T5" fmla="*/ 43 h 1823"/>
                  <a:gd name="T6" fmla="*/ 198 w 2312"/>
                  <a:gd name="T7" fmla="*/ 39 h 1823"/>
                  <a:gd name="T8" fmla="*/ 226 w 2312"/>
                  <a:gd name="T9" fmla="*/ 60 h 1823"/>
                  <a:gd name="T10" fmla="*/ 202 w 2312"/>
                  <a:gd name="T11" fmla="*/ 77 h 1823"/>
                  <a:gd name="T12" fmla="*/ 178 w 2312"/>
                  <a:gd name="T13" fmla="*/ 75 h 1823"/>
                  <a:gd name="T14" fmla="*/ 178 w 2312"/>
                  <a:gd name="T15" fmla="*/ 118 h 1823"/>
                  <a:gd name="T16" fmla="*/ 112 w 2312"/>
                  <a:gd name="T17" fmla="*/ 118 h 1823"/>
                  <a:gd name="T18" fmla="*/ 118 w 2312"/>
                  <a:gd name="T19" fmla="*/ 102 h 1823"/>
                  <a:gd name="T20" fmla="*/ 90 w 2312"/>
                  <a:gd name="T21" fmla="*/ 87 h 1823"/>
                  <a:gd name="T22" fmla="*/ 60 w 2312"/>
                  <a:gd name="T23" fmla="*/ 105 h 1823"/>
                  <a:gd name="T24" fmla="*/ 66 w 2312"/>
                  <a:gd name="T25" fmla="*/ 118 h 1823"/>
                  <a:gd name="T26" fmla="*/ 0 w 2312"/>
                  <a:gd name="T27" fmla="*/ 118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ysClr val="window" lastClr="FFFFFF">
                  <a:lumMod val="50000"/>
                </a:sysClr>
              </a:solidFill>
              <a:ln w="9525">
                <a:solidFill>
                  <a:sysClr val="window" lastClr="FFFFFF"/>
                </a:solidFill>
                <a:round/>
                <a:headEnd/>
                <a:tailEnd/>
              </a:ln>
            </p:spPr>
            <p:txBody>
              <a:bodyPr wrap="none" lIns="88900" tIns="88900" rIns="88900" bIns="88900" anchor="ctr"/>
              <a:lstStyle/>
              <a:p>
                <a:pPr algn="ctr">
                  <a:defRPr/>
                </a:pPr>
                <a:endParaRPr lang="en-US" sz="900" kern="0" dirty="0" smtClean="0">
                  <a:latin typeface="Arial"/>
                </a:endParaRPr>
              </a:p>
            </p:txBody>
          </p:sp>
          <p:sp>
            <p:nvSpPr>
              <p:cNvPr id="117" name="Freeform 116"/>
              <p:cNvSpPr>
                <a:spLocks/>
              </p:cNvSpPr>
              <p:nvPr/>
            </p:nvSpPr>
            <p:spPr bwMode="auto">
              <a:xfrm rot="16200000">
                <a:off x="460" y="2148"/>
                <a:ext cx="1337" cy="1144"/>
              </a:xfrm>
              <a:custGeom>
                <a:avLst/>
                <a:gdLst>
                  <a:gd name="T0" fmla="*/ 0 w 2312"/>
                  <a:gd name="T1" fmla="*/ 0 h 1823"/>
                  <a:gd name="T2" fmla="*/ 1054 w 2312"/>
                  <a:gd name="T3" fmla="*/ 0 h 1823"/>
                  <a:gd name="T4" fmla="*/ 1054 w 2312"/>
                  <a:gd name="T5" fmla="*/ 422 h 1823"/>
                  <a:gd name="T6" fmla="*/ 1168 w 2312"/>
                  <a:gd name="T7" fmla="*/ 380 h 1823"/>
                  <a:gd name="T8" fmla="*/ 1335 w 2312"/>
                  <a:gd name="T9" fmla="*/ 578 h 1823"/>
                  <a:gd name="T10" fmla="*/ 1190 w 2312"/>
                  <a:gd name="T11" fmla="*/ 755 h 1823"/>
                  <a:gd name="T12" fmla="*/ 1054 w 2312"/>
                  <a:gd name="T13" fmla="*/ 727 h 1823"/>
                  <a:gd name="T14" fmla="*/ 1054 w 2312"/>
                  <a:gd name="T15" fmla="*/ 1144 h 1823"/>
                  <a:gd name="T16" fmla="*/ 666 w 2312"/>
                  <a:gd name="T17" fmla="*/ 1144 h 1823"/>
                  <a:gd name="T18" fmla="*/ 694 w 2312"/>
                  <a:gd name="T19" fmla="*/ 994 h 1823"/>
                  <a:gd name="T20" fmla="*/ 530 w 2312"/>
                  <a:gd name="T21" fmla="*/ 843 h 1823"/>
                  <a:gd name="T22" fmla="*/ 352 w 2312"/>
                  <a:gd name="T23" fmla="*/ 1017 h 1823"/>
                  <a:gd name="T24" fmla="*/ 388 w 2312"/>
                  <a:gd name="T25" fmla="*/ 1144 h 1823"/>
                  <a:gd name="T26" fmla="*/ 0 w 2312"/>
                  <a:gd name="T27" fmla="*/ 1144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8C8C8C">
                  <a:lumMod val="60000"/>
                  <a:lumOff val="40000"/>
                </a:srgb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18" name="Freeform 117"/>
              <p:cNvSpPr>
                <a:spLocks/>
              </p:cNvSpPr>
              <p:nvPr/>
            </p:nvSpPr>
            <p:spPr bwMode="auto">
              <a:xfrm rot="10800000">
                <a:off x="1396" y="2335"/>
                <a:ext cx="1452" cy="1054"/>
              </a:xfrm>
              <a:custGeom>
                <a:avLst/>
                <a:gdLst>
                  <a:gd name="T0" fmla="*/ 0 w 2312"/>
                  <a:gd name="T1" fmla="*/ 0 h 1823"/>
                  <a:gd name="T2" fmla="*/ 1144 w 2312"/>
                  <a:gd name="T3" fmla="*/ 0 h 1823"/>
                  <a:gd name="T4" fmla="*/ 1144 w 2312"/>
                  <a:gd name="T5" fmla="*/ 389 h 1823"/>
                  <a:gd name="T6" fmla="*/ 1269 w 2312"/>
                  <a:gd name="T7" fmla="*/ 350 h 1823"/>
                  <a:gd name="T8" fmla="*/ 1449 w 2312"/>
                  <a:gd name="T9" fmla="*/ 532 h 1823"/>
                  <a:gd name="T10" fmla="*/ 1292 w 2312"/>
                  <a:gd name="T11" fmla="*/ 696 h 1823"/>
                  <a:gd name="T12" fmla="*/ 1144 w 2312"/>
                  <a:gd name="T13" fmla="*/ 670 h 1823"/>
                  <a:gd name="T14" fmla="*/ 1144 w 2312"/>
                  <a:gd name="T15" fmla="*/ 1054 h 1823"/>
                  <a:gd name="T16" fmla="*/ 723 w 2312"/>
                  <a:gd name="T17" fmla="*/ 1054 h 1823"/>
                  <a:gd name="T18" fmla="*/ 754 w 2312"/>
                  <a:gd name="T19" fmla="*/ 916 h 1823"/>
                  <a:gd name="T20" fmla="*/ 575 w 2312"/>
                  <a:gd name="T21" fmla="*/ 777 h 1823"/>
                  <a:gd name="T22" fmla="*/ 382 w 2312"/>
                  <a:gd name="T23" fmla="*/ 937 h 1823"/>
                  <a:gd name="T24" fmla="*/ 421 w 2312"/>
                  <a:gd name="T25" fmla="*/ 1054 h 1823"/>
                  <a:gd name="T26" fmla="*/ 0 w 2312"/>
                  <a:gd name="T27" fmla="*/ 1054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8C8C8C">
                  <a:lumMod val="20000"/>
                  <a:lumOff val="80000"/>
                </a:srgb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19" name="Freeform 7"/>
              <p:cNvSpPr>
                <a:spLocks/>
              </p:cNvSpPr>
              <p:nvPr/>
            </p:nvSpPr>
            <p:spPr bwMode="auto">
              <a:xfrm rot="5400000">
                <a:off x="1608" y="1378"/>
                <a:ext cx="1337" cy="1143"/>
              </a:xfrm>
              <a:custGeom>
                <a:avLst/>
                <a:gdLst>
                  <a:gd name="T0" fmla="*/ 0 w 2312"/>
                  <a:gd name="T1" fmla="*/ 0 h 1823"/>
                  <a:gd name="T2" fmla="*/ 118 w 2312"/>
                  <a:gd name="T3" fmla="*/ 0 h 1823"/>
                  <a:gd name="T4" fmla="*/ 118 w 2312"/>
                  <a:gd name="T5" fmla="*/ 65 h 1823"/>
                  <a:gd name="T6" fmla="*/ 131 w 2312"/>
                  <a:gd name="T7" fmla="*/ 58 h 1823"/>
                  <a:gd name="T8" fmla="*/ 149 w 2312"/>
                  <a:gd name="T9" fmla="*/ 89 h 1823"/>
                  <a:gd name="T10" fmla="*/ 133 w 2312"/>
                  <a:gd name="T11" fmla="*/ 117 h 1823"/>
                  <a:gd name="T12" fmla="*/ 118 w 2312"/>
                  <a:gd name="T13" fmla="*/ 112 h 1823"/>
                  <a:gd name="T14" fmla="*/ 118 w 2312"/>
                  <a:gd name="T15" fmla="*/ 177 h 1823"/>
                  <a:gd name="T16" fmla="*/ 75 w 2312"/>
                  <a:gd name="T17" fmla="*/ 177 h 1823"/>
                  <a:gd name="T18" fmla="*/ 77 w 2312"/>
                  <a:gd name="T19" fmla="*/ 154 h 1823"/>
                  <a:gd name="T20" fmla="*/ 59 w 2312"/>
                  <a:gd name="T21" fmla="*/ 130 h 1823"/>
                  <a:gd name="T22" fmla="*/ 39 w 2312"/>
                  <a:gd name="T23" fmla="*/ 157 h 1823"/>
                  <a:gd name="T24" fmla="*/ 43 w 2312"/>
                  <a:gd name="T25" fmla="*/ 177 h 1823"/>
                  <a:gd name="T26" fmla="*/ 0 w 2312"/>
                  <a:gd name="T27" fmla="*/ 177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81BC00"/>
              </a:solidFill>
              <a:ln w="9525">
                <a:solidFill>
                  <a:sysClr val="window" lastClr="FFFFFF"/>
                </a:solidFill>
                <a:round/>
                <a:headEnd/>
                <a:tailEnd/>
              </a:ln>
            </p:spPr>
            <p:txBody>
              <a:bodyPr wrap="none" lIns="88900" tIns="88900" rIns="88900" bIns="88900" anchor="ctr"/>
              <a:lstStyle/>
              <a:p>
                <a:pPr algn="ctr">
                  <a:defRPr/>
                </a:pPr>
                <a:endParaRPr lang="en-US" sz="900" kern="0" dirty="0" smtClean="0">
                  <a:latin typeface="Arial"/>
                </a:endParaRPr>
              </a:p>
            </p:txBody>
          </p:sp>
        </p:grpSp>
        <p:sp>
          <p:nvSpPr>
            <p:cNvPr id="115" name="Freeform 113"/>
            <p:cNvSpPr>
              <a:spLocks noEditPoints="1"/>
            </p:cNvSpPr>
            <p:nvPr/>
          </p:nvSpPr>
          <p:spPr bwMode="auto">
            <a:xfrm>
              <a:off x="6144938" y="2733083"/>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nvGrpSpPr>
          <p:cNvPr id="163" name="Group 162"/>
          <p:cNvGrpSpPr/>
          <p:nvPr/>
        </p:nvGrpSpPr>
        <p:grpSpPr>
          <a:xfrm>
            <a:off x="6215273" y="2072362"/>
            <a:ext cx="597475" cy="603223"/>
            <a:chOff x="6051983" y="2072362"/>
            <a:chExt cx="597475" cy="603223"/>
          </a:xfrm>
        </p:grpSpPr>
        <p:sp>
          <p:nvSpPr>
            <p:cNvPr id="113" name="Trapezoid 2"/>
            <p:cNvSpPr/>
            <p:nvPr/>
          </p:nvSpPr>
          <p:spPr bwMode="gray">
            <a:xfrm>
              <a:off x="6051983" y="2570536"/>
              <a:ext cx="597475" cy="105049"/>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 name="connsiteX0" fmla="*/ 0 w 8333940"/>
                <a:gd name="connsiteY0" fmla="*/ 683250 h 683250"/>
                <a:gd name="connsiteX1" fmla="*/ 182302 w 8333940"/>
                <a:gd name="connsiteY1" fmla="*/ 9523 h 683250"/>
                <a:gd name="connsiteX2" fmla="*/ 2784397 w 8333940"/>
                <a:gd name="connsiteY2" fmla="*/ 0 h 683250"/>
                <a:gd name="connsiteX3" fmla="*/ 8333940 w 8333940"/>
                <a:gd name="connsiteY3" fmla="*/ 677226 h 683250"/>
                <a:gd name="connsiteX4" fmla="*/ 0 w 8333940"/>
                <a:gd name="connsiteY4" fmla="*/ 683250 h 683250"/>
                <a:gd name="connsiteX0" fmla="*/ 0 w 8306903"/>
                <a:gd name="connsiteY0" fmla="*/ 683250 h 2029776"/>
                <a:gd name="connsiteX1" fmla="*/ 182302 w 8306903"/>
                <a:gd name="connsiteY1" fmla="*/ 9523 h 2029776"/>
                <a:gd name="connsiteX2" fmla="*/ 2784397 w 8306903"/>
                <a:gd name="connsiteY2" fmla="*/ 0 h 2029776"/>
                <a:gd name="connsiteX3" fmla="*/ 8306903 w 8306903"/>
                <a:gd name="connsiteY3" fmla="*/ 2029776 h 2029776"/>
                <a:gd name="connsiteX4" fmla="*/ 0 w 8306903"/>
                <a:gd name="connsiteY4" fmla="*/ 683250 h 2029776"/>
                <a:gd name="connsiteX0" fmla="*/ -1 w 13254743"/>
                <a:gd name="connsiteY0" fmla="*/ 2016752 h 2029776"/>
                <a:gd name="connsiteX1" fmla="*/ 5130142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2 h 2029776"/>
                <a:gd name="connsiteX1" fmla="*/ 5184216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4 h 2029778"/>
                <a:gd name="connsiteX1" fmla="*/ 5382200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81727 w 13254743"/>
                <a:gd name="connsiteY2" fmla="*/ 4 h 2029778"/>
                <a:gd name="connsiteX3" fmla="*/ 13254743 w 13254743"/>
                <a:gd name="connsiteY3" fmla="*/ 2029778 h 2029778"/>
                <a:gd name="connsiteX4" fmla="*/ -1 w 13254743"/>
                <a:gd name="connsiteY4" fmla="*/ 2016754 h 2029778"/>
                <a:gd name="connsiteX0" fmla="*/ -1 w 13254743"/>
                <a:gd name="connsiteY0" fmla="*/ 2020039 h 2033063"/>
                <a:gd name="connsiteX1" fmla="*/ 5435639 w 13254743"/>
                <a:gd name="connsiteY1" fmla="*/ 0 h 2033063"/>
                <a:gd name="connsiteX2" fmla="*/ 7781727 w 13254743"/>
                <a:gd name="connsiteY2" fmla="*/ 3289 h 2033063"/>
                <a:gd name="connsiteX3" fmla="*/ 13254743 w 13254743"/>
                <a:gd name="connsiteY3" fmla="*/ 2033063 h 2033063"/>
                <a:gd name="connsiteX4" fmla="*/ -1 w 13254743"/>
                <a:gd name="connsiteY4" fmla="*/ 2020039 h 2033063"/>
                <a:gd name="connsiteX0" fmla="*/ -1 w 13254743"/>
                <a:gd name="connsiteY0" fmla="*/ 2016750 h 2029774"/>
                <a:gd name="connsiteX1" fmla="*/ 5417815 w 13254743"/>
                <a:gd name="connsiteY1" fmla="*/ 16420 h 2029774"/>
                <a:gd name="connsiteX2" fmla="*/ 7781727 w 13254743"/>
                <a:gd name="connsiteY2" fmla="*/ 0 h 2029774"/>
                <a:gd name="connsiteX3" fmla="*/ 13254743 w 13254743"/>
                <a:gd name="connsiteY3" fmla="*/ 2029774 h 2029774"/>
                <a:gd name="connsiteX4" fmla="*/ -1 w 13254743"/>
                <a:gd name="connsiteY4" fmla="*/ 2016750 h 2029774"/>
                <a:gd name="connsiteX0" fmla="*/ -1 w 13254743"/>
                <a:gd name="connsiteY0" fmla="*/ 2003609 h 2016633"/>
                <a:gd name="connsiteX1" fmla="*/ 5417815 w 13254743"/>
                <a:gd name="connsiteY1" fmla="*/ 3279 h 2016633"/>
                <a:gd name="connsiteX2" fmla="*/ 7826267 w 13254743"/>
                <a:gd name="connsiteY2" fmla="*/ 0 h 2016633"/>
                <a:gd name="connsiteX3" fmla="*/ 13254743 w 13254743"/>
                <a:gd name="connsiteY3" fmla="*/ 2016633 h 2016633"/>
                <a:gd name="connsiteX4" fmla="*/ -1 w 13254743"/>
                <a:gd name="connsiteY4" fmla="*/ 2003609 h 2016633"/>
                <a:gd name="connsiteX0" fmla="*/ -1 w 13254743"/>
                <a:gd name="connsiteY0" fmla="*/ 2000330 h 2013354"/>
                <a:gd name="connsiteX1" fmla="*/ 5417815 w 13254743"/>
                <a:gd name="connsiteY1" fmla="*/ 0 h 2013354"/>
                <a:gd name="connsiteX2" fmla="*/ 7835179 w 13254743"/>
                <a:gd name="connsiteY2" fmla="*/ 6 h 2013354"/>
                <a:gd name="connsiteX3" fmla="*/ 13254743 w 13254743"/>
                <a:gd name="connsiteY3" fmla="*/ 2013354 h 2013354"/>
                <a:gd name="connsiteX4" fmla="*/ -1 w 13254743"/>
                <a:gd name="connsiteY4" fmla="*/ 2000330 h 2013354"/>
                <a:gd name="connsiteX0" fmla="*/ -1 w 13254743"/>
                <a:gd name="connsiteY0" fmla="*/ 2000330 h 2013354"/>
                <a:gd name="connsiteX1" fmla="*/ 5417815 w 13254743"/>
                <a:gd name="connsiteY1" fmla="*/ 0 h 2013354"/>
                <a:gd name="connsiteX2" fmla="*/ 7913692 w 13254743"/>
                <a:gd name="connsiteY2" fmla="*/ 4876 h 2013354"/>
                <a:gd name="connsiteX3" fmla="*/ 13254743 w 13254743"/>
                <a:gd name="connsiteY3" fmla="*/ 2013354 h 2013354"/>
                <a:gd name="connsiteX4" fmla="*/ -1 w 13254743"/>
                <a:gd name="connsiteY4" fmla="*/ 2000330 h 2013354"/>
                <a:gd name="connsiteX0" fmla="*/ -1 w 13254743"/>
                <a:gd name="connsiteY0" fmla="*/ 1995454 h 2008478"/>
                <a:gd name="connsiteX1" fmla="*/ 5315735 w 13254743"/>
                <a:gd name="connsiteY1" fmla="*/ 2425 h 2008478"/>
                <a:gd name="connsiteX2" fmla="*/ 7913692 w 13254743"/>
                <a:gd name="connsiteY2" fmla="*/ 0 h 2008478"/>
                <a:gd name="connsiteX3" fmla="*/ 13254743 w 13254743"/>
                <a:gd name="connsiteY3" fmla="*/ 2008478 h 2008478"/>
                <a:gd name="connsiteX4" fmla="*/ -1 w 13254743"/>
                <a:gd name="connsiteY4" fmla="*/ 1995454 h 200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743" h="2008478">
                  <a:moveTo>
                    <a:pt x="-1" y="1995454"/>
                  </a:moveTo>
                  <a:lnTo>
                    <a:pt x="5315735" y="2425"/>
                  </a:lnTo>
                  <a:lnTo>
                    <a:pt x="7913692" y="0"/>
                  </a:lnTo>
                  <a:lnTo>
                    <a:pt x="13254743" y="2008478"/>
                  </a:lnTo>
                  <a:lnTo>
                    <a:pt x="-1" y="1995454"/>
                  </a:lnTo>
                  <a:close/>
                </a:path>
              </a:pathLst>
            </a:custGeom>
            <a:gradFill flip="none" rotWithShape="1">
              <a:gsLst>
                <a:gs pos="0">
                  <a:srgbClr val="8C8C8C">
                    <a:tint val="66000"/>
                    <a:satMod val="160000"/>
                  </a:srgbClr>
                </a:gs>
                <a:gs pos="50000">
                  <a:srgbClr val="8C8C8C">
                    <a:tint val="44500"/>
                    <a:satMod val="160000"/>
                  </a:srgbClr>
                </a:gs>
                <a:gs pos="100000">
                  <a:srgbClr val="8C8C8C">
                    <a:tint val="23500"/>
                    <a:satMod val="160000"/>
                  </a:srgbClr>
                </a:gs>
              </a:gsLst>
              <a:lin ang="5400000" scaled="1"/>
              <a:tileRect/>
            </a:gradFill>
            <a:ln w="19050" algn="ctr">
              <a:noFill/>
              <a:miter lim="800000"/>
              <a:headEnd/>
              <a:tailEnd/>
            </a:ln>
          </p:spPr>
          <p:txBody>
            <a:bodyPr vert="eaVert" wrap="square" lIns="88900" tIns="88900" rIns="88900" bIns="88900" rtlCol="0" anchor="ctr"/>
            <a:lstStyle/>
            <a:p>
              <a:pPr algn="ctr">
                <a:spcBef>
                  <a:spcPts val="400"/>
                </a:spcBef>
                <a:buFont typeface="Wingdings 2" pitchFamily="18" charset="2"/>
                <a:buNone/>
                <a:defRPr/>
              </a:pPr>
              <a:endParaRPr lang="en-US" sz="1000" kern="0" dirty="0" smtClean="0">
                <a:latin typeface="Arial"/>
              </a:endParaRPr>
            </a:p>
          </p:txBody>
        </p:sp>
        <p:sp>
          <p:nvSpPr>
            <p:cNvPr id="114" name="Freeform 9"/>
            <p:cNvSpPr>
              <a:spLocks noChangeAspect="1" noEditPoints="1"/>
            </p:cNvSpPr>
            <p:nvPr/>
          </p:nvSpPr>
          <p:spPr bwMode="auto">
            <a:xfrm>
              <a:off x="6193022" y="2072362"/>
              <a:ext cx="286384" cy="542641"/>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900" kern="0" dirty="0" smtClean="0">
                <a:latin typeface="Arial"/>
              </a:endParaRPr>
            </a:p>
          </p:txBody>
        </p:sp>
        <p:grpSp>
          <p:nvGrpSpPr>
            <p:cNvPr id="77" name="Group 76"/>
            <p:cNvGrpSpPr/>
            <p:nvPr/>
          </p:nvGrpSpPr>
          <p:grpSpPr>
            <a:xfrm>
              <a:off x="6292878" y="2175791"/>
              <a:ext cx="83076" cy="182880"/>
              <a:chOff x="2821907" y="5498881"/>
              <a:chExt cx="149879" cy="523875"/>
            </a:xfrm>
          </p:grpSpPr>
          <p:sp>
            <p:nvSpPr>
              <p:cNvPr id="89" name="Freeform 147"/>
              <p:cNvSpPr>
                <a:spLocks noEditPoints="1"/>
              </p:cNvSpPr>
              <p:nvPr/>
            </p:nvSpPr>
            <p:spPr bwMode="auto">
              <a:xfrm>
                <a:off x="2821907" y="5498881"/>
                <a:ext cx="149879" cy="114861"/>
              </a:xfrm>
              <a:custGeom>
                <a:avLst/>
                <a:gdLst>
                  <a:gd name="T0" fmla="*/ 19 w 70"/>
                  <a:gd name="T1" fmla="*/ 54 h 54"/>
                  <a:gd name="T2" fmla="*/ 51 w 70"/>
                  <a:gd name="T3" fmla="*/ 53 h 54"/>
                  <a:gd name="T4" fmla="*/ 56 w 70"/>
                  <a:gd name="T5" fmla="*/ 51 h 54"/>
                  <a:gd name="T6" fmla="*/ 62 w 70"/>
                  <a:gd name="T7" fmla="*/ 11 h 54"/>
                  <a:gd name="T8" fmla="*/ 8 w 70"/>
                  <a:gd name="T9" fmla="*/ 11 h 54"/>
                  <a:gd name="T10" fmla="*/ 14 w 70"/>
                  <a:gd name="T11" fmla="*/ 51 h 54"/>
                  <a:gd name="T12" fmla="*/ 19 w 70"/>
                  <a:gd name="T13" fmla="*/ 54 h 54"/>
                  <a:gd name="T14" fmla="*/ 14 w 70"/>
                  <a:gd name="T15" fmla="*/ 19 h 54"/>
                  <a:gd name="T16" fmla="*/ 56 w 70"/>
                  <a:gd name="T17" fmla="*/ 19 h 54"/>
                  <a:gd name="T18" fmla="*/ 49 w 70"/>
                  <a:gd name="T19" fmla="*/ 43 h 54"/>
                  <a:gd name="T20" fmla="*/ 21 w 70"/>
                  <a:gd name="T21" fmla="*/ 43 h 54"/>
                  <a:gd name="T22" fmla="*/ 14 w 70"/>
                  <a:gd name="T2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54">
                    <a:moveTo>
                      <a:pt x="19" y="54"/>
                    </a:moveTo>
                    <a:cubicBezTo>
                      <a:pt x="30" y="52"/>
                      <a:pt x="41" y="52"/>
                      <a:pt x="51" y="53"/>
                    </a:cubicBezTo>
                    <a:cubicBezTo>
                      <a:pt x="53" y="54"/>
                      <a:pt x="55" y="53"/>
                      <a:pt x="56" y="51"/>
                    </a:cubicBezTo>
                    <a:cubicBezTo>
                      <a:pt x="68" y="30"/>
                      <a:pt x="70" y="17"/>
                      <a:pt x="62" y="11"/>
                    </a:cubicBezTo>
                    <a:cubicBezTo>
                      <a:pt x="49" y="0"/>
                      <a:pt x="21" y="0"/>
                      <a:pt x="8" y="11"/>
                    </a:cubicBezTo>
                    <a:cubicBezTo>
                      <a:pt x="0" y="17"/>
                      <a:pt x="2" y="30"/>
                      <a:pt x="14" y="51"/>
                    </a:cubicBezTo>
                    <a:cubicBezTo>
                      <a:pt x="15" y="53"/>
                      <a:pt x="17" y="54"/>
                      <a:pt x="19" y="54"/>
                    </a:cubicBezTo>
                    <a:close/>
                    <a:moveTo>
                      <a:pt x="14" y="19"/>
                    </a:moveTo>
                    <a:cubicBezTo>
                      <a:pt x="24" y="11"/>
                      <a:pt x="47" y="11"/>
                      <a:pt x="56" y="19"/>
                    </a:cubicBezTo>
                    <a:cubicBezTo>
                      <a:pt x="58" y="20"/>
                      <a:pt x="58" y="27"/>
                      <a:pt x="49" y="43"/>
                    </a:cubicBezTo>
                    <a:cubicBezTo>
                      <a:pt x="40" y="42"/>
                      <a:pt x="30" y="42"/>
                      <a:pt x="21" y="43"/>
                    </a:cubicBezTo>
                    <a:cubicBezTo>
                      <a:pt x="12" y="27"/>
                      <a:pt x="12" y="20"/>
                      <a:pt x="14"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90" name="Freeform 148"/>
              <p:cNvSpPr>
                <a:spLocks/>
              </p:cNvSpPr>
              <p:nvPr/>
            </p:nvSpPr>
            <p:spPr bwMode="auto">
              <a:xfrm>
                <a:off x="2828903" y="5627750"/>
                <a:ext cx="138674" cy="395006"/>
              </a:xfrm>
              <a:custGeom>
                <a:avLst/>
                <a:gdLst>
                  <a:gd name="T0" fmla="*/ 45 w 65"/>
                  <a:gd name="T1" fmla="*/ 0 h 185"/>
                  <a:gd name="T2" fmla="*/ 40 w 65"/>
                  <a:gd name="T3" fmla="*/ 5 h 185"/>
                  <a:gd name="T4" fmla="*/ 54 w 65"/>
                  <a:gd name="T5" fmla="*/ 150 h 185"/>
                  <a:gd name="T6" fmla="*/ 33 w 65"/>
                  <a:gd name="T7" fmla="*/ 172 h 185"/>
                  <a:gd name="T8" fmla="*/ 10 w 65"/>
                  <a:gd name="T9" fmla="*/ 149 h 185"/>
                  <a:gd name="T10" fmla="*/ 24 w 65"/>
                  <a:gd name="T11" fmla="*/ 6 h 185"/>
                  <a:gd name="T12" fmla="*/ 19 w 65"/>
                  <a:gd name="T13" fmla="*/ 0 h 185"/>
                  <a:gd name="T14" fmla="*/ 14 w 65"/>
                  <a:gd name="T15" fmla="*/ 5 h 185"/>
                  <a:gd name="T16" fmla="*/ 0 w 65"/>
                  <a:gd name="T17" fmla="*/ 151 h 185"/>
                  <a:gd name="T18" fmla="*/ 1 w 65"/>
                  <a:gd name="T19" fmla="*/ 155 h 185"/>
                  <a:gd name="T20" fmla="*/ 29 w 65"/>
                  <a:gd name="T21" fmla="*/ 183 h 185"/>
                  <a:gd name="T22" fmla="*/ 33 w 65"/>
                  <a:gd name="T23" fmla="*/ 185 h 185"/>
                  <a:gd name="T24" fmla="*/ 33 w 65"/>
                  <a:gd name="T25" fmla="*/ 185 h 185"/>
                  <a:gd name="T26" fmla="*/ 36 w 65"/>
                  <a:gd name="T27" fmla="*/ 183 h 185"/>
                  <a:gd name="T28" fmla="*/ 63 w 65"/>
                  <a:gd name="T29" fmla="*/ 155 h 185"/>
                  <a:gd name="T30" fmla="*/ 64 w 65"/>
                  <a:gd name="T31" fmla="*/ 151 h 185"/>
                  <a:gd name="T32" fmla="*/ 50 w 65"/>
                  <a:gd name="T33" fmla="*/ 4 h 185"/>
                  <a:gd name="T34" fmla="*/ 45 w 65"/>
                  <a:gd name="T3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85">
                    <a:moveTo>
                      <a:pt x="45" y="0"/>
                    </a:moveTo>
                    <a:cubicBezTo>
                      <a:pt x="42" y="0"/>
                      <a:pt x="40" y="3"/>
                      <a:pt x="40" y="5"/>
                    </a:cubicBezTo>
                    <a:cubicBezTo>
                      <a:pt x="54" y="150"/>
                      <a:pt x="54" y="150"/>
                      <a:pt x="54" y="150"/>
                    </a:cubicBezTo>
                    <a:cubicBezTo>
                      <a:pt x="33" y="172"/>
                      <a:pt x="33" y="172"/>
                      <a:pt x="33" y="172"/>
                    </a:cubicBezTo>
                    <a:cubicBezTo>
                      <a:pt x="10" y="149"/>
                      <a:pt x="10" y="149"/>
                      <a:pt x="10" y="149"/>
                    </a:cubicBezTo>
                    <a:cubicBezTo>
                      <a:pt x="24" y="6"/>
                      <a:pt x="24" y="6"/>
                      <a:pt x="24" y="6"/>
                    </a:cubicBezTo>
                    <a:cubicBezTo>
                      <a:pt x="24" y="3"/>
                      <a:pt x="22" y="1"/>
                      <a:pt x="19" y="0"/>
                    </a:cubicBezTo>
                    <a:cubicBezTo>
                      <a:pt x="17" y="0"/>
                      <a:pt x="14" y="2"/>
                      <a:pt x="14" y="5"/>
                    </a:cubicBezTo>
                    <a:cubicBezTo>
                      <a:pt x="0" y="151"/>
                      <a:pt x="0" y="151"/>
                      <a:pt x="0" y="151"/>
                    </a:cubicBezTo>
                    <a:cubicBezTo>
                      <a:pt x="0" y="152"/>
                      <a:pt x="0" y="154"/>
                      <a:pt x="1" y="155"/>
                    </a:cubicBezTo>
                    <a:cubicBezTo>
                      <a:pt x="29" y="183"/>
                      <a:pt x="29" y="183"/>
                      <a:pt x="29" y="183"/>
                    </a:cubicBezTo>
                    <a:cubicBezTo>
                      <a:pt x="30" y="184"/>
                      <a:pt x="32" y="185"/>
                      <a:pt x="33" y="185"/>
                    </a:cubicBezTo>
                    <a:cubicBezTo>
                      <a:pt x="33" y="185"/>
                      <a:pt x="33" y="185"/>
                      <a:pt x="33" y="185"/>
                    </a:cubicBezTo>
                    <a:cubicBezTo>
                      <a:pt x="34" y="185"/>
                      <a:pt x="36" y="184"/>
                      <a:pt x="36" y="183"/>
                    </a:cubicBezTo>
                    <a:cubicBezTo>
                      <a:pt x="63" y="155"/>
                      <a:pt x="63" y="155"/>
                      <a:pt x="63" y="155"/>
                    </a:cubicBezTo>
                    <a:cubicBezTo>
                      <a:pt x="64" y="154"/>
                      <a:pt x="65" y="152"/>
                      <a:pt x="64" y="151"/>
                    </a:cubicBezTo>
                    <a:cubicBezTo>
                      <a:pt x="50" y="4"/>
                      <a:pt x="50" y="4"/>
                      <a:pt x="50" y="4"/>
                    </a:cubicBezTo>
                    <a:cubicBezTo>
                      <a:pt x="50" y="2"/>
                      <a:pt x="48" y="0"/>
                      <a:pt x="4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grpSp>
        <p:nvGrpSpPr>
          <p:cNvPr id="186" name="Group 185"/>
          <p:cNvGrpSpPr/>
          <p:nvPr/>
        </p:nvGrpSpPr>
        <p:grpSpPr>
          <a:xfrm>
            <a:off x="7171239" y="4235679"/>
            <a:ext cx="984571" cy="2015240"/>
            <a:chOff x="7171239" y="4235679"/>
            <a:chExt cx="984571" cy="2015240"/>
          </a:xfrm>
        </p:grpSpPr>
        <p:sp>
          <p:nvSpPr>
            <p:cNvPr id="6" name="Freeform 9"/>
            <p:cNvSpPr>
              <a:spLocks noChangeAspect="1" noEditPoints="1"/>
            </p:cNvSpPr>
            <p:nvPr/>
          </p:nvSpPr>
          <p:spPr bwMode="auto">
            <a:xfrm>
              <a:off x="7489249" y="4910866"/>
              <a:ext cx="401872" cy="1139875"/>
            </a:xfrm>
            <a:custGeom>
              <a:avLst/>
              <a:gdLst>
                <a:gd name="T0" fmla="*/ 198 w 271"/>
                <a:gd name="T1" fmla="*/ 140 h 705"/>
                <a:gd name="T2" fmla="*/ 198 w 271"/>
                <a:gd name="T3" fmla="*/ 140 h 705"/>
                <a:gd name="T4" fmla="*/ 73 w 271"/>
                <a:gd name="T5" fmla="*/ 140 h 705"/>
                <a:gd name="T6" fmla="*/ 0 w 271"/>
                <a:gd name="T7" fmla="*/ 213 h 705"/>
                <a:gd name="T8" fmla="*/ 0 w 271"/>
                <a:gd name="T9" fmla="*/ 390 h 705"/>
                <a:gd name="T10" fmla="*/ 21 w 271"/>
                <a:gd name="T11" fmla="*/ 414 h 705"/>
                <a:gd name="T12" fmla="*/ 42 w 271"/>
                <a:gd name="T13" fmla="*/ 390 h 705"/>
                <a:gd name="T14" fmla="*/ 42 w 271"/>
                <a:gd name="T15" fmla="*/ 230 h 705"/>
                <a:gd name="T16" fmla="*/ 69 w 271"/>
                <a:gd name="T17" fmla="*/ 230 h 705"/>
                <a:gd name="T18" fmla="*/ 69 w 271"/>
                <a:gd name="T19" fmla="*/ 676 h 705"/>
                <a:gd name="T20" fmla="*/ 95 w 271"/>
                <a:gd name="T21" fmla="*/ 705 h 705"/>
                <a:gd name="T22" fmla="*/ 121 w 271"/>
                <a:gd name="T23" fmla="*/ 676 h 705"/>
                <a:gd name="T24" fmla="*/ 121 w 271"/>
                <a:gd name="T25" fmla="*/ 415 h 705"/>
                <a:gd name="T26" fmla="*/ 149 w 271"/>
                <a:gd name="T27" fmla="*/ 415 h 705"/>
                <a:gd name="T28" fmla="*/ 149 w 271"/>
                <a:gd name="T29" fmla="*/ 676 h 705"/>
                <a:gd name="T30" fmla="*/ 175 w 271"/>
                <a:gd name="T31" fmla="*/ 705 h 705"/>
                <a:gd name="T32" fmla="*/ 202 w 271"/>
                <a:gd name="T33" fmla="*/ 676 h 705"/>
                <a:gd name="T34" fmla="*/ 202 w 271"/>
                <a:gd name="T35" fmla="*/ 230 h 705"/>
                <a:gd name="T36" fmla="*/ 229 w 271"/>
                <a:gd name="T37" fmla="*/ 230 h 705"/>
                <a:gd name="T38" fmla="*/ 229 w 271"/>
                <a:gd name="T39" fmla="*/ 390 h 705"/>
                <a:gd name="T40" fmla="*/ 250 w 271"/>
                <a:gd name="T41" fmla="*/ 414 h 705"/>
                <a:gd name="T42" fmla="*/ 271 w 271"/>
                <a:gd name="T43" fmla="*/ 390 h 705"/>
                <a:gd name="T44" fmla="*/ 271 w 271"/>
                <a:gd name="T45" fmla="*/ 213 h 705"/>
                <a:gd name="T46" fmla="*/ 198 w 271"/>
                <a:gd name="T47" fmla="*/ 140 h 705"/>
                <a:gd name="T48" fmla="*/ 79 w 271"/>
                <a:gd name="T49" fmla="*/ 56 h 705"/>
                <a:gd name="T50" fmla="*/ 79 w 271"/>
                <a:gd name="T51" fmla="*/ 56 h 705"/>
                <a:gd name="T52" fmla="*/ 135 w 271"/>
                <a:gd name="T53" fmla="*/ 0 h 705"/>
                <a:gd name="T54" fmla="*/ 192 w 271"/>
                <a:gd name="T55" fmla="*/ 56 h 705"/>
                <a:gd name="T56" fmla="*/ 135 w 271"/>
                <a:gd name="T57" fmla="*/ 113 h 705"/>
                <a:gd name="T58" fmla="*/ 79 w 271"/>
                <a:gd name="T59" fmla="*/ 56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900" kern="0" dirty="0" smtClean="0">
                <a:latin typeface="Arial"/>
              </a:endParaRPr>
            </a:p>
          </p:txBody>
        </p:sp>
        <p:sp>
          <p:nvSpPr>
            <p:cNvPr id="28" name="Freeform 35"/>
            <p:cNvSpPr>
              <a:spLocks noChangeAspect="1"/>
            </p:cNvSpPr>
            <p:nvPr/>
          </p:nvSpPr>
          <p:spPr bwMode="auto">
            <a:xfrm>
              <a:off x="7249740" y="4584612"/>
              <a:ext cx="334309" cy="388042"/>
            </a:xfrm>
            <a:custGeom>
              <a:avLst/>
              <a:gdLst>
                <a:gd name="T0" fmla="*/ 103 w 118"/>
                <a:gd name="T1" fmla="*/ 0 h 103"/>
                <a:gd name="T2" fmla="*/ 15 w 118"/>
                <a:gd name="T3" fmla="*/ 0 h 103"/>
                <a:gd name="T4" fmla="*/ 0 w 118"/>
                <a:gd name="T5" fmla="*/ 15 h 103"/>
                <a:gd name="T6" fmla="*/ 0 w 118"/>
                <a:gd name="T7" fmla="*/ 66 h 103"/>
                <a:gd name="T8" fmla="*/ 15 w 118"/>
                <a:gd name="T9" fmla="*/ 81 h 103"/>
                <a:gd name="T10" fmla="*/ 44 w 118"/>
                <a:gd name="T11" fmla="*/ 81 h 103"/>
                <a:gd name="T12" fmla="*/ 74 w 118"/>
                <a:gd name="T13" fmla="*/ 103 h 103"/>
                <a:gd name="T14" fmla="*/ 74 w 118"/>
                <a:gd name="T15" fmla="*/ 81 h 103"/>
                <a:gd name="T16" fmla="*/ 103 w 118"/>
                <a:gd name="T17" fmla="*/ 81 h 103"/>
                <a:gd name="T18" fmla="*/ 118 w 118"/>
                <a:gd name="T19" fmla="*/ 66 h 103"/>
                <a:gd name="T20" fmla="*/ 118 w 118"/>
                <a:gd name="T21" fmla="*/ 15 h 103"/>
                <a:gd name="T22" fmla="*/ 103 w 118"/>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03">
                  <a:moveTo>
                    <a:pt x="103" y="0"/>
                  </a:moveTo>
                  <a:cubicBezTo>
                    <a:pt x="15" y="0"/>
                    <a:pt x="15" y="0"/>
                    <a:pt x="15" y="0"/>
                  </a:cubicBezTo>
                  <a:cubicBezTo>
                    <a:pt x="6" y="0"/>
                    <a:pt x="0" y="6"/>
                    <a:pt x="0" y="15"/>
                  </a:cubicBezTo>
                  <a:cubicBezTo>
                    <a:pt x="0" y="66"/>
                    <a:pt x="0" y="66"/>
                    <a:pt x="0" y="66"/>
                  </a:cubicBezTo>
                  <a:cubicBezTo>
                    <a:pt x="0" y="74"/>
                    <a:pt x="6" y="81"/>
                    <a:pt x="15" y="81"/>
                  </a:cubicBezTo>
                  <a:cubicBezTo>
                    <a:pt x="44" y="81"/>
                    <a:pt x="44" y="81"/>
                    <a:pt x="44" y="81"/>
                  </a:cubicBezTo>
                  <a:cubicBezTo>
                    <a:pt x="74" y="103"/>
                    <a:pt x="74" y="103"/>
                    <a:pt x="74" y="103"/>
                  </a:cubicBezTo>
                  <a:cubicBezTo>
                    <a:pt x="74" y="81"/>
                    <a:pt x="74" y="81"/>
                    <a:pt x="74" y="81"/>
                  </a:cubicBezTo>
                  <a:cubicBezTo>
                    <a:pt x="103" y="81"/>
                    <a:pt x="103" y="81"/>
                    <a:pt x="103" y="81"/>
                  </a:cubicBezTo>
                  <a:cubicBezTo>
                    <a:pt x="111" y="81"/>
                    <a:pt x="118" y="74"/>
                    <a:pt x="118" y="66"/>
                  </a:cubicBezTo>
                  <a:cubicBezTo>
                    <a:pt x="118" y="15"/>
                    <a:pt x="118" y="15"/>
                    <a:pt x="118" y="15"/>
                  </a:cubicBezTo>
                  <a:cubicBezTo>
                    <a:pt x="118" y="6"/>
                    <a:pt x="111" y="0"/>
                    <a:pt x="103" y="0"/>
                  </a:cubicBezTo>
                  <a:close/>
                </a:path>
              </a:pathLst>
            </a:custGeom>
            <a:solidFill>
              <a:schemeClr val="accent5"/>
            </a:solidFill>
            <a:ln>
              <a:solidFill>
                <a:sysClr val="window" lastClr="FFFFFF"/>
              </a:solidFill>
            </a:ln>
            <a:extLst/>
          </p:spPr>
          <p:txBody>
            <a:bodyPr vert="horz" wrap="square" lIns="91440" tIns="45720" rIns="91440" bIns="45720" numCol="1" anchor="t" anchorCtr="0" compatLnSpc="1">
              <a:prstTxWarp prst="textNoShape">
                <a:avLst/>
              </a:prstTxWarp>
            </a:bodyPr>
            <a:lstStyle/>
            <a:p>
              <a:pPr algn="ctr">
                <a:defRPr/>
              </a:pPr>
              <a:endParaRPr lang="en-US" sz="900" b="1" kern="0" dirty="0" smtClean="0">
                <a:latin typeface="Arial"/>
              </a:endParaRPr>
            </a:p>
          </p:txBody>
        </p:sp>
        <p:sp>
          <p:nvSpPr>
            <p:cNvPr id="29" name="Freeform 35"/>
            <p:cNvSpPr>
              <a:spLocks noChangeAspect="1"/>
            </p:cNvSpPr>
            <p:nvPr/>
          </p:nvSpPr>
          <p:spPr bwMode="auto">
            <a:xfrm>
              <a:off x="7514775" y="4235679"/>
              <a:ext cx="334309" cy="388042"/>
            </a:xfrm>
            <a:custGeom>
              <a:avLst/>
              <a:gdLst>
                <a:gd name="T0" fmla="*/ 103 w 118"/>
                <a:gd name="T1" fmla="*/ 0 h 103"/>
                <a:gd name="T2" fmla="*/ 15 w 118"/>
                <a:gd name="T3" fmla="*/ 0 h 103"/>
                <a:gd name="T4" fmla="*/ 0 w 118"/>
                <a:gd name="T5" fmla="*/ 15 h 103"/>
                <a:gd name="T6" fmla="*/ 0 w 118"/>
                <a:gd name="T7" fmla="*/ 66 h 103"/>
                <a:gd name="T8" fmla="*/ 15 w 118"/>
                <a:gd name="T9" fmla="*/ 81 h 103"/>
                <a:gd name="T10" fmla="*/ 44 w 118"/>
                <a:gd name="T11" fmla="*/ 81 h 103"/>
                <a:gd name="T12" fmla="*/ 74 w 118"/>
                <a:gd name="T13" fmla="*/ 103 h 103"/>
                <a:gd name="T14" fmla="*/ 74 w 118"/>
                <a:gd name="T15" fmla="*/ 81 h 103"/>
                <a:gd name="T16" fmla="*/ 103 w 118"/>
                <a:gd name="T17" fmla="*/ 81 h 103"/>
                <a:gd name="T18" fmla="*/ 118 w 118"/>
                <a:gd name="T19" fmla="*/ 66 h 103"/>
                <a:gd name="T20" fmla="*/ 118 w 118"/>
                <a:gd name="T21" fmla="*/ 15 h 103"/>
                <a:gd name="T22" fmla="*/ 103 w 118"/>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03">
                  <a:moveTo>
                    <a:pt x="103" y="0"/>
                  </a:moveTo>
                  <a:cubicBezTo>
                    <a:pt x="15" y="0"/>
                    <a:pt x="15" y="0"/>
                    <a:pt x="15" y="0"/>
                  </a:cubicBezTo>
                  <a:cubicBezTo>
                    <a:pt x="6" y="0"/>
                    <a:pt x="0" y="6"/>
                    <a:pt x="0" y="15"/>
                  </a:cubicBezTo>
                  <a:cubicBezTo>
                    <a:pt x="0" y="66"/>
                    <a:pt x="0" y="66"/>
                    <a:pt x="0" y="66"/>
                  </a:cubicBezTo>
                  <a:cubicBezTo>
                    <a:pt x="0" y="74"/>
                    <a:pt x="6" y="81"/>
                    <a:pt x="15" y="81"/>
                  </a:cubicBezTo>
                  <a:cubicBezTo>
                    <a:pt x="44" y="81"/>
                    <a:pt x="44" y="81"/>
                    <a:pt x="44" y="81"/>
                  </a:cubicBezTo>
                  <a:cubicBezTo>
                    <a:pt x="74" y="103"/>
                    <a:pt x="74" y="103"/>
                    <a:pt x="74" y="103"/>
                  </a:cubicBezTo>
                  <a:cubicBezTo>
                    <a:pt x="74" y="81"/>
                    <a:pt x="74" y="81"/>
                    <a:pt x="74" y="81"/>
                  </a:cubicBezTo>
                  <a:cubicBezTo>
                    <a:pt x="103" y="81"/>
                    <a:pt x="103" y="81"/>
                    <a:pt x="103" y="81"/>
                  </a:cubicBezTo>
                  <a:cubicBezTo>
                    <a:pt x="111" y="81"/>
                    <a:pt x="118" y="74"/>
                    <a:pt x="118" y="66"/>
                  </a:cubicBezTo>
                  <a:cubicBezTo>
                    <a:pt x="118" y="15"/>
                    <a:pt x="118" y="15"/>
                    <a:pt x="118" y="15"/>
                  </a:cubicBezTo>
                  <a:cubicBezTo>
                    <a:pt x="118" y="6"/>
                    <a:pt x="111" y="0"/>
                    <a:pt x="103" y="0"/>
                  </a:cubicBezTo>
                  <a:close/>
                </a:path>
              </a:pathLst>
            </a:custGeom>
            <a:solidFill>
              <a:schemeClr val="accent5"/>
            </a:solidFill>
            <a:ln>
              <a:solidFill>
                <a:sysClr val="window" lastClr="FFFFFF"/>
              </a:solidFill>
            </a:ln>
            <a:extLst/>
          </p:spPr>
          <p:txBody>
            <a:bodyPr vert="horz" wrap="square" lIns="91440" tIns="45720" rIns="91440" bIns="45720" numCol="1" anchor="t" anchorCtr="0" compatLnSpc="1">
              <a:prstTxWarp prst="textNoShape">
                <a:avLst/>
              </a:prstTxWarp>
            </a:bodyPr>
            <a:lstStyle/>
            <a:p>
              <a:pPr algn="ctr"/>
              <a:endParaRPr lang="en-US" sz="900" b="1" kern="0" dirty="0">
                <a:latin typeface="Arial"/>
              </a:endParaRPr>
            </a:p>
          </p:txBody>
        </p:sp>
        <p:sp>
          <p:nvSpPr>
            <p:cNvPr id="30" name="Freeform 35"/>
            <p:cNvSpPr>
              <a:spLocks noChangeAspect="1"/>
            </p:cNvSpPr>
            <p:nvPr/>
          </p:nvSpPr>
          <p:spPr bwMode="auto">
            <a:xfrm flipH="1">
              <a:off x="7821470" y="4573273"/>
              <a:ext cx="334340" cy="388042"/>
            </a:xfrm>
            <a:custGeom>
              <a:avLst/>
              <a:gdLst>
                <a:gd name="T0" fmla="*/ 103 w 118"/>
                <a:gd name="T1" fmla="*/ 0 h 103"/>
                <a:gd name="T2" fmla="*/ 15 w 118"/>
                <a:gd name="T3" fmla="*/ 0 h 103"/>
                <a:gd name="T4" fmla="*/ 0 w 118"/>
                <a:gd name="T5" fmla="*/ 15 h 103"/>
                <a:gd name="T6" fmla="*/ 0 w 118"/>
                <a:gd name="T7" fmla="*/ 66 h 103"/>
                <a:gd name="T8" fmla="*/ 15 w 118"/>
                <a:gd name="T9" fmla="*/ 81 h 103"/>
                <a:gd name="T10" fmla="*/ 44 w 118"/>
                <a:gd name="T11" fmla="*/ 81 h 103"/>
                <a:gd name="T12" fmla="*/ 74 w 118"/>
                <a:gd name="T13" fmla="*/ 103 h 103"/>
                <a:gd name="T14" fmla="*/ 74 w 118"/>
                <a:gd name="T15" fmla="*/ 81 h 103"/>
                <a:gd name="T16" fmla="*/ 103 w 118"/>
                <a:gd name="T17" fmla="*/ 81 h 103"/>
                <a:gd name="T18" fmla="*/ 118 w 118"/>
                <a:gd name="T19" fmla="*/ 66 h 103"/>
                <a:gd name="T20" fmla="*/ 118 w 118"/>
                <a:gd name="T21" fmla="*/ 15 h 103"/>
                <a:gd name="T22" fmla="*/ 103 w 118"/>
                <a:gd name="T2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03">
                  <a:moveTo>
                    <a:pt x="103" y="0"/>
                  </a:moveTo>
                  <a:cubicBezTo>
                    <a:pt x="15" y="0"/>
                    <a:pt x="15" y="0"/>
                    <a:pt x="15" y="0"/>
                  </a:cubicBezTo>
                  <a:cubicBezTo>
                    <a:pt x="6" y="0"/>
                    <a:pt x="0" y="6"/>
                    <a:pt x="0" y="15"/>
                  </a:cubicBezTo>
                  <a:cubicBezTo>
                    <a:pt x="0" y="66"/>
                    <a:pt x="0" y="66"/>
                    <a:pt x="0" y="66"/>
                  </a:cubicBezTo>
                  <a:cubicBezTo>
                    <a:pt x="0" y="74"/>
                    <a:pt x="6" y="81"/>
                    <a:pt x="15" y="81"/>
                  </a:cubicBezTo>
                  <a:cubicBezTo>
                    <a:pt x="44" y="81"/>
                    <a:pt x="44" y="81"/>
                    <a:pt x="44" y="81"/>
                  </a:cubicBezTo>
                  <a:cubicBezTo>
                    <a:pt x="74" y="103"/>
                    <a:pt x="74" y="103"/>
                    <a:pt x="74" y="103"/>
                  </a:cubicBezTo>
                  <a:cubicBezTo>
                    <a:pt x="74" y="81"/>
                    <a:pt x="74" y="81"/>
                    <a:pt x="74" y="81"/>
                  </a:cubicBezTo>
                  <a:cubicBezTo>
                    <a:pt x="103" y="81"/>
                    <a:pt x="103" y="81"/>
                    <a:pt x="103" y="81"/>
                  </a:cubicBezTo>
                  <a:cubicBezTo>
                    <a:pt x="111" y="81"/>
                    <a:pt x="118" y="74"/>
                    <a:pt x="118" y="66"/>
                  </a:cubicBezTo>
                  <a:cubicBezTo>
                    <a:pt x="118" y="15"/>
                    <a:pt x="118" y="15"/>
                    <a:pt x="118" y="15"/>
                  </a:cubicBezTo>
                  <a:cubicBezTo>
                    <a:pt x="118" y="6"/>
                    <a:pt x="111" y="0"/>
                    <a:pt x="103" y="0"/>
                  </a:cubicBezTo>
                  <a:close/>
                </a:path>
              </a:pathLst>
            </a:custGeom>
            <a:solidFill>
              <a:schemeClr val="accent5"/>
            </a:solidFill>
            <a:ln>
              <a:solidFill>
                <a:sysClr val="window" lastClr="FFFFFF"/>
              </a:solidFill>
            </a:ln>
            <a:extLst/>
          </p:spPr>
          <p:txBody>
            <a:bodyPr vert="horz" wrap="square" lIns="91440" tIns="45720" rIns="91440" bIns="45720" numCol="1" anchor="t" anchorCtr="0" compatLnSpc="1">
              <a:prstTxWarp prst="textNoShape">
                <a:avLst/>
              </a:prstTxWarp>
            </a:bodyPr>
            <a:lstStyle/>
            <a:p>
              <a:pPr algn="ctr"/>
              <a:endParaRPr lang="en-US" sz="900" b="1" kern="0" dirty="0">
                <a:latin typeface="Arial"/>
              </a:endParaRPr>
            </a:p>
          </p:txBody>
        </p:sp>
        <p:sp>
          <p:nvSpPr>
            <p:cNvPr id="33" name="TextBox 32"/>
            <p:cNvSpPr txBox="1"/>
            <p:nvPr/>
          </p:nvSpPr>
          <p:spPr>
            <a:xfrm>
              <a:off x="7171239" y="6081642"/>
              <a:ext cx="961799" cy="169277"/>
            </a:xfrm>
            <a:prstGeom prst="rect">
              <a:avLst/>
            </a:prstGeom>
            <a:noFill/>
          </p:spPr>
          <p:txBody>
            <a:bodyPr wrap="square" lIns="0" tIns="0" rIns="0" bIns="0" rtlCol="0">
              <a:spAutoFit/>
            </a:bodyPr>
            <a:lstStyle/>
            <a:p>
              <a:pPr algn="ctr">
                <a:spcBef>
                  <a:spcPts val="600"/>
                </a:spcBef>
                <a:buSzPct val="100000"/>
              </a:pPr>
              <a:r>
                <a:rPr lang="en-US" sz="1100" dirty="0"/>
                <a:t>Decision-Making</a:t>
              </a:r>
            </a:p>
          </p:txBody>
        </p:sp>
        <p:sp>
          <p:nvSpPr>
            <p:cNvPr id="72" name="Freeform 113"/>
            <p:cNvSpPr>
              <a:spLocks noEditPoints="1"/>
            </p:cNvSpPr>
            <p:nvPr/>
          </p:nvSpPr>
          <p:spPr bwMode="auto">
            <a:xfrm>
              <a:off x="7338023" y="4644452"/>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73" name="Freeform 113"/>
            <p:cNvSpPr>
              <a:spLocks noEditPoints="1"/>
            </p:cNvSpPr>
            <p:nvPr/>
          </p:nvSpPr>
          <p:spPr bwMode="auto">
            <a:xfrm>
              <a:off x="7617537" y="4296257"/>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74" name="Freeform 113"/>
            <p:cNvSpPr>
              <a:spLocks noEditPoints="1"/>
            </p:cNvSpPr>
            <p:nvPr/>
          </p:nvSpPr>
          <p:spPr bwMode="auto">
            <a:xfrm>
              <a:off x="7911994" y="4623683"/>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nvGrpSpPr>
            <p:cNvPr id="78" name="Group 77"/>
            <p:cNvGrpSpPr/>
            <p:nvPr/>
          </p:nvGrpSpPr>
          <p:grpSpPr>
            <a:xfrm>
              <a:off x="7644103" y="5128521"/>
              <a:ext cx="83076" cy="344926"/>
              <a:chOff x="2821907" y="5498880"/>
              <a:chExt cx="149879" cy="523876"/>
            </a:xfrm>
            <a:solidFill>
              <a:schemeClr val="accent5"/>
            </a:solidFill>
          </p:grpSpPr>
          <p:sp>
            <p:nvSpPr>
              <p:cNvPr id="87" name="Freeform 147"/>
              <p:cNvSpPr>
                <a:spLocks noEditPoints="1"/>
              </p:cNvSpPr>
              <p:nvPr/>
            </p:nvSpPr>
            <p:spPr bwMode="auto">
              <a:xfrm>
                <a:off x="2821907" y="5498880"/>
                <a:ext cx="149879" cy="114860"/>
              </a:xfrm>
              <a:custGeom>
                <a:avLst/>
                <a:gdLst>
                  <a:gd name="T0" fmla="*/ 19 w 70"/>
                  <a:gd name="T1" fmla="*/ 54 h 54"/>
                  <a:gd name="T2" fmla="*/ 51 w 70"/>
                  <a:gd name="T3" fmla="*/ 53 h 54"/>
                  <a:gd name="T4" fmla="*/ 56 w 70"/>
                  <a:gd name="T5" fmla="*/ 51 h 54"/>
                  <a:gd name="T6" fmla="*/ 62 w 70"/>
                  <a:gd name="T7" fmla="*/ 11 h 54"/>
                  <a:gd name="T8" fmla="*/ 8 w 70"/>
                  <a:gd name="T9" fmla="*/ 11 h 54"/>
                  <a:gd name="T10" fmla="*/ 14 w 70"/>
                  <a:gd name="T11" fmla="*/ 51 h 54"/>
                  <a:gd name="T12" fmla="*/ 19 w 70"/>
                  <a:gd name="T13" fmla="*/ 54 h 54"/>
                  <a:gd name="T14" fmla="*/ 14 w 70"/>
                  <a:gd name="T15" fmla="*/ 19 h 54"/>
                  <a:gd name="T16" fmla="*/ 56 w 70"/>
                  <a:gd name="T17" fmla="*/ 19 h 54"/>
                  <a:gd name="T18" fmla="*/ 49 w 70"/>
                  <a:gd name="T19" fmla="*/ 43 h 54"/>
                  <a:gd name="T20" fmla="*/ 21 w 70"/>
                  <a:gd name="T21" fmla="*/ 43 h 54"/>
                  <a:gd name="T22" fmla="*/ 14 w 70"/>
                  <a:gd name="T2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54">
                    <a:moveTo>
                      <a:pt x="19" y="54"/>
                    </a:moveTo>
                    <a:cubicBezTo>
                      <a:pt x="30" y="52"/>
                      <a:pt x="41" y="52"/>
                      <a:pt x="51" y="53"/>
                    </a:cubicBezTo>
                    <a:cubicBezTo>
                      <a:pt x="53" y="54"/>
                      <a:pt x="55" y="53"/>
                      <a:pt x="56" y="51"/>
                    </a:cubicBezTo>
                    <a:cubicBezTo>
                      <a:pt x="68" y="30"/>
                      <a:pt x="70" y="17"/>
                      <a:pt x="62" y="11"/>
                    </a:cubicBezTo>
                    <a:cubicBezTo>
                      <a:pt x="49" y="0"/>
                      <a:pt x="21" y="0"/>
                      <a:pt x="8" y="11"/>
                    </a:cubicBezTo>
                    <a:cubicBezTo>
                      <a:pt x="0" y="17"/>
                      <a:pt x="2" y="30"/>
                      <a:pt x="14" y="51"/>
                    </a:cubicBezTo>
                    <a:cubicBezTo>
                      <a:pt x="15" y="53"/>
                      <a:pt x="17" y="54"/>
                      <a:pt x="19" y="54"/>
                    </a:cubicBezTo>
                    <a:close/>
                    <a:moveTo>
                      <a:pt x="14" y="19"/>
                    </a:moveTo>
                    <a:cubicBezTo>
                      <a:pt x="24" y="11"/>
                      <a:pt x="47" y="11"/>
                      <a:pt x="56" y="19"/>
                    </a:cubicBezTo>
                    <a:cubicBezTo>
                      <a:pt x="58" y="20"/>
                      <a:pt x="58" y="27"/>
                      <a:pt x="49" y="43"/>
                    </a:cubicBezTo>
                    <a:cubicBezTo>
                      <a:pt x="40" y="42"/>
                      <a:pt x="30" y="42"/>
                      <a:pt x="21" y="43"/>
                    </a:cubicBezTo>
                    <a:cubicBezTo>
                      <a:pt x="12" y="27"/>
                      <a:pt x="12" y="20"/>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88" name="Freeform 148"/>
              <p:cNvSpPr>
                <a:spLocks/>
              </p:cNvSpPr>
              <p:nvPr/>
            </p:nvSpPr>
            <p:spPr bwMode="auto">
              <a:xfrm>
                <a:off x="2828903" y="5627749"/>
                <a:ext cx="138674" cy="395007"/>
              </a:xfrm>
              <a:custGeom>
                <a:avLst/>
                <a:gdLst>
                  <a:gd name="T0" fmla="*/ 45 w 65"/>
                  <a:gd name="T1" fmla="*/ 0 h 185"/>
                  <a:gd name="T2" fmla="*/ 40 w 65"/>
                  <a:gd name="T3" fmla="*/ 5 h 185"/>
                  <a:gd name="T4" fmla="*/ 54 w 65"/>
                  <a:gd name="T5" fmla="*/ 150 h 185"/>
                  <a:gd name="T6" fmla="*/ 33 w 65"/>
                  <a:gd name="T7" fmla="*/ 172 h 185"/>
                  <a:gd name="T8" fmla="*/ 10 w 65"/>
                  <a:gd name="T9" fmla="*/ 149 h 185"/>
                  <a:gd name="T10" fmla="*/ 24 w 65"/>
                  <a:gd name="T11" fmla="*/ 6 h 185"/>
                  <a:gd name="T12" fmla="*/ 19 w 65"/>
                  <a:gd name="T13" fmla="*/ 0 h 185"/>
                  <a:gd name="T14" fmla="*/ 14 w 65"/>
                  <a:gd name="T15" fmla="*/ 5 h 185"/>
                  <a:gd name="T16" fmla="*/ 0 w 65"/>
                  <a:gd name="T17" fmla="*/ 151 h 185"/>
                  <a:gd name="T18" fmla="*/ 1 w 65"/>
                  <a:gd name="T19" fmla="*/ 155 h 185"/>
                  <a:gd name="T20" fmla="*/ 29 w 65"/>
                  <a:gd name="T21" fmla="*/ 183 h 185"/>
                  <a:gd name="T22" fmla="*/ 33 w 65"/>
                  <a:gd name="T23" fmla="*/ 185 h 185"/>
                  <a:gd name="T24" fmla="*/ 33 w 65"/>
                  <a:gd name="T25" fmla="*/ 185 h 185"/>
                  <a:gd name="T26" fmla="*/ 36 w 65"/>
                  <a:gd name="T27" fmla="*/ 183 h 185"/>
                  <a:gd name="T28" fmla="*/ 63 w 65"/>
                  <a:gd name="T29" fmla="*/ 155 h 185"/>
                  <a:gd name="T30" fmla="*/ 64 w 65"/>
                  <a:gd name="T31" fmla="*/ 151 h 185"/>
                  <a:gd name="T32" fmla="*/ 50 w 65"/>
                  <a:gd name="T33" fmla="*/ 4 h 185"/>
                  <a:gd name="T34" fmla="*/ 45 w 65"/>
                  <a:gd name="T3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85">
                    <a:moveTo>
                      <a:pt x="45" y="0"/>
                    </a:moveTo>
                    <a:cubicBezTo>
                      <a:pt x="42" y="0"/>
                      <a:pt x="40" y="3"/>
                      <a:pt x="40" y="5"/>
                    </a:cubicBezTo>
                    <a:cubicBezTo>
                      <a:pt x="54" y="150"/>
                      <a:pt x="54" y="150"/>
                      <a:pt x="54" y="150"/>
                    </a:cubicBezTo>
                    <a:cubicBezTo>
                      <a:pt x="33" y="172"/>
                      <a:pt x="33" y="172"/>
                      <a:pt x="33" y="172"/>
                    </a:cubicBezTo>
                    <a:cubicBezTo>
                      <a:pt x="10" y="149"/>
                      <a:pt x="10" y="149"/>
                      <a:pt x="10" y="149"/>
                    </a:cubicBezTo>
                    <a:cubicBezTo>
                      <a:pt x="24" y="6"/>
                      <a:pt x="24" y="6"/>
                      <a:pt x="24" y="6"/>
                    </a:cubicBezTo>
                    <a:cubicBezTo>
                      <a:pt x="24" y="3"/>
                      <a:pt x="22" y="1"/>
                      <a:pt x="19" y="0"/>
                    </a:cubicBezTo>
                    <a:cubicBezTo>
                      <a:pt x="17" y="0"/>
                      <a:pt x="14" y="2"/>
                      <a:pt x="14" y="5"/>
                    </a:cubicBezTo>
                    <a:cubicBezTo>
                      <a:pt x="0" y="151"/>
                      <a:pt x="0" y="151"/>
                      <a:pt x="0" y="151"/>
                    </a:cubicBezTo>
                    <a:cubicBezTo>
                      <a:pt x="0" y="152"/>
                      <a:pt x="0" y="154"/>
                      <a:pt x="1" y="155"/>
                    </a:cubicBezTo>
                    <a:cubicBezTo>
                      <a:pt x="29" y="183"/>
                      <a:pt x="29" y="183"/>
                      <a:pt x="29" y="183"/>
                    </a:cubicBezTo>
                    <a:cubicBezTo>
                      <a:pt x="30" y="184"/>
                      <a:pt x="32" y="185"/>
                      <a:pt x="33" y="185"/>
                    </a:cubicBezTo>
                    <a:cubicBezTo>
                      <a:pt x="33" y="185"/>
                      <a:pt x="33" y="185"/>
                      <a:pt x="33" y="185"/>
                    </a:cubicBezTo>
                    <a:cubicBezTo>
                      <a:pt x="34" y="185"/>
                      <a:pt x="36" y="184"/>
                      <a:pt x="36" y="183"/>
                    </a:cubicBezTo>
                    <a:cubicBezTo>
                      <a:pt x="63" y="155"/>
                      <a:pt x="63" y="155"/>
                      <a:pt x="63" y="155"/>
                    </a:cubicBezTo>
                    <a:cubicBezTo>
                      <a:pt x="64" y="154"/>
                      <a:pt x="65" y="152"/>
                      <a:pt x="64" y="151"/>
                    </a:cubicBezTo>
                    <a:cubicBezTo>
                      <a:pt x="50" y="4"/>
                      <a:pt x="50" y="4"/>
                      <a:pt x="50" y="4"/>
                    </a:cubicBezTo>
                    <a:cubicBezTo>
                      <a:pt x="50" y="2"/>
                      <a:pt x="48"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grpSp>
        <p:nvGrpSpPr>
          <p:cNvPr id="185" name="Group 184"/>
          <p:cNvGrpSpPr/>
          <p:nvPr/>
        </p:nvGrpSpPr>
        <p:grpSpPr>
          <a:xfrm>
            <a:off x="5604186" y="4412028"/>
            <a:ext cx="1053850" cy="1838891"/>
            <a:chOff x="5268860" y="4412028"/>
            <a:chExt cx="1053850" cy="1838891"/>
          </a:xfrm>
        </p:grpSpPr>
        <p:sp>
          <p:nvSpPr>
            <p:cNvPr id="34" name="Trapezoid 2"/>
            <p:cNvSpPr/>
            <p:nvPr/>
          </p:nvSpPr>
          <p:spPr bwMode="gray">
            <a:xfrm>
              <a:off x="5453766" y="4776952"/>
              <a:ext cx="597475" cy="105049"/>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 name="connsiteX0" fmla="*/ 0 w 8333940"/>
                <a:gd name="connsiteY0" fmla="*/ 683250 h 683250"/>
                <a:gd name="connsiteX1" fmla="*/ 182302 w 8333940"/>
                <a:gd name="connsiteY1" fmla="*/ 9523 h 683250"/>
                <a:gd name="connsiteX2" fmla="*/ 2784397 w 8333940"/>
                <a:gd name="connsiteY2" fmla="*/ 0 h 683250"/>
                <a:gd name="connsiteX3" fmla="*/ 8333940 w 8333940"/>
                <a:gd name="connsiteY3" fmla="*/ 677226 h 683250"/>
                <a:gd name="connsiteX4" fmla="*/ 0 w 8333940"/>
                <a:gd name="connsiteY4" fmla="*/ 683250 h 683250"/>
                <a:gd name="connsiteX0" fmla="*/ 0 w 8306903"/>
                <a:gd name="connsiteY0" fmla="*/ 683250 h 2029776"/>
                <a:gd name="connsiteX1" fmla="*/ 182302 w 8306903"/>
                <a:gd name="connsiteY1" fmla="*/ 9523 h 2029776"/>
                <a:gd name="connsiteX2" fmla="*/ 2784397 w 8306903"/>
                <a:gd name="connsiteY2" fmla="*/ 0 h 2029776"/>
                <a:gd name="connsiteX3" fmla="*/ 8306903 w 8306903"/>
                <a:gd name="connsiteY3" fmla="*/ 2029776 h 2029776"/>
                <a:gd name="connsiteX4" fmla="*/ 0 w 8306903"/>
                <a:gd name="connsiteY4" fmla="*/ 683250 h 2029776"/>
                <a:gd name="connsiteX0" fmla="*/ -1 w 13254743"/>
                <a:gd name="connsiteY0" fmla="*/ 2016752 h 2029776"/>
                <a:gd name="connsiteX1" fmla="*/ 5130142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2 h 2029776"/>
                <a:gd name="connsiteX1" fmla="*/ 5184216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4 h 2029778"/>
                <a:gd name="connsiteX1" fmla="*/ 5382200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81727 w 13254743"/>
                <a:gd name="connsiteY2" fmla="*/ 4 h 2029778"/>
                <a:gd name="connsiteX3" fmla="*/ 13254743 w 13254743"/>
                <a:gd name="connsiteY3" fmla="*/ 2029778 h 2029778"/>
                <a:gd name="connsiteX4" fmla="*/ -1 w 13254743"/>
                <a:gd name="connsiteY4" fmla="*/ 2016754 h 2029778"/>
                <a:gd name="connsiteX0" fmla="*/ -1 w 13254743"/>
                <a:gd name="connsiteY0" fmla="*/ 2020039 h 2033063"/>
                <a:gd name="connsiteX1" fmla="*/ 5435639 w 13254743"/>
                <a:gd name="connsiteY1" fmla="*/ 0 h 2033063"/>
                <a:gd name="connsiteX2" fmla="*/ 7781727 w 13254743"/>
                <a:gd name="connsiteY2" fmla="*/ 3289 h 2033063"/>
                <a:gd name="connsiteX3" fmla="*/ 13254743 w 13254743"/>
                <a:gd name="connsiteY3" fmla="*/ 2033063 h 2033063"/>
                <a:gd name="connsiteX4" fmla="*/ -1 w 13254743"/>
                <a:gd name="connsiteY4" fmla="*/ 2020039 h 2033063"/>
                <a:gd name="connsiteX0" fmla="*/ -1 w 13254743"/>
                <a:gd name="connsiteY0" fmla="*/ 2016750 h 2029774"/>
                <a:gd name="connsiteX1" fmla="*/ 5417815 w 13254743"/>
                <a:gd name="connsiteY1" fmla="*/ 16420 h 2029774"/>
                <a:gd name="connsiteX2" fmla="*/ 7781727 w 13254743"/>
                <a:gd name="connsiteY2" fmla="*/ 0 h 2029774"/>
                <a:gd name="connsiteX3" fmla="*/ 13254743 w 13254743"/>
                <a:gd name="connsiteY3" fmla="*/ 2029774 h 2029774"/>
                <a:gd name="connsiteX4" fmla="*/ -1 w 13254743"/>
                <a:gd name="connsiteY4" fmla="*/ 2016750 h 2029774"/>
                <a:gd name="connsiteX0" fmla="*/ -1 w 13254743"/>
                <a:gd name="connsiteY0" fmla="*/ 2003609 h 2016633"/>
                <a:gd name="connsiteX1" fmla="*/ 5417815 w 13254743"/>
                <a:gd name="connsiteY1" fmla="*/ 3279 h 2016633"/>
                <a:gd name="connsiteX2" fmla="*/ 7826267 w 13254743"/>
                <a:gd name="connsiteY2" fmla="*/ 0 h 2016633"/>
                <a:gd name="connsiteX3" fmla="*/ 13254743 w 13254743"/>
                <a:gd name="connsiteY3" fmla="*/ 2016633 h 2016633"/>
                <a:gd name="connsiteX4" fmla="*/ -1 w 13254743"/>
                <a:gd name="connsiteY4" fmla="*/ 2003609 h 2016633"/>
                <a:gd name="connsiteX0" fmla="*/ -1 w 13254743"/>
                <a:gd name="connsiteY0" fmla="*/ 2000330 h 2013354"/>
                <a:gd name="connsiteX1" fmla="*/ 5417815 w 13254743"/>
                <a:gd name="connsiteY1" fmla="*/ 0 h 2013354"/>
                <a:gd name="connsiteX2" fmla="*/ 7835179 w 13254743"/>
                <a:gd name="connsiteY2" fmla="*/ 6 h 2013354"/>
                <a:gd name="connsiteX3" fmla="*/ 13254743 w 13254743"/>
                <a:gd name="connsiteY3" fmla="*/ 2013354 h 2013354"/>
                <a:gd name="connsiteX4" fmla="*/ -1 w 13254743"/>
                <a:gd name="connsiteY4" fmla="*/ 2000330 h 2013354"/>
                <a:gd name="connsiteX0" fmla="*/ -1 w 13254743"/>
                <a:gd name="connsiteY0" fmla="*/ 2000330 h 2013354"/>
                <a:gd name="connsiteX1" fmla="*/ 5417815 w 13254743"/>
                <a:gd name="connsiteY1" fmla="*/ 0 h 2013354"/>
                <a:gd name="connsiteX2" fmla="*/ 7913692 w 13254743"/>
                <a:gd name="connsiteY2" fmla="*/ 4876 h 2013354"/>
                <a:gd name="connsiteX3" fmla="*/ 13254743 w 13254743"/>
                <a:gd name="connsiteY3" fmla="*/ 2013354 h 2013354"/>
                <a:gd name="connsiteX4" fmla="*/ -1 w 13254743"/>
                <a:gd name="connsiteY4" fmla="*/ 2000330 h 2013354"/>
                <a:gd name="connsiteX0" fmla="*/ -1 w 13254743"/>
                <a:gd name="connsiteY0" fmla="*/ 1995454 h 2008478"/>
                <a:gd name="connsiteX1" fmla="*/ 5315735 w 13254743"/>
                <a:gd name="connsiteY1" fmla="*/ 2425 h 2008478"/>
                <a:gd name="connsiteX2" fmla="*/ 7913692 w 13254743"/>
                <a:gd name="connsiteY2" fmla="*/ 0 h 2008478"/>
                <a:gd name="connsiteX3" fmla="*/ 13254743 w 13254743"/>
                <a:gd name="connsiteY3" fmla="*/ 2008478 h 2008478"/>
                <a:gd name="connsiteX4" fmla="*/ -1 w 13254743"/>
                <a:gd name="connsiteY4" fmla="*/ 1995454 h 200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743" h="2008478">
                  <a:moveTo>
                    <a:pt x="-1" y="1995454"/>
                  </a:moveTo>
                  <a:lnTo>
                    <a:pt x="5315735" y="2425"/>
                  </a:lnTo>
                  <a:lnTo>
                    <a:pt x="7913692" y="0"/>
                  </a:lnTo>
                  <a:lnTo>
                    <a:pt x="13254743" y="2008478"/>
                  </a:lnTo>
                  <a:lnTo>
                    <a:pt x="-1" y="1995454"/>
                  </a:lnTo>
                  <a:close/>
                </a:path>
              </a:pathLst>
            </a:custGeom>
            <a:gradFill flip="none" rotWithShape="1">
              <a:gsLst>
                <a:gs pos="0">
                  <a:srgbClr val="8C8C8C">
                    <a:tint val="66000"/>
                    <a:satMod val="160000"/>
                  </a:srgbClr>
                </a:gs>
                <a:gs pos="50000">
                  <a:srgbClr val="8C8C8C">
                    <a:tint val="44500"/>
                    <a:satMod val="160000"/>
                  </a:srgbClr>
                </a:gs>
                <a:gs pos="100000">
                  <a:srgbClr val="8C8C8C">
                    <a:tint val="23500"/>
                    <a:satMod val="160000"/>
                  </a:srgbClr>
                </a:gs>
              </a:gsLst>
              <a:lin ang="5400000" scaled="1"/>
              <a:tileRect/>
            </a:gradFill>
            <a:ln w="19050" algn="ctr">
              <a:noFill/>
              <a:miter lim="800000"/>
              <a:headEnd/>
              <a:tailEnd/>
            </a:ln>
          </p:spPr>
          <p:txBody>
            <a:bodyPr vert="eaVert" wrap="square" lIns="88900" tIns="88900" rIns="88900" bIns="88900" rtlCol="0" anchor="ctr"/>
            <a:lstStyle/>
            <a:p>
              <a:pPr algn="ctr">
                <a:spcBef>
                  <a:spcPts val="400"/>
                </a:spcBef>
                <a:buFont typeface="Wingdings 2" pitchFamily="18" charset="2"/>
                <a:buNone/>
                <a:defRPr/>
              </a:pPr>
              <a:endParaRPr lang="en-US" sz="1000" kern="0" dirty="0" smtClean="0">
                <a:latin typeface="Arial"/>
              </a:endParaRPr>
            </a:p>
          </p:txBody>
        </p:sp>
        <p:sp>
          <p:nvSpPr>
            <p:cNvPr id="69" name="Freeform 113"/>
            <p:cNvSpPr>
              <a:spLocks noEditPoints="1"/>
            </p:cNvSpPr>
            <p:nvPr/>
          </p:nvSpPr>
          <p:spPr bwMode="auto">
            <a:xfrm>
              <a:off x="5425758" y="4940734"/>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70" name="Freeform 113"/>
            <p:cNvSpPr>
              <a:spLocks noEditPoints="1"/>
            </p:cNvSpPr>
            <p:nvPr/>
          </p:nvSpPr>
          <p:spPr bwMode="auto">
            <a:xfrm>
              <a:off x="5969086" y="5344163"/>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71" name="Freeform 113"/>
            <p:cNvSpPr>
              <a:spLocks noEditPoints="1"/>
            </p:cNvSpPr>
            <p:nvPr/>
          </p:nvSpPr>
          <p:spPr bwMode="auto">
            <a:xfrm>
              <a:off x="5393870" y="5639120"/>
              <a:ext cx="151912" cy="197762"/>
            </a:xfrm>
            <a:custGeom>
              <a:avLst/>
              <a:gdLst>
                <a:gd name="T0" fmla="*/ 0 w 145"/>
                <a:gd name="T1" fmla="*/ 72 h 240"/>
                <a:gd name="T2" fmla="*/ 23 w 145"/>
                <a:gd name="T3" fmla="*/ 132 h 240"/>
                <a:gd name="T4" fmla="*/ 39 w 145"/>
                <a:gd name="T5" fmla="*/ 172 h 240"/>
                <a:gd name="T6" fmla="*/ 44 w 145"/>
                <a:gd name="T7" fmla="*/ 229 h 240"/>
                <a:gd name="T8" fmla="*/ 61 w 145"/>
                <a:gd name="T9" fmla="*/ 238 h 240"/>
                <a:gd name="T10" fmla="*/ 80 w 145"/>
                <a:gd name="T11" fmla="*/ 240 h 240"/>
                <a:gd name="T12" fmla="*/ 91 w 145"/>
                <a:gd name="T13" fmla="*/ 229 h 240"/>
                <a:gd name="T14" fmla="*/ 106 w 145"/>
                <a:gd name="T15" fmla="*/ 224 h 240"/>
                <a:gd name="T16" fmla="*/ 103 w 145"/>
                <a:gd name="T17" fmla="*/ 168 h 240"/>
                <a:gd name="T18" fmla="*/ 122 w 145"/>
                <a:gd name="T19" fmla="*/ 131 h 240"/>
                <a:gd name="T20" fmla="*/ 72 w 145"/>
                <a:gd name="T21" fmla="*/ 0 h 240"/>
                <a:gd name="T22" fmla="*/ 89 w 145"/>
                <a:gd name="T23" fmla="*/ 219 h 240"/>
                <a:gd name="T24" fmla="*/ 77 w 145"/>
                <a:gd name="T25" fmla="*/ 230 h 240"/>
                <a:gd name="T26" fmla="*/ 59 w 145"/>
                <a:gd name="T27" fmla="*/ 221 h 240"/>
                <a:gd name="T28" fmla="*/ 49 w 145"/>
                <a:gd name="T29" fmla="*/ 219 h 240"/>
                <a:gd name="T30" fmla="*/ 96 w 145"/>
                <a:gd name="T31" fmla="*/ 177 h 240"/>
                <a:gd name="T32" fmla="*/ 114 w 145"/>
                <a:gd name="T33" fmla="*/ 126 h 240"/>
                <a:gd name="T34" fmla="*/ 94 w 145"/>
                <a:gd name="T35" fmla="*/ 167 h 240"/>
                <a:gd name="T36" fmla="*/ 77 w 145"/>
                <a:gd name="T37" fmla="*/ 113 h 240"/>
                <a:gd name="T38" fmla="*/ 81 w 145"/>
                <a:gd name="T39" fmla="*/ 114 h 240"/>
                <a:gd name="T40" fmla="*/ 103 w 145"/>
                <a:gd name="T41" fmla="*/ 77 h 240"/>
                <a:gd name="T42" fmla="*/ 75 w 145"/>
                <a:gd name="T43" fmla="*/ 82 h 240"/>
                <a:gd name="T44" fmla="*/ 69 w 145"/>
                <a:gd name="T45" fmla="*/ 82 h 240"/>
                <a:gd name="T46" fmla="*/ 42 w 145"/>
                <a:gd name="T47" fmla="*/ 77 h 240"/>
                <a:gd name="T48" fmla="*/ 63 w 145"/>
                <a:gd name="T49" fmla="*/ 114 h 240"/>
                <a:gd name="T50" fmla="*/ 67 w 145"/>
                <a:gd name="T51" fmla="*/ 167 h 240"/>
                <a:gd name="T52" fmla="*/ 31 w 145"/>
                <a:gd name="T53" fmla="*/ 126 h 240"/>
                <a:gd name="T54" fmla="*/ 9 w 145"/>
                <a:gd name="T55" fmla="*/ 72 h 240"/>
                <a:gd name="T56" fmla="*/ 135 w 145"/>
                <a:gd name="T57" fmla="*/ 72 h 240"/>
                <a:gd name="T58" fmla="*/ 77 w 145"/>
                <a:gd name="T59" fmla="*/ 98 h 240"/>
                <a:gd name="T60" fmla="*/ 93 w 145"/>
                <a:gd name="T61" fmla="*/ 83 h 240"/>
                <a:gd name="T62" fmla="*/ 92 w 145"/>
                <a:gd name="T63" fmla="*/ 98 h 240"/>
                <a:gd name="T64" fmla="*/ 78 w 145"/>
                <a:gd name="T65" fmla="*/ 103 h 240"/>
                <a:gd name="T66" fmla="*/ 66 w 145"/>
                <a:gd name="T67" fmla="*/ 103 h 240"/>
                <a:gd name="T68" fmla="*/ 52 w 145"/>
                <a:gd name="T69" fmla="*/ 98 h 240"/>
                <a:gd name="T70" fmla="*/ 51 w 145"/>
                <a:gd name="T71" fmla="*/ 83 h 240"/>
                <a:gd name="T72" fmla="*/ 67 w 145"/>
                <a:gd name="T73" fmla="*/ 9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240">
                  <a:moveTo>
                    <a:pt x="72" y="0"/>
                  </a:moveTo>
                  <a:cubicBezTo>
                    <a:pt x="32" y="0"/>
                    <a:pt x="0" y="32"/>
                    <a:pt x="0" y="72"/>
                  </a:cubicBezTo>
                  <a:cubicBezTo>
                    <a:pt x="0" y="92"/>
                    <a:pt x="8" y="114"/>
                    <a:pt x="23" y="131"/>
                  </a:cubicBezTo>
                  <a:cubicBezTo>
                    <a:pt x="23" y="132"/>
                    <a:pt x="23" y="132"/>
                    <a:pt x="23" y="132"/>
                  </a:cubicBezTo>
                  <a:cubicBezTo>
                    <a:pt x="23" y="132"/>
                    <a:pt x="39" y="152"/>
                    <a:pt x="41" y="168"/>
                  </a:cubicBezTo>
                  <a:cubicBezTo>
                    <a:pt x="40" y="168"/>
                    <a:pt x="39" y="170"/>
                    <a:pt x="39" y="172"/>
                  </a:cubicBezTo>
                  <a:cubicBezTo>
                    <a:pt x="39" y="224"/>
                    <a:pt x="39" y="224"/>
                    <a:pt x="39" y="224"/>
                  </a:cubicBezTo>
                  <a:cubicBezTo>
                    <a:pt x="39" y="227"/>
                    <a:pt x="41" y="229"/>
                    <a:pt x="44" y="229"/>
                  </a:cubicBezTo>
                  <a:cubicBezTo>
                    <a:pt x="53" y="229"/>
                    <a:pt x="53" y="229"/>
                    <a:pt x="53" y="229"/>
                  </a:cubicBezTo>
                  <a:cubicBezTo>
                    <a:pt x="61" y="238"/>
                    <a:pt x="61" y="238"/>
                    <a:pt x="61" y="238"/>
                  </a:cubicBezTo>
                  <a:cubicBezTo>
                    <a:pt x="62" y="239"/>
                    <a:pt x="64" y="240"/>
                    <a:pt x="65" y="240"/>
                  </a:cubicBezTo>
                  <a:cubicBezTo>
                    <a:pt x="80" y="240"/>
                    <a:pt x="80" y="240"/>
                    <a:pt x="80" y="240"/>
                  </a:cubicBezTo>
                  <a:cubicBezTo>
                    <a:pt x="81" y="240"/>
                    <a:pt x="82" y="239"/>
                    <a:pt x="83" y="238"/>
                  </a:cubicBezTo>
                  <a:cubicBezTo>
                    <a:pt x="91" y="229"/>
                    <a:pt x="91" y="229"/>
                    <a:pt x="91" y="229"/>
                  </a:cubicBezTo>
                  <a:cubicBezTo>
                    <a:pt x="101" y="229"/>
                    <a:pt x="101" y="229"/>
                    <a:pt x="101" y="229"/>
                  </a:cubicBezTo>
                  <a:cubicBezTo>
                    <a:pt x="103" y="229"/>
                    <a:pt x="106" y="227"/>
                    <a:pt x="106" y="224"/>
                  </a:cubicBezTo>
                  <a:cubicBezTo>
                    <a:pt x="106" y="172"/>
                    <a:pt x="106" y="172"/>
                    <a:pt x="106" y="172"/>
                  </a:cubicBezTo>
                  <a:cubicBezTo>
                    <a:pt x="106" y="170"/>
                    <a:pt x="105" y="169"/>
                    <a:pt x="103" y="168"/>
                  </a:cubicBezTo>
                  <a:cubicBezTo>
                    <a:pt x="106" y="152"/>
                    <a:pt x="121" y="132"/>
                    <a:pt x="122" y="132"/>
                  </a:cubicBezTo>
                  <a:cubicBezTo>
                    <a:pt x="122" y="132"/>
                    <a:pt x="122" y="131"/>
                    <a:pt x="122" y="131"/>
                  </a:cubicBezTo>
                  <a:cubicBezTo>
                    <a:pt x="136" y="114"/>
                    <a:pt x="145" y="92"/>
                    <a:pt x="145" y="72"/>
                  </a:cubicBezTo>
                  <a:cubicBezTo>
                    <a:pt x="145" y="32"/>
                    <a:pt x="112" y="0"/>
                    <a:pt x="72" y="0"/>
                  </a:cubicBezTo>
                  <a:close/>
                  <a:moveTo>
                    <a:pt x="96" y="219"/>
                  </a:moveTo>
                  <a:cubicBezTo>
                    <a:pt x="89" y="219"/>
                    <a:pt x="89" y="219"/>
                    <a:pt x="89" y="219"/>
                  </a:cubicBezTo>
                  <a:cubicBezTo>
                    <a:pt x="88" y="219"/>
                    <a:pt x="86" y="220"/>
                    <a:pt x="85" y="221"/>
                  </a:cubicBezTo>
                  <a:cubicBezTo>
                    <a:pt x="77" y="230"/>
                    <a:pt x="77" y="230"/>
                    <a:pt x="77" y="230"/>
                  </a:cubicBezTo>
                  <a:cubicBezTo>
                    <a:pt x="67" y="230"/>
                    <a:pt x="67" y="230"/>
                    <a:pt x="67" y="230"/>
                  </a:cubicBezTo>
                  <a:cubicBezTo>
                    <a:pt x="59" y="221"/>
                    <a:pt x="59" y="221"/>
                    <a:pt x="59" y="221"/>
                  </a:cubicBezTo>
                  <a:cubicBezTo>
                    <a:pt x="58" y="220"/>
                    <a:pt x="57" y="219"/>
                    <a:pt x="56" y="219"/>
                  </a:cubicBezTo>
                  <a:cubicBezTo>
                    <a:pt x="49" y="219"/>
                    <a:pt x="49" y="219"/>
                    <a:pt x="49" y="219"/>
                  </a:cubicBezTo>
                  <a:cubicBezTo>
                    <a:pt x="49" y="177"/>
                    <a:pt x="49" y="177"/>
                    <a:pt x="49" y="177"/>
                  </a:cubicBezTo>
                  <a:cubicBezTo>
                    <a:pt x="96" y="177"/>
                    <a:pt x="96" y="177"/>
                    <a:pt x="96" y="177"/>
                  </a:cubicBezTo>
                  <a:lnTo>
                    <a:pt x="96" y="219"/>
                  </a:lnTo>
                  <a:close/>
                  <a:moveTo>
                    <a:pt x="114" y="126"/>
                  </a:moveTo>
                  <a:cubicBezTo>
                    <a:pt x="114" y="126"/>
                    <a:pt x="113" y="127"/>
                    <a:pt x="113" y="127"/>
                  </a:cubicBezTo>
                  <a:cubicBezTo>
                    <a:pt x="109" y="132"/>
                    <a:pt x="96" y="150"/>
                    <a:pt x="94" y="167"/>
                  </a:cubicBezTo>
                  <a:cubicBezTo>
                    <a:pt x="77" y="167"/>
                    <a:pt x="77" y="167"/>
                    <a:pt x="77" y="167"/>
                  </a:cubicBezTo>
                  <a:cubicBezTo>
                    <a:pt x="77" y="113"/>
                    <a:pt x="77" y="113"/>
                    <a:pt x="77" y="113"/>
                  </a:cubicBezTo>
                  <a:cubicBezTo>
                    <a:pt x="79" y="114"/>
                    <a:pt x="80" y="114"/>
                    <a:pt x="81" y="114"/>
                  </a:cubicBezTo>
                  <a:cubicBezTo>
                    <a:pt x="81" y="114"/>
                    <a:pt x="81" y="114"/>
                    <a:pt x="81" y="114"/>
                  </a:cubicBezTo>
                  <a:cubicBezTo>
                    <a:pt x="87" y="114"/>
                    <a:pt x="94" y="111"/>
                    <a:pt x="99" y="105"/>
                  </a:cubicBezTo>
                  <a:cubicBezTo>
                    <a:pt x="108" y="96"/>
                    <a:pt x="110" y="84"/>
                    <a:pt x="103" y="77"/>
                  </a:cubicBezTo>
                  <a:cubicBezTo>
                    <a:pt x="101" y="75"/>
                    <a:pt x="97" y="74"/>
                    <a:pt x="93" y="74"/>
                  </a:cubicBezTo>
                  <a:cubicBezTo>
                    <a:pt x="87" y="74"/>
                    <a:pt x="80" y="77"/>
                    <a:pt x="75" y="82"/>
                  </a:cubicBezTo>
                  <a:cubicBezTo>
                    <a:pt x="74" y="83"/>
                    <a:pt x="73" y="85"/>
                    <a:pt x="72" y="86"/>
                  </a:cubicBezTo>
                  <a:cubicBezTo>
                    <a:pt x="71" y="85"/>
                    <a:pt x="70" y="83"/>
                    <a:pt x="69" y="82"/>
                  </a:cubicBezTo>
                  <a:cubicBezTo>
                    <a:pt x="64" y="77"/>
                    <a:pt x="57" y="74"/>
                    <a:pt x="51" y="74"/>
                  </a:cubicBezTo>
                  <a:cubicBezTo>
                    <a:pt x="47" y="74"/>
                    <a:pt x="44" y="75"/>
                    <a:pt x="42" y="77"/>
                  </a:cubicBezTo>
                  <a:cubicBezTo>
                    <a:pt x="35" y="84"/>
                    <a:pt x="36" y="96"/>
                    <a:pt x="45" y="105"/>
                  </a:cubicBezTo>
                  <a:cubicBezTo>
                    <a:pt x="50" y="111"/>
                    <a:pt x="57" y="114"/>
                    <a:pt x="63" y="114"/>
                  </a:cubicBezTo>
                  <a:cubicBezTo>
                    <a:pt x="65" y="114"/>
                    <a:pt x="66" y="114"/>
                    <a:pt x="67" y="113"/>
                  </a:cubicBezTo>
                  <a:cubicBezTo>
                    <a:pt x="67" y="167"/>
                    <a:pt x="67" y="167"/>
                    <a:pt x="67" y="167"/>
                  </a:cubicBezTo>
                  <a:cubicBezTo>
                    <a:pt x="51" y="167"/>
                    <a:pt x="51" y="167"/>
                    <a:pt x="51" y="167"/>
                  </a:cubicBezTo>
                  <a:cubicBezTo>
                    <a:pt x="49" y="149"/>
                    <a:pt x="34" y="130"/>
                    <a:pt x="31" y="126"/>
                  </a:cubicBezTo>
                  <a:cubicBezTo>
                    <a:pt x="31" y="126"/>
                    <a:pt x="31" y="126"/>
                    <a:pt x="31" y="126"/>
                  </a:cubicBezTo>
                  <a:cubicBezTo>
                    <a:pt x="18" y="110"/>
                    <a:pt x="9" y="90"/>
                    <a:pt x="9" y="72"/>
                  </a:cubicBezTo>
                  <a:cubicBezTo>
                    <a:pt x="9" y="38"/>
                    <a:pt x="38" y="10"/>
                    <a:pt x="72" y="10"/>
                  </a:cubicBezTo>
                  <a:cubicBezTo>
                    <a:pt x="107" y="10"/>
                    <a:pt x="135" y="38"/>
                    <a:pt x="135" y="72"/>
                  </a:cubicBezTo>
                  <a:cubicBezTo>
                    <a:pt x="135" y="90"/>
                    <a:pt x="127" y="110"/>
                    <a:pt x="114" y="126"/>
                  </a:cubicBezTo>
                  <a:close/>
                  <a:moveTo>
                    <a:pt x="77" y="98"/>
                  </a:moveTo>
                  <a:cubicBezTo>
                    <a:pt x="78" y="95"/>
                    <a:pt x="80" y="92"/>
                    <a:pt x="82" y="89"/>
                  </a:cubicBezTo>
                  <a:cubicBezTo>
                    <a:pt x="86" y="86"/>
                    <a:pt x="90" y="83"/>
                    <a:pt x="93" y="83"/>
                  </a:cubicBezTo>
                  <a:cubicBezTo>
                    <a:pt x="95" y="83"/>
                    <a:pt x="96" y="84"/>
                    <a:pt x="96" y="84"/>
                  </a:cubicBezTo>
                  <a:cubicBezTo>
                    <a:pt x="99" y="87"/>
                    <a:pt x="97" y="93"/>
                    <a:pt x="92" y="98"/>
                  </a:cubicBezTo>
                  <a:cubicBezTo>
                    <a:pt x="89" y="102"/>
                    <a:pt x="85" y="104"/>
                    <a:pt x="81" y="104"/>
                  </a:cubicBezTo>
                  <a:cubicBezTo>
                    <a:pt x="80" y="104"/>
                    <a:pt x="79" y="104"/>
                    <a:pt x="78" y="103"/>
                  </a:cubicBezTo>
                  <a:cubicBezTo>
                    <a:pt x="77" y="102"/>
                    <a:pt x="77" y="99"/>
                    <a:pt x="77" y="98"/>
                  </a:cubicBezTo>
                  <a:close/>
                  <a:moveTo>
                    <a:pt x="66" y="103"/>
                  </a:moveTo>
                  <a:cubicBezTo>
                    <a:pt x="66" y="104"/>
                    <a:pt x="65" y="104"/>
                    <a:pt x="63" y="104"/>
                  </a:cubicBezTo>
                  <a:cubicBezTo>
                    <a:pt x="60" y="104"/>
                    <a:pt x="56" y="102"/>
                    <a:pt x="52" y="98"/>
                  </a:cubicBezTo>
                  <a:cubicBezTo>
                    <a:pt x="47" y="93"/>
                    <a:pt x="46" y="87"/>
                    <a:pt x="48" y="84"/>
                  </a:cubicBezTo>
                  <a:cubicBezTo>
                    <a:pt x="49" y="84"/>
                    <a:pt x="50" y="83"/>
                    <a:pt x="51" y="83"/>
                  </a:cubicBezTo>
                  <a:cubicBezTo>
                    <a:pt x="55" y="83"/>
                    <a:pt x="59" y="86"/>
                    <a:pt x="62" y="89"/>
                  </a:cubicBezTo>
                  <a:cubicBezTo>
                    <a:pt x="65" y="92"/>
                    <a:pt x="67" y="95"/>
                    <a:pt x="67" y="98"/>
                  </a:cubicBezTo>
                  <a:cubicBezTo>
                    <a:pt x="67" y="99"/>
                    <a:pt x="68" y="102"/>
                    <a:pt x="66" y="103"/>
                  </a:cubicBezTo>
                  <a:close/>
                </a:path>
              </a:pathLst>
            </a:custGeom>
            <a:solidFill>
              <a:schemeClr val="bg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nvGrpSpPr>
            <p:cNvPr id="183" name="Group 182"/>
            <p:cNvGrpSpPr/>
            <p:nvPr/>
          </p:nvGrpSpPr>
          <p:grpSpPr>
            <a:xfrm>
              <a:off x="5268860" y="4412028"/>
              <a:ext cx="1053850" cy="1838891"/>
              <a:chOff x="5268860" y="4412028"/>
              <a:chExt cx="1053850" cy="1838891"/>
            </a:xfrm>
          </p:grpSpPr>
          <p:sp>
            <p:nvSpPr>
              <p:cNvPr id="19" name="TextBox 18"/>
              <p:cNvSpPr txBox="1"/>
              <p:nvPr/>
            </p:nvSpPr>
            <p:spPr>
              <a:xfrm>
                <a:off x="5268860" y="6081642"/>
                <a:ext cx="1053850" cy="169277"/>
              </a:xfrm>
              <a:prstGeom prst="rect">
                <a:avLst/>
              </a:prstGeom>
              <a:noFill/>
            </p:spPr>
            <p:txBody>
              <a:bodyPr wrap="square" lIns="0" tIns="0" rIns="0" bIns="0" rtlCol="0">
                <a:spAutoFit/>
              </a:bodyPr>
              <a:lstStyle/>
              <a:p>
                <a:pPr algn="ctr">
                  <a:spcBef>
                    <a:spcPts val="600"/>
                  </a:spcBef>
                  <a:buSzPct val="100000"/>
                  <a:defRPr/>
                </a:pPr>
                <a:r>
                  <a:rPr lang="en-US" sz="1100" kern="0" dirty="0" smtClean="0"/>
                  <a:t>Insights Creation</a:t>
                </a:r>
              </a:p>
            </p:txBody>
          </p:sp>
          <p:grpSp>
            <p:nvGrpSpPr>
              <p:cNvPr id="26" name="Group 8"/>
              <p:cNvGrpSpPr>
                <a:grpSpLocks/>
              </p:cNvGrpSpPr>
              <p:nvPr/>
            </p:nvGrpSpPr>
            <p:grpSpPr bwMode="auto">
              <a:xfrm>
                <a:off x="5362836" y="4906736"/>
                <a:ext cx="796927" cy="997609"/>
                <a:chOff x="3347" y="1272"/>
                <a:chExt cx="2314" cy="2126"/>
              </a:xfrm>
            </p:grpSpPr>
            <p:sp>
              <p:nvSpPr>
                <p:cNvPr id="130" name="Freeform 129"/>
                <p:cNvSpPr>
                  <a:spLocks/>
                </p:cNvSpPr>
                <p:nvPr/>
              </p:nvSpPr>
              <p:spPr bwMode="auto">
                <a:xfrm>
                  <a:off x="3917" y="1792"/>
                  <a:ext cx="974" cy="897"/>
                </a:xfrm>
                <a:custGeom>
                  <a:avLst/>
                  <a:gdLst>
                    <a:gd name="T0" fmla="*/ 307 w 850"/>
                    <a:gd name="T1" fmla="*/ 735 h 853"/>
                    <a:gd name="T2" fmla="*/ 256 w 850"/>
                    <a:gd name="T3" fmla="*/ 745 h 853"/>
                    <a:gd name="T4" fmla="*/ 163 w 850"/>
                    <a:gd name="T5" fmla="*/ 767 h 853"/>
                    <a:gd name="T6" fmla="*/ 73 w 850"/>
                    <a:gd name="T7" fmla="*/ 741 h 853"/>
                    <a:gd name="T8" fmla="*/ 10 w 850"/>
                    <a:gd name="T9" fmla="*/ 679 h 853"/>
                    <a:gd name="T10" fmla="*/ 0 w 850"/>
                    <a:gd name="T11" fmla="*/ 585 h 853"/>
                    <a:gd name="T12" fmla="*/ 47 w 850"/>
                    <a:gd name="T13" fmla="*/ 528 h 853"/>
                    <a:gd name="T14" fmla="*/ 141 w 850"/>
                    <a:gd name="T15" fmla="*/ 496 h 853"/>
                    <a:gd name="T16" fmla="*/ 249 w 850"/>
                    <a:gd name="T17" fmla="*/ 521 h 853"/>
                    <a:gd name="T18" fmla="*/ 307 w 850"/>
                    <a:gd name="T19" fmla="*/ 522 h 853"/>
                    <a:gd name="T20" fmla="*/ 746 w 850"/>
                    <a:gd name="T21" fmla="*/ 218 h 853"/>
                    <a:gd name="T22" fmla="*/ 730 w 850"/>
                    <a:gd name="T23" fmla="*/ 188 h 853"/>
                    <a:gd name="T24" fmla="*/ 690 w 850"/>
                    <a:gd name="T25" fmla="*/ 136 h 853"/>
                    <a:gd name="T26" fmla="*/ 693 w 850"/>
                    <a:gd name="T27" fmla="*/ 89 h 853"/>
                    <a:gd name="T28" fmla="*/ 723 w 850"/>
                    <a:gd name="T29" fmla="*/ 47 h 853"/>
                    <a:gd name="T30" fmla="*/ 827 w 850"/>
                    <a:gd name="T31" fmla="*/ 4 h 853"/>
                    <a:gd name="T32" fmla="*/ 927 w 850"/>
                    <a:gd name="T33" fmla="*/ 1 h 853"/>
                    <a:gd name="T34" fmla="*/ 1031 w 850"/>
                    <a:gd name="T35" fmla="*/ 34 h 853"/>
                    <a:gd name="T36" fmla="*/ 1066 w 850"/>
                    <a:gd name="T37" fmla="*/ 103 h 853"/>
                    <a:gd name="T38" fmla="*/ 1047 w 850"/>
                    <a:gd name="T39" fmla="*/ 159 h 853"/>
                    <a:gd name="T40" fmla="*/ 1008 w 850"/>
                    <a:gd name="T41" fmla="*/ 206 h 853"/>
                    <a:gd name="T42" fmla="*/ 1466 w 850"/>
                    <a:gd name="T43" fmla="*/ 218 h 853"/>
                    <a:gd name="T44" fmla="*/ 1443 w 850"/>
                    <a:gd name="T45" fmla="*/ 533 h 853"/>
                    <a:gd name="T46" fmla="*/ 1360 w 850"/>
                    <a:gd name="T47" fmla="*/ 502 h 853"/>
                    <a:gd name="T48" fmla="*/ 1267 w 850"/>
                    <a:gd name="T49" fmla="*/ 498 h 853"/>
                    <a:gd name="T50" fmla="*/ 1196 w 850"/>
                    <a:gd name="T51" fmla="*/ 532 h 853"/>
                    <a:gd name="T52" fmla="*/ 1160 w 850"/>
                    <a:gd name="T53" fmla="*/ 588 h 853"/>
                    <a:gd name="T54" fmla="*/ 1160 w 850"/>
                    <a:gd name="T55" fmla="*/ 672 h 853"/>
                    <a:gd name="T56" fmla="*/ 1220 w 850"/>
                    <a:gd name="T57" fmla="*/ 735 h 853"/>
                    <a:gd name="T58" fmla="*/ 1309 w 850"/>
                    <a:gd name="T59" fmla="*/ 765 h 853"/>
                    <a:gd name="T60" fmla="*/ 1392 w 850"/>
                    <a:gd name="T61" fmla="*/ 753 h 853"/>
                    <a:gd name="T62" fmla="*/ 1453 w 850"/>
                    <a:gd name="T63" fmla="*/ 720 h 853"/>
                    <a:gd name="T64" fmla="*/ 1466 w 850"/>
                    <a:gd name="T65" fmla="*/ 1043 h 853"/>
                    <a:gd name="T66" fmla="*/ 1014 w 850"/>
                    <a:gd name="T67" fmla="*/ 1028 h 853"/>
                    <a:gd name="T68" fmla="*/ 1055 w 850"/>
                    <a:gd name="T69" fmla="*/ 999 h 853"/>
                    <a:gd name="T70" fmla="*/ 1081 w 850"/>
                    <a:gd name="T71" fmla="*/ 947 h 853"/>
                    <a:gd name="T72" fmla="*/ 1061 w 850"/>
                    <a:gd name="T73" fmla="*/ 897 h 853"/>
                    <a:gd name="T74" fmla="*/ 1000 w 850"/>
                    <a:gd name="T75" fmla="*/ 853 h 853"/>
                    <a:gd name="T76" fmla="*/ 879 w 850"/>
                    <a:gd name="T77" fmla="*/ 827 h 853"/>
                    <a:gd name="T78" fmla="*/ 795 w 850"/>
                    <a:gd name="T79" fmla="*/ 836 h 853"/>
                    <a:gd name="T80" fmla="*/ 730 w 850"/>
                    <a:gd name="T81" fmla="*/ 872 h 853"/>
                    <a:gd name="T82" fmla="*/ 699 w 850"/>
                    <a:gd name="T83" fmla="*/ 935 h 853"/>
                    <a:gd name="T84" fmla="*/ 720 w 850"/>
                    <a:gd name="T85" fmla="*/ 991 h 853"/>
                    <a:gd name="T86" fmla="*/ 753 w 850"/>
                    <a:gd name="T87" fmla="*/ 1031 h 853"/>
                    <a:gd name="T88" fmla="*/ 307 w 850"/>
                    <a:gd name="T89" fmla="*/ 1043 h 8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0"/>
                    <a:gd name="T136" fmla="*/ 0 h 853"/>
                    <a:gd name="T137" fmla="*/ 850 w 850"/>
                    <a:gd name="T138" fmla="*/ 853 h 8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0" h="853">
                      <a:moveTo>
                        <a:pt x="178" y="853"/>
                      </a:moveTo>
                      <a:lnTo>
                        <a:pt x="178" y="601"/>
                      </a:lnTo>
                      <a:lnTo>
                        <a:pt x="165" y="592"/>
                      </a:lnTo>
                      <a:lnTo>
                        <a:pt x="148" y="609"/>
                      </a:lnTo>
                      <a:lnTo>
                        <a:pt x="124" y="621"/>
                      </a:lnTo>
                      <a:lnTo>
                        <a:pt x="94" y="627"/>
                      </a:lnTo>
                      <a:lnTo>
                        <a:pt x="69" y="621"/>
                      </a:lnTo>
                      <a:lnTo>
                        <a:pt x="43" y="606"/>
                      </a:lnTo>
                      <a:lnTo>
                        <a:pt x="22" y="583"/>
                      </a:lnTo>
                      <a:lnTo>
                        <a:pt x="6" y="555"/>
                      </a:lnTo>
                      <a:lnTo>
                        <a:pt x="0" y="520"/>
                      </a:lnTo>
                      <a:lnTo>
                        <a:pt x="0" y="478"/>
                      </a:lnTo>
                      <a:lnTo>
                        <a:pt x="13" y="447"/>
                      </a:lnTo>
                      <a:lnTo>
                        <a:pt x="27" y="432"/>
                      </a:lnTo>
                      <a:lnTo>
                        <a:pt x="43" y="417"/>
                      </a:lnTo>
                      <a:lnTo>
                        <a:pt x="81" y="406"/>
                      </a:lnTo>
                      <a:lnTo>
                        <a:pt x="115" y="411"/>
                      </a:lnTo>
                      <a:lnTo>
                        <a:pt x="144" y="426"/>
                      </a:lnTo>
                      <a:lnTo>
                        <a:pt x="166" y="439"/>
                      </a:lnTo>
                      <a:lnTo>
                        <a:pt x="178" y="427"/>
                      </a:lnTo>
                      <a:lnTo>
                        <a:pt x="178" y="178"/>
                      </a:lnTo>
                      <a:lnTo>
                        <a:pt x="433" y="178"/>
                      </a:lnTo>
                      <a:lnTo>
                        <a:pt x="438" y="168"/>
                      </a:lnTo>
                      <a:lnTo>
                        <a:pt x="423" y="154"/>
                      </a:lnTo>
                      <a:lnTo>
                        <a:pt x="409" y="138"/>
                      </a:lnTo>
                      <a:lnTo>
                        <a:pt x="400" y="111"/>
                      </a:lnTo>
                      <a:lnTo>
                        <a:pt x="399" y="93"/>
                      </a:lnTo>
                      <a:lnTo>
                        <a:pt x="402" y="73"/>
                      </a:lnTo>
                      <a:lnTo>
                        <a:pt x="406" y="57"/>
                      </a:lnTo>
                      <a:lnTo>
                        <a:pt x="420" y="39"/>
                      </a:lnTo>
                      <a:lnTo>
                        <a:pt x="447" y="18"/>
                      </a:lnTo>
                      <a:lnTo>
                        <a:pt x="480" y="4"/>
                      </a:lnTo>
                      <a:lnTo>
                        <a:pt x="507" y="0"/>
                      </a:lnTo>
                      <a:lnTo>
                        <a:pt x="538" y="1"/>
                      </a:lnTo>
                      <a:lnTo>
                        <a:pt x="568" y="7"/>
                      </a:lnTo>
                      <a:lnTo>
                        <a:pt x="598" y="28"/>
                      </a:lnTo>
                      <a:lnTo>
                        <a:pt x="613" y="55"/>
                      </a:lnTo>
                      <a:lnTo>
                        <a:pt x="619" y="84"/>
                      </a:lnTo>
                      <a:lnTo>
                        <a:pt x="615" y="109"/>
                      </a:lnTo>
                      <a:lnTo>
                        <a:pt x="607" y="130"/>
                      </a:lnTo>
                      <a:lnTo>
                        <a:pt x="594" y="151"/>
                      </a:lnTo>
                      <a:lnTo>
                        <a:pt x="585" y="168"/>
                      </a:lnTo>
                      <a:lnTo>
                        <a:pt x="595" y="178"/>
                      </a:lnTo>
                      <a:lnTo>
                        <a:pt x="850" y="178"/>
                      </a:lnTo>
                      <a:lnTo>
                        <a:pt x="850" y="421"/>
                      </a:lnTo>
                      <a:lnTo>
                        <a:pt x="837" y="436"/>
                      </a:lnTo>
                      <a:lnTo>
                        <a:pt x="820" y="429"/>
                      </a:lnTo>
                      <a:lnTo>
                        <a:pt x="789" y="411"/>
                      </a:lnTo>
                      <a:lnTo>
                        <a:pt x="759" y="405"/>
                      </a:lnTo>
                      <a:lnTo>
                        <a:pt x="735" y="408"/>
                      </a:lnTo>
                      <a:lnTo>
                        <a:pt x="712" y="418"/>
                      </a:lnTo>
                      <a:lnTo>
                        <a:pt x="694" y="435"/>
                      </a:lnTo>
                      <a:lnTo>
                        <a:pt x="682" y="453"/>
                      </a:lnTo>
                      <a:lnTo>
                        <a:pt x="673" y="481"/>
                      </a:lnTo>
                      <a:lnTo>
                        <a:pt x="667" y="513"/>
                      </a:lnTo>
                      <a:lnTo>
                        <a:pt x="673" y="550"/>
                      </a:lnTo>
                      <a:lnTo>
                        <a:pt x="690" y="579"/>
                      </a:lnTo>
                      <a:lnTo>
                        <a:pt x="708" y="601"/>
                      </a:lnTo>
                      <a:lnTo>
                        <a:pt x="733" y="618"/>
                      </a:lnTo>
                      <a:lnTo>
                        <a:pt x="759" y="625"/>
                      </a:lnTo>
                      <a:lnTo>
                        <a:pt x="781" y="625"/>
                      </a:lnTo>
                      <a:lnTo>
                        <a:pt x="807" y="616"/>
                      </a:lnTo>
                      <a:lnTo>
                        <a:pt x="825" y="601"/>
                      </a:lnTo>
                      <a:lnTo>
                        <a:pt x="843" y="589"/>
                      </a:lnTo>
                      <a:lnTo>
                        <a:pt x="850" y="601"/>
                      </a:lnTo>
                      <a:lnTo>
                        <a:pt x="850" y="853"/>
                      </a:lnTo>
                      <a:lnTo>
                        <a:pt x="592" y="853"/>
                      </a:lnTo>
                      <a:lnTo>
                        <a:pt x="588" y="841"/>
                      </a:lnTo>
                      <a:lnTo>
                        <a:pt x="600" y="831"/>
                      </a:lnTo>
                      <a:lnTo>
                        <a:pt x="613" y="817"/>
                      </a:lnTo>
                      <a:lnTo>
                        <a:pt x="621" y="798"/>
                      </a:lnTo>
                      <a:lnTo>
                        <a:pt x="627" y="775"/>
                      </a:lnTo>
                      <a:lnTo>
                        <a:pt x="621" y="753"/>
                      </a:lnTo>
                      <a:lnTo>
                        <a:pt x="615" y="733"/>
                      </a:lnTo>
                      <a:lnTo>
                        <a:pt x="601" y="715"/>
                      </a:lnTo>
                      <a:lnTo>
                        <a:pt x="580" y="697"/>
                      </a:lnTo>
                      <a:lnTo>
                        <a:pt x="550" y="682"/>
                      </a:lnTo>
                      <a:lnTo>
                        <a:pt x="510" y="675"/>
                      </a:lnTo>
                      <a:lnTo>
                        <a:pt x="487" y="678"/>
                      </a:lnTo>
                      <a:lnTo>
                        <a:pt x="462" y="684"/>
                      </a:lnTo>
                      <a:lnTo>
                        <a:pt x="439" y="697"/>
                      </a:lnTo>
                      <a:lnTo>
                        <a:pt x="423" y="712"/>
                      </a:lnTo>
                      <a:lnTo>
                        <a:pt x="411" y="736"/>
                      </a:lnTo>
                      <a:lnTo>
                        <a:pt x="405" y="765"/>
                      </a:lnTo>
                      <a:lnTo>
                        <a:pt x="408" y="787"/>
                      </a:lnTo>
                      <a:lnTo>
                        <a:pt x="417" y="810"/>
                      </a:lnTo>
                      <a:lnTo>
                        <a:pt x="429" y="828"/>
                      </a:lnTo>
                      <a:lnTo>
                        <a:pt x="436" y="843"/>
                      </a:lnTo>
                      <a:lnTo>
                        <a:pt x="427" y="853"/>
                      </a:lnTo>
                      <a:lnTo>
                        <a:pt x="178" y="853"/>
                      </a:lnTo>
                      <a:close/>
                    </a:path>
                  </a:pathLst>
                </a:custGeom>
                <a:solidFill>
                  <a:srgbClr val="313131">
                    <a:lumMod val="25000"/>
                    <a:lumOff val="75000"/>
                  </a:srgb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31" name="Freeform 10"/>
                <p:cNvSpPr>
                  <a:spLocks/>
                </p:cNvSpPr>
                <p:nvPr/>
              </p:nvSpPr>
              <p:spPr bwMode="auto">
                <a:xfrm>
                  <a:off x="4118" y="1272"/>
                  <a:ext cx="980" cy="706"/>
                </a:xfrm>
                <a:custGeom>
                  <a:avLst/>
                  <a:gdLst>
                    <a:gd name="T0" fmla="*/ 0 w 2312"/>
                    <a:gd name="T1" fmla="*/ 0 h 1823"/>
                    <a:gd name="T2" fmla="*/ 25 w 2312"/>
                    <a:gd name="T3" fmla="*/ 0 h 1823"/>
                    <a:gd name="T4" fmla="*/ 25 w 2312"/>
                    <a:gd name="T5" fmla="*/ 6 h 1823"/>
                    <a:gd name="T6" fmla="*/ 28 w 2312"/>
                    <a:gd name="T7" fmla="*/ 5 h 1823"/>
                    <a:gd name="T8" fmla="*/ 32 w 2312"/>
                    <a:gd name="T9" fmla="*/ 8 h 1823"/>
                    <a:gd name="T10" fmla="*/ 28 w 2312"/>
                    <a:gd name="T11" fmla="*/ 10 h 1823"/>
                    <a:gd name="T12" fmla="*/ 25 w 2312"/>
                    <a:gd name="T13" fmla="*/ 10 h 1823"/>
                    <a:gd name="T14" fmla="*/ 25 w 2312"/>
                    <a:gd name="T15" fmla="*/ 16 h 1823"/>
                    <a:gd name="T16" fmla="*/ 16 w 2312"/>
                    <a:gd name="T17" fmla="*/ 16 h 1823"/>
                    <a:gd name="T18" fmla="*/ 17 w 2312"/>
                    <a:gd name="T19" fmla="*/ 14 h 1823"/>
                    <a:gd name="T20" fmla="*/ 13 w 2312"/>
                    <a:gd name="T21" fmla="*/ 12 h 1823"/>
                    <a:gd name="T22" fmla="*/ 8 w 2312"/>
                    <a:gd name="T23" fmla="*/ 14 h 1823"/>
                    <a:gd name="T24" fmla="*/ 9 w 2312"/>
                    <a:gd name="T25" fmla="*/ 16 h 1823"/>
                    <a:gd name="T26" fmla="*/ 0 w 2312"/>
                    <a:gd name="T27" fmla="*/ 16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313131">
                    <a:lumMod val="50000"/>
                    <a:lumOff val="50000"/>
                  </a:srgbClr>
                </a:solidFill>
                <a:ln w="9525">
                  <a:solidFill>
                    <a:sysClr val="window" lastClr="FFFFFF"/>
                  </a:solidFill>
                  <a:round/>
                  <a:headEnd/>
                  <a:tailEnd/>
                </a:ln>
              </p:spPr>
              <p:txBody>
                <a:bodyPr wrap="none" lIns="88900" tIns="88900" rIns="88900" bIns="88900" anchor="ctr"/>
                <a:lstStyle/>
                <a:p>
                  <a:pPr algn="ctr">
                    <a:defRPr/>
                  </a:pPr>
                  <a:endParaRPr lang="en-US" sz="900" kern="0" dirty="0" smtClean="0">
                    <a:latin typeface="Arial"/>
                  </a:endParaRPr>
                </a:p>
              </p:txBody>
            </p:sp>
            <p:sp>
              <p:nvSpPr>
                <p:cNvPr id="132" name="Freeform 11"/>
                <p:cNvSpPr>
                  <a:spLocks/>
                </p:cNvSpPr>
                <p:nvPr/>
              </p:nvSpPr>
              <p:spPr bwMode="auto">
                <a:xfrm>
                  <a:off x="3347" y="1272"/>
                  <a:ext cx="980" cy="706"/>
                </a:xfrm>
                <a:custGeom>
                  <a:avLst/>
                  <a:gdLst>
                    <a:gd name="T0" fmla="*/ 0 w 2312"/>
                    <a:gd name="T1" fmla="*/ 0 h 1823"/>
                    <a:gd name="T2" fmla="*/ 25 w 2312"/>
                    <a:gd name="T3" fmla="*/ 0 h 1823"/>
                    <a:gd name="T4" fmla="*/ 25 w 2312"/>
                    <a:gd name="T5" fmla="*/ 6 h 1823"/>
                    <a:gd name="T6" fmla="*/ 28 w 2312"/>
                    <a:gd name="T7" fmla="*/ 5 h 1823"/>
                    <a:gd name="T8" fmla="*/ 32 w 2312"/>
                    <a:gd name="T9" fmla="*/ 8 h 1823"/>
                    <a:gd name="T10" fmla="*/ 28 w 2312"/>
                    <a:gd name="T11" fmla="*/ 10 h 1823"/>
                    <a:gd name="T12" fmla="*/ 25 w 2312"/>
                    <a:gd name="T13" fmla="*/ 10 h 1823"/>
                    <a:gd name="T14" fmla="*/ 25 w 2312"/>
                    <a:gd name="T15" fmla="*/ 16 h 1823"/>
                    <a:gd name="T16" fmla="*/ 16 w 2312"/>
                    <a:gd name="T17" fmla="*/ 16 h 1823"/>
                    <a:gd name="T18" fmla="*/ 17 w 2312"/>
                    <a:gd name="T19" fmla="*/ 14 h 1823"/>
                    <a:gd name="T20" fmla="*/ 13 w 2312"/>
                    <a:gd name="T21" fmla="*/ 12 h 1823"/>
                    <a:gd name="T22" fmla="*/ 8 w 2312"/>
                    <a:gd name="T23" fmla="*/ 14 h 1823"/>
                    <a:gd name="T24" fmla="*/ 9 w 2312"/>
                    <a:gd name="T25" fmla="*/ 16 h 1823"/>
                    <a:gd name="T26" fmla="*/ 0 w 2312"/>
                    <a:gd name="T27" fmla="*/ 16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81BC00"/>
                </a:solidFill>
                <a:ln w="9525">
                  <a:solidFill>
                    <a:sysClr val="window" lastClr="FFFFFF"/>
                  </a:solidFill>
                  <a:round/>
                  <a:headEnd/>
                  <a:tailEnd/>
                </a:ln>
              </p:spPr>
              <p:txBody>
                <a:bodyPr wrap="none" lIns="88900" tIns="88900" rIns="88900" bIns="88900" anchor="ctr"/>
                <a:lstStyle/>
                <a:p>
                  <a:pPr algn="ctr">
                    <a:defRPr/>
                  </a:pPr>
                  <a:endParaRPr lang="en-US" sz="900" kern="0" dirty="0" smtClean="0">
                    <a:latin typeface="Arial"/>
                  </a:endParaRPr>
                </a:p>
              </p:txBody>
            </p:sp>
            <p:sp>
              <p:nvSpPr>
                <p:cNvPr id="133" name="Freeform 132"/>
                <p:cNvSpPr>
                  <a:spLocks/>
                </p:cNvSpPr>
                <p:nvPr/>
              </p:nvSpPr>
              <p:spPr bwMode="auto">
                <a:xfrm>
                  <a:off x="3347" y="1787"/>
                  <a:ext cx="774" cy="1090"/>
                </a:xfrm>
                <a:custGeom>
                  <a:avLst/>
                  <a:gdLst>
                    <a:gd name="T0" fmla="*/ 0 w 673"/>
                    <a:gd name="T1" fmla="*/ 904 h 1036"/>
                    <a:gd name="T2" fmla="*/ 0 w 673"/>
                    <a:gd name="T3" fmla="*/ 190 h 1036"/>
                    <a:gd name="T4" fmla="*/ 285 w 673"/>
                    <a:gd name="T5" fmla="*/ 190 h 1036"/>
                    <a:gd name="T6" fmla="*/ 257 w 673"/>
                    <a:gd name="T7" fmla="*/ 114 h 1036"/>
                    <a:gd name="T8" fmla="*/ 391 w 673"/>
                    <a:gd name="T9" fmla="*/ 1 h 1036"/>
                    <a:gd name="T10" fmla="*/ 510 w 673"/>
                    <a:gd name="T11" fmla="*/ 99 h 1036"/>
                    <a:gd name="T12" fmla="*/ 492 w 673"/>
                    <a:gd name="T13" fmla="*/ 190 h 1036"/>
                    <a:gd name="T14" fmla="*/ 773 w 673"/>
                    <a:gd name="T15" fmla="*/ 190 h 1036"/>
                    <a:gd name="T16" fmla="*/ 773 w 673"/>
                    <a:gd name="T17" fmla="*/ 450 h 1036"/>
                    <a:gd name="T18" fmla="*/ 672 w 673"/>
                    <a:gd name="T19" fmla="*/ 431 h 1036"/>
                    <a:gd name="T20" fmla="*/ 570 w 673"/>
                    <a:gd name="T21" fmla="*/ 542 h 1036"/>
                    <a:gd name="T22" fmla="*/ 687 w 673"/>
                    <a:gd name="T23" fmla="*/ 662 h 1036"/>
                    <a:gd name="T24" fmla="*/ 773 w 673"/>
                    <a:gd name="T25" fmla="*/ 637 h 1036"/>
                    <a:gd name="T26" fmla="*/ 773 w 673"/>
                    <a:gd name="T27" fmla="*/ 904 h 1036"/>
                    <a:gd name="T28" fmla="*/ 484 w 673"/>
                    <a:gd name="T29" fmla="*/ 904 h 1036"/>
                    <a:gd name="T30" fmla="*/ 470 w 673"/>
                    <a:gd name="T31" fmla="*/ 917 h 1036"/>
                    <a:gd name="T32" fmla="*/ 482 w 673"/>
                    <a:gd name="T33" fmla="*/ 935 h 1036"/>
                    <a:gd name="T34" fmla="*/ 497 w 673"/>
                    <a:gd name="T35" fmla="*/ 954 h 1036"/>
                    <a:gd name="T36" fmla="*/ 507 w 673"/>
                    <a:gd name="T37" fmla="*/ 971 h 1036"/>
                    <a:gd name="T38" fmla="*/ 511 w 673"/>
                    <a:gd name="T39" fmla="*/ 995 h 1036"/>
                    <a:gd name="T40" fmla="*/ 508 w 673"/>
                    <a:gd name="T41" fmla="*/ 1022 h 1036"/>
                    <a:gd name="T42" fmla="*/ 497 w 673"/>
                    <a:gd name="T43" fmla="*/ 1044 h 1036"/>
                    <a:gd name="T44" fmla="*/ 480 w 673"/>
                    <a:gd name="T45" fmla="*/ 1063 h 1036"/>
                    <a:gd name="T46" fmla="*/ 455 w 673"/>
                    <a:gd name="T47" fmla="*/ 1081 h 1036"/>
                    <a:gd name="T48" fmla="*/ 417 w 673"/>
                    <a:gd name="T49" fmla="*/ 1087 h 1036"/>
                    <a:gd name="T50" fmla="*/ 386 w 673"/>
                    <a:gd name="T51" fmla="*/ 1090 h 1036"/>
                    <a:gd name="T52" fmla="*/ 355 w 673"/>
                    <a:gd name="T53" fmla="*/ 1087 h 1036"/>
                    <a:gd name="T54" fmla="*/ 327 w 673"/>
                    <a:gd name="T55" fmla="*/ 1077 h 1036"/>
                    <a:gd name="T56" fmla="*/ 301 w 673"/>
                    <a:gd name="T57" fmla="*/ 1059 h 1036"/>
                    <a:gd name="T58" fmla="*/ 279 w 673"/>
                    <a:gd name="T59" fmla="*/ 1046 h 1036"/>
                    <a:gd name="T60" fmla="*/ 263 w 673"/>
                    <a:gd name="T61" fmla="*/ 1015 h 1036"/>
                    <a:gd name="T62" fmla="*/ 260 w 673"/>
                    <a:gd name="T63" fmla="*/ 990 h 1036"/>
                    <a:gd name="T64" fmla="*/ 258 w 673"/>
                    <a:gd name="T65" fmla="*/ 967 h 1036"/>
                    <a:gd name="T66" fmla="*/ 272 w 673"/>
                    <a:gd name="T67" fmla="*/ 933 h 1036"/>
                    <a:gd name="T68" fmla="*/ 296 w 673"/>
                    <a:gd name="T69" fmla="*/ 916 h 1036"/>
                    <a:gd name="T70" fmla="*/ 287 w 673"/>
                    <a:gd name="T71" fmla="*/ 904 h 1036"/>
                    <a:gd name="T72" fmla="*/ 0 w 673"/>
                    <a:gd name="T73" fmla="*/ 904 h 10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1036"/>
                    <a:gd name="T113" fmla="*/ 673 w 673"/>
                    <a:gd name="T114" fmla="*/ 1036 h 10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1036">
                      <a:moveTo>
                        <a:pt x="0" y="859"/>
                      </a:moveTo>
                      <a:lnTo>
                        <a:pt x="0" y="181"/>
                      </a:lnTo>
                      <a:lnTo>
                        <a:pt x="248" y="181"/>
                      </a:lnTo>
                      <a:cubicBezTo>
                        <a:pt x="285" y="169"/>
                        <a:pt x="226" y="159"/>
                        <a:pt x="224" y="108"/>
                      </a:cubicBezTo>
                      <a:cubicBezTo>
                        <a:pt x="222" y="57"/>
                        <a:pt x="272" y="0"/>
                        <a:pt x="340" y="1"/>
                      </a:cubicBezTo>
                      <a:cubicBezTo>
                        <a:pt x="408" y="3"/>
                        <a:pt x="441" y="44"/>
                        <a:pt x="444" y="94"/>
                      </a:cubicBezTo>
                      <a:cubicBezTo>
                        <a:pt x="447" y="144"/>
                        <a:pt x="389" y="165"/>
                        <a:pt x="428" y="181"/>
                      </a:cubicBezTo>
                      <a:lnTo>
                        <a:pt x="673" y="181"/>
                      </a:lnTo>
                      <a:lnTo>
                        <a:pt x="673" y="428"/>
                      </a:lnTo>
                      <a:cubicBezTo>
                        <a:pt x="658" y="467"/>
                        <a:pt x="641" y="409"/>
                        <a:pt x="585" y="410"/>
                      </a:cubicBezTo>
                      <a:cubicBezTo>
                        <a:pt x="529" y="412"/>
                        <a:pt x="496" y="453"/>
                        <a:pt x="496" y="515"/>
                      </a:cubicBezTo>
                      <a:cubicBezTo>
                        <a:pt x="497" y="577"/>
                        <a:pt x="542" y="629"/>
                        <a:pt x="598" y="629"/>
                      </a:cubicBezTo>
                      <a:cubicBezTo>
                        <a:pt x="654" y="629"/>
                        <a:pt x="661" y="570"/>
                        <a:pt x="673" y="605"/>
                      </a:cubicBezTo>
                      <a:lnTo>
                        <a:pt x="673" y="859"/>
                      </a:lnTo>
                      <a:lnTo>
                        <a:pt x="421" y="859"/>
                      </a:lnTo>
                      <a:lnTo>
                        <a:pt x="409" y="872"/>
                      </a:lnTo>
                      <a:lnTo>
                        <a:pt x="420" y="889"/>
                      </a:lnTo>
                      <a:lnTo>
                        <a:pt x="433" y="907"/>
                      </a:lnTo>
                      <a:lnTo>
                        <a:pt x="441" y="923"/>
                      </a:lnTo>
                      <a:lnTo>
                        <a:pt x="445" y="946"/>
                      </a:lnTo>
                      <a:lnTo>
                        <a:pt x="442" y="971"/>
                      </a:lnTo>
                      <a:lnTo>
                        <a:pt x="433" y="992"/>
                      </a:lnTo>
                      <a:lnTo>
                        <a:pt x="418" y="1010"/>
                      </a:lnTo>
                      <a:lnTo>
                        <a:pt x="396" y="1027"/>
                      </a:lnTo>
                      <a:lnTo>
                        <a:pt x="363" y="1033"/>
                      </a:lnTo>
                      <a:lnTo>
                        <a:pt x="336" y="1036"/>
                      </a:lnTo>
                      <a:lnTo>
                        <a:pt x="309" y="1033"/>
                      </a:lnTo>
                      <a:lnTo>
                        <a:pt x="285" y="1024"/>
                      </a:lnTo>
                      <a:lnTo>
                        <a:pt x="262" y="1007"/>
                      </a:lnTo>
                      <a:lnTo>
                        <a:pt x="243" y="994"/>
                      </a:lnTo>
                      <a:lnTo>
                        <a:pt x="229" y="965"/>
                      </a:lnTo>
                      <a:lnTo>
                        <a:pt x="226" y="941"/>
                      </a:lnTo>
                      <a:lnTo>
                        <a:pt x="225" y="919"/>
                      </a:lnTo>
                      <a:lnTo>
                        <a:pt x="237" y="887"/>
                      </a:lnTo>
                      <a:lnTo>
                        <a:pt x="258" y="871"/>
                      </a:lnTo>
                      <a:lnTo>
                        <a:pt x="250" y="859"/>
                      </a:lnTo>
                      <a:lnTo>
                        <a:pt x="0" y="859"/>
                      </a:lnTo>
                      <a:close/>
                    </a:path>
                  </a:pathLst>
                </a:custGeom>
                <a:solidFill>
                  <a:srgbClr val="313131">
                    <a:lumMod val="75000"/>
                    <a:lumOff val="25000"/>
                  </a:srgb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34" name="Freeform 133"/>
                <p:cNvSpPr>
                  <a:spLocks/>
                </p:cNvSpPr>
                <p:nvPr/>
              </p:nvSpPr>
              <p:spPr bwMode="auto">
                <a:xfrm>
                  <a:off x="3347" y="2497"/>
                  <a:ext cx="771" cy="901"/>
                </a:xfrm>
                <a:custGeom>
                  <a:avLst/>
                  <a:gdLst>
                    <a:gd name="T0" fmla="*/ 0 w 673"/>
                    <a:gd name="T1" fmla="*/ 1045 h 857"/>
                    <a:gd name="T2" fmla="*/ 1 w 673"/>
                    <a:gd name="T3" fmla="*/ 221 h 857"/>
                    <a:gd name="T4" fmla="*/ 430 w 673"/>
                    <a:gd name="T5" fmla="*/ 221 h 857"/>
                    <a:gd name="T6" fmla="*/ 386 w 673"/>
                    <a:gd name="T7" fmla="*/ 132 h 857"/>
                    <a:gd name="T8" fmla="*/ 588 w 673"/>
                    <a:gd name="T9" fmla="*/ 1 h 857"/>
                    <a:gd name="T10" fmla="*/ 765 w 673"/>
                    <a:gd name="T11" fmla="*/ 115 h 857"/>
                    <a:gd name="T12" fmla="*/ 737 w 673"/>
                    <a:gd name="T13" fmla="*/ 221 h 857"/>
                    <a:gd name="T14" fmla="*/ 1159 w 673"/>
                    <a:gd name="T15" fmla="*/ 221 h 857"/>
                    <a:gd name="T16" fmla="*/ 1159 w 673"/>
                    <a:gd name="T17" fmla="*/ 524 h 857"/>
                    <a:gd name="T18" fmla="*/ 1159 w 673"/>
                    <a:gd name="T19" fmla="*/ 740 h 857"/>
                    <a:gd name="T20" fmla="*/ 1159 w 673"/>
                    <a:gd name="T21" fmla="*/ 1047 h 857"/>
                    <a:gd name="T22" fmla="*/ 0 w 673"/>
                    <a:gd name="T23" fmla="*/ 1045 h 8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857"/>
                    <a:gd name="T38" fmla="*/ 673 w 673"/>
                    <a:gd name="T39" fmla="*/ 857 h 8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857">
                      <a:moveTo>
                        <a:pt x="0" y="855"/>
                      </a:moveTo>
                      <a:lnTo>
                        <a:pt x="1" y="181"/>
                      </a:lnTo>
                      <a:lnTo>
                        <a:pt x="249" y="181"/>
                      </a:lnTo>
                      <a:cubicBezTo>
                        <a:pt x="286" y="169"/>
                        <a:pt x="227" y="159"/>
                        <a:pt x="224" y="108"/>
                      </a:cubicBezTo>
                      <a:cubicBezTo>
                        <a:pt x="222" y="57"/>
                        <a:pt x="273" y="0"/>
                        <a:pt x="341" y="1"/>
                      </a:cubicBezTo>
                      <a:cubicBezTo>
                        <a:pt x="408" y="3"/>
                        <a:pt x="442" y="44"/>
                        <a:pt x="444" y="94"/>
                      </a:cubicBezTo>
                      <a:cubicBezTo>
                        <a:pt x="447" y="144"/>
                        <a:pt x="389" y="165"/>
                        <a:pt x="428" y="181"/>
                      </a:cubicBezTo>
                      <a:lnTo>
                        <a:pt x="673" y="181"/>
                      </a:lnTo>
                      <a:lnTo>
                        <a:pt x="673" y="429"/>
                      </a:lnTo>
                      <a:cubicBezTo>
                        <a:pt x="673" y="500"/>
                        <a:pt x="673" y="535"/>
                        <a:pt x="673" y="606"/>
                      </a:cubicBezTo>
                      <a:lnTo>
                        <a:pt x="673" y="857"/>
                      </a:lnTo>
                      <a:lnTo>
                        <a:pt x="0" y="855"/>
                      </a:lnTo>
                      <a:close/>
                    </a:path>
                  </a:pathLst>
                </a:custGeom>
                <a:solidFill>
                  <a:schemeClr val="accent5"/>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35" name="Freeform 134"/>
                <p:cNvSpPr>
                  <a:spLocks/>
                </p:cNvSpPr>
                <p:nvPr/>
              </p:nvSpPr>
              <p:spPr bwMode="auto">
                <a:xfrm>
                  <a:off x="3908" y="2500"/>
                  <a:ext cx="983" cy="898"/>
                </a:xfrm>
                <a:custGeom>
                  <a:avLst/>
                  <a:gdLst>
                    <a:gd name="T0" fmla="*/ 983 w 857"/>
                    <a:gd name="T1" fmla="*/ 898 h 853"/>
                    <a:gd name="T2" fmla="*/ 983 w 857"/>
                    <a:gd name="T3" fmla="*/ 191 h 853"/>
                    <a:gd name="T4" fmla="*/ 699 w 857"/>
                    <a:gd name="T5" fmla="*/ 191 h 853"/>
                    <a:gd name="T6" fmla="*/ 726 w 857"/>
                    <a:gd name="T7" fmla="*/ 114 h 853"/>
                    <a:gd name="T8" fmla="*/ 593 w 857"/>
                    <a:gd name="T9" fmla="*/ 1 h 853"/>
                    <a:gd name="T10" fmla="*/ 474 w 857"/>
                    <a:gd name="T11" fmla="*/ 99 h 853"/>
                    <a:gd name="T12" fmla="*/ 492 w 857"/>
                    <a:gd name="T13" fmla="*/ 191 h 853"/>
                    <a:gd name="T14" fmla="*/ 211 w 857"/>
                    <a:gd name="T15" fmla="*/ 191 h 853"/>
                    <a:gd name="T16" fmla="*/ 211 w 857"/>
                    <a:gd name="T17" fmla="*/ 451 h 853"/>
                    <a:gd name="T18" fmla="*/ 154 w 857"/>
                    <a:gd name="T19" fmla="*/ 439 h 853"/>
                    <a:gd name="T20" fmla="*/ 68 w 857"/>
                    <a:gd name="T21" fmla="*/ 436 h 853"/>
                    <a:gd name="T22" fmla="*/ 18 w 857"/>
                    <a:gd name="T23" fmla="*/ 480 h 853"/>
                    <a:gd name="T24" fmla="*/ 5 w 857"/>
                    <a:gd name="T25" fmla="*/ 558 h 853"/>
                    <a:gd name="T26" fmla="*/ 49 w 857"/>
                    <a:gd name="T27" fmla="*/ 635 h 853"/>
                    <a:gd name="T28" fmla="*/ 123 w 857"/>
                    <a:gd name="T29" fmla="*/ 650 h 853"/>
                    <a:gd name="T30" fmla="*/ 209 w 857"/>
                    <a:gd name="T31" fmla="*/ 632 h 853"/>
                    <a:gd name="T32" fmla="*/ 209 w 857"/>
                    <a:gd name="T33" fmla="*/ 897 h 853"/>
                    <a:gd name="T34" fmla="*/ 983 w 857"/>
                    <a:gd name="T35" fmla="*/ 898 h 8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7"/>
                    <a:gd name="T55" fmla="*/ 0 h 853"/>
                    <a:gd name="T56" fmla="*/ 857 w 857"/>
                    <a:gd name="T57" fmla="*/ 853 h 8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7" h="853">
                      <a:moveTo>
                        <a:pt x="857" y="853"/>
                      </a:moveTo>
                      <a:lnTo>
                        <a:pt x="857" y="181"/>
                      </a:lnTo>
                      <a:lnTo>
                        <a:pt x="609" y="181"/>
                      </a:lnTo>
                      <a:cubicBezTo>
                        <a:pt x="572" y="169"/>
                        <a:pt x="631" y="159"/>
                        <a:pt x="633" y="108"/>
                      </a:cubicBezTo>
                      <a:cubicBezTo>
                        <a:pt x="635" y="57"/>
                        <a:pt x="585" y="0"/>
                        <a:pt x="517" y="1"/>
                      </a:cubicBezTo>
                      <a:cubicBezTo>
                        <a:pt x="449" y="3"/>
                        <a:pt x="416" y="44"/>
                        <a:pt x="413" y="94"/>
                      </a:cubicBezTo>
                      <a:cubicBezTo>
                        <a:pt x="410" y="144"/>
                        <a:pt x="468" y="165"/>
                        <a:pt x="429" y="181"/>
                      </a:cubicBezTo>
                      <a:lnTo>
                        <a:pt x="184" y="181"/>
                      </a:lnTo>
                      <a:lnTo>
                        <a:pt x="184" y="428"/>
                      </a:lnTo>
                      <a:cubicBezTo>
                        <a:pt x="176" y="467"/>
                        <a:pt x="152" y="424"/>
                        <a:pt x="134" y="417"/>
                      </a:cubicBezTo>
                      <a:cubicBezTo>
                        <a:pt x="116" y="410"/>
                        <a:pt x="83" y="404"/>
                        <a:pt x="59" y="414"/>
                      </a:cubicBezTo>
                      <a:cubicBezTo>
                        <a:pt x="40" y="421"/>
                        <a:pt x="26" y="440"/>
                        <a:pt x="16" y="456"/>
                      </a:cubicBezTo>
                      <a:cubicBezTo>
                        <a:pt x="7" y="475"/>
                        <a:pt x="0" y="506"/>
                        <a:pt x="4" y="530"/>
                      </a:cubicBezTo>
                      <a:cubicBezTo>
                        <a:pt x="8" y="554"/>
                        <a:pt x="26" y="589"/>
                        <a:pt x="43" y="603"/>
                      </a:cubicBezTo>
                      <a:cubicBezTo>
                        <a:pt x="60" y="617"/>
                        <a:pt x="84" y="617"/>
                        <a:pt x="107" y="617"/>
                      </a:cubicBezTo>
                      <a:cubicBezTo>
                        <a:pt x="130" y="617"/>
                        <a:pt x="170" y="561"/>
                        <a:pt x="182" y="600"/>
                      </a:cubicBezTo>
                      <a:lnTo>
                        <a:pt x="182" y="852"/>
                      </a:lnTo>
                      <a:lnTo>
                        <a:pt x="857" y="853"/>
                      </a:lnTo>
                      <a:close/>
                    </a:path>
                  </a:pathLst>
                </a:custGeom>
                <a:solidFill>
                  <a:srgbClr val="313131">
                    <a:lumMod val="50000"/>
                    <a:lumOff val="50000"/>
                  </a:srgb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36" name="Freeform 135"/>
                <p:cNvSpPr>
                  <a:spLocks/>
                </p:cNvSpPr>
                <p:nvPr/>
              </p:nvSpPr>
              <p:spPr bwMode="auto">
                <a:xfrm>
                  <a:off x="4683" y="1978"/>
                  <a:ext cx="978" cy="898"/>
                </a:xfrm>
                <a:custGeom>
                  <a:avLst/>
                  <a:gdLst>
                    <a:gd name="T0" fmla="*/ 1469 w 854"/>
                    <a:gd name="T1" fmla="*/ 832 h 853"/>
                    <a:gd name="T2" fmla="*/ 1039 w 854"/>
                    <a:gd name="T3" fmla="*/ 832 h 853"/>
                    <a:gd name="T4" fmla="*/ 1020 w 854"/>
                    <a:gd name="T5" fmla="*/ 846 h 853"/>
                    <a:gd name="T6" fmla="*/ 1046 w 854"/>
                    <a:gd name="T7" fmla="*/ 860 h 853"/>
                    <a:gd name="T8" fmla="*/ 1063 w 854"/>
                    <a:gd name="T9" fmla="*/ 879 h 853"/>
                    <a:gd name="T10" fmla="*/ 1075 w 854"/>
                    <a:gd name="T11" fmla="*/ 898 h 853"/>
                    <a:gd name="T12" fmla="*/ 1079 w 854"/>
                    <a:gd name="T13" fmla="*/ 919 h 853"/>
                    <a:gd name="T14" fmla="*/ 1082 w 854"/>
                    <a:gd name="T15" fmla="*/ 941 h 853"/>
                    <a:gd name="T16" fmla="*/ 1068 w 854"/>
                    <a:gd name="T17" fmla="*/ 963 h 853"/>
                    <a:gd name="T18" fmla="*/ 1055 w 854"/>
                    <a:gd name="T19" fmla="*/ 985 h 853"/>
                    <a:gd name="T20" fmla="*/ 1031 w 854"/>
                    <a:gd name="T21" fmla="*/ 1003 h 853"/>
                    <a:gd name="T22" fmla="*/ 1000 w 854"/>
                    <a:gd name="T23" fmla="*/ 1022 h 853"/>
                    <a:gd name="T24" fmla="*/ 968 w 854"/>
                    <a:gd name="T25" fmla="*/ 1037 h 853"/>
                    <a:gd name="T26" fmla="*/ 931 w 854"/>
                    <a:gd name="T27" fmla="*/ 1046 h 853"/>
                    <a:gd name="T28" fmla="*/ 889 w 854"/>
                    <a:gd name="T29" fmla="*/ 1047 h 853"/>
                    <a:gd name="T30" fmla="*/ 839 w 854"/>
                    <a:gd name="T31" fmla="*/ 1046 h 853"/>
                    <a:gd name="T32" fmla="*/ 797 w 854"/>
                    <a:gd name="T33" fmla="*/ 1039 h 853"/>
                    <a:gd name="T34" fmla="*/ 759 w 854"/>
                    <a:gd name="T35" fmla="*/ 1024 h 853"/>
                    <a:gd name="T36" fmla="*/ 734 w 854"/>
                    <a:gd name="T37" fmla="*/ 1005 h 853"/>
                    <a:gd name="T38" fmla="*/ 713 w 854"/>
                    <a:gd name="T39" fmla="*/ 976 h 853"/>
                    <a:gd name="T40" fmla="*/ 703 w 854"/>
                    <a:gd name="T41" fmla="*/ 949 h 853"/>
                    <a:gd name="T42" fmla="*/ 711 w 854"/>
                    <a:gd name="T43" fmla="*/ 910 h 853"/>
                    <a:gd name="T44" fmla="*/ 724 w 854"/>
                    <a:gd name="T45" fmla="*/ 887 h 853"/>
                    <a:gd name="T46" fmla="*/ 744 w 854"/>
                    <a:gd name="T47" fmla="*/ 866 h 853"/>
                    <a:gd name="T48" fmla="*/ 757 w 854"/>
                    <a:gd name="T49" fmla="*/ 843 h 853"/>
                    <a:gd name="T50" fmla="*/ 742 w 854"/>
                    <a:gd name="T51" fmla="*/ 832 h 853"/>
                    <a:gd name="T52" fmla="*/ 310 w 854"/>
                    <a:gd name="T53" fmla="*/ 832 h 853"/>
                    <a:gd name="T54" fmla="*/ 310 w 854"/>
                    <a:gd name="T55" fmla="*/ 521 h 853"/>
                    <a:gd name="T56" fmla="*/ 187 w 854"/>
                    <a:gd name="T57" fmla="*/ 552 h 853"/>
                    <a:gd name="T58" fmla="*/ 1 w 854"/>
                    <a:gd name="T59" fmla="*/ 407 h 853"/>
                    <a:gd name="T60" fmla="*/ 163 w 854"/>
                    <a:gd name="T61" fmla="*/ 281 h 853"/>
                    <a:gd name="T62" fmla="*/ 310 w 854"/>
                    <a:gd name="T63" fmla="*/ 301 h 853"/>
                    <a:gd name="T64" fmla="*/ 310 w 854"/>
                    <a:gd name="T65" fmla="*/ 0 h 853"/>
                    <a:gd name="T66" fmla="*/ 738 w 854"/>
                    <a:gd name="T67" fmla="*/ 0 h 853"/>
                    <a:gd name="T68" fmla="*/ 707 w 854"/>
                    <a:gd name="T69" fmla="*/ 108 h 853"/>
                    <a:gd name="T70" fmla="*/ 888 w 854"/>
                    <a:gd name="T71" fmla="*/ 217 h 853"/>
                    <a:gd name="T72" fmla="*/ 1082 w 854"/>
                    <a:gd name="T73" fmla="*/ 92 h 853"/>
                    <a:gd name="T74" fmla="*/ 1042 w 854"/>
                    <a:gd name="T75" fmla="*/ 0 h 853"/>
                    <a:gd name="T76" fmla="*/ 1469 w 854"/>
                    <a:gd name="T77" fmla="*/ 0 h 853"/>
                    <a:gd name="T78" fmla="*/ 1469 w 854"/>
                    <a:gd name="T79" fmla="*/ 832 h 8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4"/>
                    <a:gd name="T121" fmla="*/ 0 h 853"/>
                    <a:gd name="T122" fmla="*/ 854 w 854"/>
                    <a:gd name="T123" fmla="*/ 853 h 8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4" h="853">
                      <a:moveTo>
                        <a:pt x="854" y="676"/>
                      </a:moveTo>
                      <a:lnTo>
                        <a:pt x="604" y="676"/>
                      </a:lnTo>
                      <a:lnTo>
                        <a:pt x="593" y="690"/>
                      </a:lnTo>
                      <a:lnTo>
                        <a:pt x="608" y="700"/>
                      </a:lnTo>
                      <a:lnTo>
                        <a:pt x="617" y="715"/>
                      </a:lnTo>
                      <a:lnTo>
                        <a:pt x="625" y="730"/>
                      </a:lnTo>
                      <a:lnTo>
                        <a:pt x="628" y="748"/>
                      </a:lnTo>
                      <a:lnTo>
                        <a:pt x="629" y="766"/>
                      </a:lnTo>
                      <a:lnTo>
                        <a:pt x="622" y="784"/>
                      </a:lnTo>
                      <a:lnTo>
                        <a:pt x="613" y="802"/>
                      </a:lnTo>
                      <a:lnTo>
                        <a:pt x="599" y="817"/>
                      </a:lnTo>
                      <a:lnTo>
                        <a:pt x="581" y="832"/>
                      </a:lnTo>
                      <a:lnTo>
                        <a:pt x="562" y="844"/>
                      </a:lnTo>
                      <a:lnTo>
                        <a:pt x="541" y="852"/>
                      </a:lnTo>
                      <a:lnTo>
                        <a:pt x="517" y="853"/>
                      </a:lnTo>
                      <a:lnTo>
                        <a:pt x="488" y="852"/>
                      </a:lnTo>
                      <a:lnTo>
                        <a:pt x="464" y="846"/>
                      </a:lnTo>
                      <a:lnTo>
                        <a:pt x="442" y="834"/>
                      </a:lnTo>
                      <a:lnTo>
                        <a:pt x="427" y="819"/>
                      </a:lnTo>
                      <a:lnTo>
                        <a:pt x="415" y="795"/>
                      </a:lnTo>
                      <a:lnTo>
                        <a:pt x="409" y="772"/>
                      </a:lnTo>
                      <a:lnTo>
                        <a:pt x="413" y="741"/>
                      </a:lnTo>
                      <a:lnTo>
                        <a:pt x="421" y="723"/>
                      </a:lnTo>
                      <a:lnTo>
                        <a:pt x="433" y="706"/>
                      </a:lnTo>
                      <a:lnTo>
                        <a:pt x="440" y="687"/>
                      </a:lnTo>
                      <a:lnTo>
                        <a:pt x="431" y="676"/>
                      </a:lnTo>
                      <a:lnTo>
                        <a:pt x="181" y="676"/>
                      </a:lnTo>
                      <a:lnTo>
                        <a:pt x="181" y="424"/>
                      </a:lnTo>
                      <a:cubicBezTo>
                        <a:pt x="169" y="386"/>
                        <a:pt x="159" y="446"/>
                        <a:pt x="108" y="449"/>
                      </a:cubicBezTo>
                      <a:cubicBezTo>
                        <a:pt x="57" y="451"/>
                        <a:pt x="0" y="400"/>
                        <a:pt x="1" y="332"/>
                      </a:cubicBezTo>
                      <a:cubicBezTo>
                        <a:pt x="3" y="265"/>
                        <a:pt x="44" y="231"/>
                        <a:pt x="94" y="229"/>
                      </a:cubicBezTo>
                      <a:cubicBezTo>
                        <a:pt x="144" y="226"/>
                        <a:pt x="165" y="284"/>
                        <a:pt x="181" y="245"/>
                      </a:cubicBezTo>
                      <a:lnTo>
                        <a:pt x="181" y="0"/>
                      </a:lnTo>
                      <a:lnTo>
                        <a:pt x="429" y="0"/>
                      </a:lnTo>
                      <a:cubicBezTo>
                        <a:pt x="467" y="15"/>
                        <a:pt x="409" y="32"/>
                        <a:pt x="411" y="88"/>
                      </a:cubicBezTo>
                      <a:cubicBezTo>
                        <a:pt x="412" y="144"/>
                        <a:pt x="453" y="177"/>
                        <a:pt x="516" y="177"/>
                      </a:cubicBezTo>
                      <a:cubicBezTo>
                        <a:pt x="578" y="176"/>
                        <a:pt x="629" y="131"/>
                        <a:pt x="629" y="75"/>
                      </a:cubicBezTo>
                      <a:cubicBezTo>
                        <a:pt x="629" y="19"/>
                        <a:pt x="571" y="12"/>
                        <a:pt x="606" y="0"/>
                      </a:cubicBezTo>
                      <a:lnTo>
                        <a:pt x="854" y="0"/>
                      </a:lnTo>
                      <a:lnTo>
                        <a:pt x="854" y="676"/>
                      </a:lnTo>
                      <a:close/>
                    </a:path>
                  </a:pathLst>
                </a:custGeom>
                <a:solidFill>
                  <a:schemeClr val="accent5"/>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37" name="Freeform 136"/>
                <p:cNvSpPr>
                  <a:spLocks/>
                </p:cNvSpPr>
                <p:nvPr/>
              </p:nvSpPr>
              <p:spPr bwMode="auto">
                <a:xfrm rot="5400000">
                  <a:off x="4824" y="1338"/>
                  <a:ext cx="898" cy="770"/>
                </a:xfrm>
                <a:custGeom>
                  <a:avLst/>
                  <a:gdLst>
                    <a:gd name="T0" fmla="*/ 0 w 2312"/>
                    <a:gd name="T1" fmla="*/ 0 h 1823"/>
                    <a:gd name="T2" fmla="*/ 708 w 2312"/>
                    <a:gd name="T3" fmla="*/ 0 h 1823"/>
                    <a:gd name="T4" fmla="*/ 708 w 2312"/>
                    <a:gd name="T5" fmla="*/ 284 h 1823"/>
                    <a:gd name="T6" fmla="*/ 785 w 2312"/>
                    <a:gd name="T7" fmla="*/ 256 h 1823"/>
                    <a:gd name="T8" fmla="*/ 896 w 2312"/>
                    <a:gd name="T9" fmla="*/ 390 h 1823"/>
                    <a:gd name="T10" fmla="*/ 799 w 2312"/>
                    <a:gd name="T11" fmla="*/ 509 h 1823"/>
                    <a:gd name="T12" fmla="*/ 708 w 2312"/>
                    <a:gd name="T13" fmla="*/ 490 h 1823"/>
                    <a:gd name="T14" fmla="*/ 708 w 2312"/>
                    <a:gd name="T15" fmla="*/ 771 h 1823"/>
                    <a:gd name="T16" fmla="*/ 447 w 2312"/>
                    <a:gd name="T17" fmla="*/ 771 h 1823"/>
                    <a:gd name="T18" fmla="*/ 466 w 2312"/>
                    <a:gd name="T19" fmla="*/ 670 h 1823"/>
                    <a:gd name="T20" fmla="*/ 356 w 2312"/>
                    <a:gd name="T21" fmla="*/ 568 h 1823"/>
                    <a:gd name="T22" fmla="*/ 236 w 2312"/>
                    <a:gd name="T23" fmla="*/ 685 h 1823"/>
                    <a:gd name="T24" fmla="*/ 261 w 2312"/>
                    <a:gd name="T25" fmla="*/ 771 h 1823"/>
                    <a:gd name="T26" fmla="*/ 0 w 2312"/>
                    <a:gd name="T27" fmla="*/ 771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ysClr val="window" lastClr="FFFFFF">
                    <a:lumMod val="75000"/>
                  </a:sys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sp>
              <p:nvSpPr>
                <p:cNvPr id="138" name="Freeform 137"/>
                <p:cNvSpPr>
                  <a:spLocks/>
                </p:cNvSpPr>
                <p:nvPr/>
              </p:nvSpPr>
              <p:spPr bwMode="auto">
                <a:xfrm flipH="1" flipV="1">
                  <a:off x="4684" y="2689"/>
                  <a:ext cx="977" cy="709"/>
                </a:xfrm>
                <a:custGeom>
                  <a:avLst/>
                  <a:gdLst>
                    <a:gd name="T0" fmla="*/ 0 w 2312"/>
                    <a:gd name="T1" fmla="*/ 0 h 1823"/>
                    <a:gd name="T2" fmla="*/ 770 w 2312"/>
                    <a:gd name="T3" fmla="*/ 0 h 1823"/>
                    <a:gd name="T4" fmla="*/ 770 w 2312"/>
                    <a:gd name="T5" fmla="*/ 261 h 1823"/>
                    <a:gd name="T6" fmla="*/ 854 w 2312"/>
                    <a:gd name="T7" fmla="*/ 236 h 1823"/>
                    <a:gd name="T8" fmla="*/ 975 w 2312"/>
                    <a:gd name="T9" fmla="*/ 358 h 1823"/>
                    <a:gd name="T10" fmla="*/ 870 w 2312"/>
                    <a:gd name="T11" fmla="*/ 468 h 1823"/>
                    <a:gd name="T12" fmla="*/ 770 w 2312"/>
                    <a:gd name="T13" fmla="*/ 451 h 1823"/>
                    <a:gd name="T14" fmla="*/ 770 w 2312"/>
                    <a:gd name="T15" fmla="*/ 709 h 1823"/>
                    <a:gd name="T16" fmla="*/ 486 w 2312"/>
                    <a:gd name="T17" fmla="*/ 709 h 1823"/>
                    <a:gd name="T18" fmla="*/ 507 w 2312"/>
                    <a:gd name="T19" fmla="*/ 616 h 1823"/>
                    <a:gd name="T20" fmla="*/ 387 w 2312"/>
                    <a:gd name="T21" fmla="*/ 523 h 1823"/>
                    <a:gd name="T22" fmla="*/ 257 w 2312"/>
                    <a:gd name="T23" fmla="*/ 630 h 1823"/>
                    <a:gd name="T24" fmla="*/ 284 w 2312"/>
                    <a:gd name="T25" fmla="*/ 709 h 1823"/>
                    <a:gd name="T26" fmla="*/ 0 w 2312"/>
                    <a:gd name="T27" fmla="*/ 709 h 1823"/>
                    <a:gd name="T28" fmla="*/ 0 w 2312"/>
                    <a:gd name="T29" fmla="*/ 0 h 18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12"/>
                    <a:gd name="T46" fmla="*/ 0 h 1823"/>
                    <a:gd name="T47" fmla="*/ 2312 w 2312"/>
                    <a:gd name="T48" fmla="*/ 1823 h 18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12" h="1823">
                      <a:moveTo>
                        <a:pt x="0" y="0"/>
                      </a:moveTo>
                      <a:lnTo>
                        <a:pt x="1822" y="0"/>
                      </a:lnTo>
                      <a:lnTo>
                        <a:pt x="1822" y="672"/>
                      </a:lnTo>
                      <a:cubicBezTo>
                        <a:pt x="1854" y="772"/>
                        <a:pt x="1882" y="612"/>
                        <a:pt x="2020" y="606"/>
                      </a:cubicBezTo>
                      <a:cubicBezTo>
                        <a:pt x="2158" y="600"/>
                        <a:pt x="2312" y="738"/>
                        <a:pt x="2308" y="921"/>
                      </a:cubicBezTo>
                      <a:cubicBezTo>
                        <a:pt x="2304" y="1105"/>
                        <a:pt x="2194" y="1195"/>
                        <a:pt x="2058" y="1203"/>
                      </a:cubicBezTo>
                      <a:cubicBezTo>
                        <a:pt x="1922" y="1211"/>
                        <a:pt x="1864" y="1053"/>
                        <a:pt x="1822" y="1159"/>
                      </a:cubicBezTo>
                      <a:lnTo>
                        <a:pt x="1822" y="1823"/>
                      </a:lnTo>
                      <a:lnTo>
                        <a:pt x="1151" y="1823"/>
                      </a:lnTo>
                      <a:cubicBezTo>
                        <a:pt x="1047" y="1783"/>
                        <a:pt x="1204" y="1736"/>
                        <a:pt x="1200" y="1584"/>
                      </a:cubicBezTo>
                      <a:cubicBezTo>
                        <a:pt x="1196" y="1432"/>
                        <a:pt x="1085" y="1343"/>
                        <a:pt x="916" y="1344"/>
                      </a:cubicBezTo>
                      <a:cubicBezTo>
                        <a:pt x="747" y="1345"/>
                        <a:pt x="608" y="1468"/>
                        <a:pt x="608" y="1620"/>
                      </a:cubicBezTo>
                      <a:cubicBezTo>
                        <a:pt x="608" y="1772"/>
                        <a:pt x="767" y="1791"/>
                        <a:pt x="671" y="1823"/>
                      </a:cubicBezTo>
                      <a:lnTo>
                        <a:pt x="0" y="1823"/>
                      </a:lnTo>
                      <a:lnTo>
                        <a:pt x="0" y="0"/>
                      </a:lnTo>
                      <a:close/>
                    </a:path>
                  </a:pathLst>
                </a:custGeom>
                <a:solidFill>
                  <a:srgbClr val="313131">
                    <a:lumMod val="90000"/>
                    <a:lumOff val="10000"/>
                  </a:srgbClr>
                </a:solidFill>
                <a:ln w="9525">
                  <a:solidFill>
                    <a:sysClr val="window" lastClr="FFFFFF"/>
                  </a:solidFill>
                  <a:round/>
                  <a:headEnd/>
                  <a:tailEnd/>
                </a:ln>
              </p:spPr>
              <p:txBody>
                <a:bodyPr wrap="none" lIns="88900" tIns="88900" rIns="88900" bIns="88900" anchor="ctr"/>
                <a:lstStyle/>
                <a:p>
                  <a:pPr algn="ctr">
                    <a:defRPr/>
                  </a:pPr>
                  <a:endParaRPr lang="en-US" sz="900" kern="0" dirty="0">
                    <a:latin typeface="Arial"/>
                  </a:endParaRPr>
                </a:p>
              </p:txBody>
            </p:sp>
          </p:grpSp>
          <p:grpSp>
            <p:nvGrpSpPr>
              <p:cNvPr id="79" name="Group 78"/>
              <p:cNvGrpSpPr/>
              <p:nvPr/>
            </p:nvGrpSpPr>
            <p:grpSpPr>
              <a:xfrm>
                <a:off x="5545782" y="4412028"/>
                <a:ext cx="413824" cy="342896"/>
                <a:chOff x="6123875" y="5421779"/>
                <a:chExt cx="647159" cy="687074"/>
              </a:xfrm>
              <a:solidFill>
                <a:schemeClr val="accent5"/>
              </a:solidFill>
            </p:grpSpPr>
            <p:grpSp>
              <p:nvGrpSpPr>
                <p:cNvPr id="80" name="Group 79"/>
                <p:cNvGrpSpPr/>
                <p:nvPr/>
              </p:nvGrpSpPr>
              <p:grpSpPr>
                <a:xfrm>
                  <a:off x="6267479" y="5464100"/>
                  <a:ext cx="326573" cy="333687"/>
                  <a:chOff x="9812338" y="2919413"/>
                  <a:chExt cx="382588" cy="438150"/>
                </a:xfrm>
                <a:grpFill/>
              </p:grpSpPr>
              <p:sp>
                <p:nvSpPr>
                  <p:cNvPr id="84" name="Freeform 503"/>
                  <p:cNvSpPr>
                    <a:spLocks noEditPoints="1"/>
                  </p:cNvSpPr>
                  <p:nvPr/>
                </p:nvSpPr>
                <p:spPr bwMode="auto">
                  <a:xfrm>
                    <a:off x="9812338" y="2919413"/>
                    <a:ext cx="382588" cy="438150"/>
                  </a:xfrm>
                  <a:custGeom>
                    <a:avLst/>
                    <a:gdLst>
                      <a:gd name="T0" fmla="*/ 200 w 206"/>
                      <a:gd name="T1" fmla="*/ 59 h 236"/>
                      <a:gd name="T2" fmla="*/ 117 w 206"/>
                      <a:gd name="T3" fmla="*/ 0 h 236"/>
                      <a:gd name="T4" fmla="*/ 113 w 206"/>
                      <a:gd name="T5" fmla="*/ 0 h 236"/>
                      <a:gd name="T6" fmla="*/ 22 w 206"/>
                      <a:gd name="T7" fmla="*/ 71 h 236"/>
                      <a:gd name="T8" fmla="*/ 8 w 206"/>
                      <a:gd name="T9" fmla="*/ 111 h 236"/>
                      <a:gd name="T10" fmla="*/ 3 w 206"/>
                      <a:gd name="T11" fmla="*/ 127 h 236"/>
                      <a:gd name="T12" fmla="*/ 17 w 206"/>
                      <a:gd name="T13" fmla="*/ 134 h 236"/>
                      <a:gd name="T14" fmla="*/ 17 w 206"/>
                      <a:gd name="T15" fmla="*/ 137 h 236"/>
                      <a:gd name="T16" fmla="*/ 16 w 206"/>
                      <a:gd name="T17" fmla="*/ 143 h 236"/>
                      <a:gd name="T18" fmla="*/ 20 w 206"/>
                      <a:gd name="T19" fmla="*/ 151 h 236"/>
                      <a:gd name="T20" fmla="*/ 23 w 206"/>
                      <a:gd name="T21" fmla="*/ 163 h 236"/>
                      <a:gd name="T22" fmla="*/ 23 w 206"/>
                      <a:gd name="T23" fmla="*/ 171 h 236"/>
                      <a:gd name="T24" fmla="*/ 51 w 206"/>
                      <a:gd name="T25" fmla="*/ 192 h 236"/>
                      <a:gd name="T26" fmla="*/ 52 w 206"/>
                      <a:gd name="T27" fmla="*/ 192 h 236"/>
                      <a:gd name="T28" fmla="*/ 60 w 206"/>
                      <a:gd name="T29" fmla="*/ 191 h 236"/>
                      <a:gd name="T30" fmla="*/ 65 w 206"/>
                      <a:gd name="T31" fmla="*/ 193 h 236"/>
                      <a:gd name="T32" fmla="*/ 69 w 206"/>
                      <a:gd name="T33" fmla="*/ 198 h 236"/>
                      <a:gd name="T34" fmla="*/ 75 w 206"/>
                      <a:gd name="T35" fmla="*/ 216 h 236"/>
                      <a:gd name="T36" fmla="*/ 77 w 206"/>
                      <a:gd name="T37" fmla="*/ 232 h 236"/>
                      <a:gd name="T38" fmla="*/ 78 w 206"/>
                      <a:gd name="T39" fmla="*/ 233 h 236"/>
                      <a:gd name="T40" fmla="*/ 82 w 206"/>
                      <a:gd name="T41" fmla="*/ 236 h 236"/>
                      <a:gd name="T42" fmla="*/ 84 w 206"/>
                      <a:gd name="T43" fmla="*/ 236 h 236"/>
                      <a:gd name="T44" fmla="*/ 165 w 206"/>
                      <a:gd name="T45" fmla="*/ 212 h 236"/>
                      <a:gd name="T46" fmla="*/ 168 w 206"/>
                      <a:gd name="T47" fmla="*/ 206 h 236"/>
                      <a:gd name="T48" fmla="*/ 180 w 206"/>
                      <a:gd name="T49" fmla="*/ 143 h 236"/>
                      <a:gd name="T50" fmla="*/ 189 w 206"/>
                      <a:gd name="T51" fmla="*/ 128 h 236"/>
                      <a:gd name="T52" fmla="*/ 200 w 206"/>
                      <a:gd name="T53" fmla="*/ 59 h 236"/>
                      <a:gd name="T54" fmla="*/ 181 w 206"/>
                      <a:gd name="T55" fmla="*/ 123 h 236"/>
                      <a:gd name="T56" fmla="*/ 172 w 206"/>
                      <a:gd name="T57" fmla="*/ 138 h 236"/>
                      <a:gd name="T58" fmla="*/ 158 w 206"/>
                      <a:gd name="T59" fmla="*/ 204 h 236"/>
                      <a:gd name="T60" fmla="*/ 86 w 206"/>
                      <a:gd name="T61" fmla="*/ 225 h 236"/>
                      <a:gd name="T62" fmla="*/ 85 w 206"/>
                      <a:gd name="T63" fmla="*/ 216 h 236"/>
                      <a:gd name="T64" fmla="*/ 76 w 206"/>
                      <a:gd name="T65" fmla="*/ 191 h 236"/>
                      <a:gd name="T66" fmla="*/ 73 w 206"/>
                      <a:gd name="T67" fmla="*/ 187 h 236"/>
                      <a:gd name="T68" fmla="*/ 60 w 206"/>
                      <a:gd name="T69" fmla="*/ 181 h 236"/>
                      <a:gd name="T70" fmla="*/ 51 w 206"/>
                      <a:gd name="T71" fmla="*/ 182 h 236"/>
                      <a:gd name="T72" fmla="*/ 50 w 206"/>
                      <a:gd name="T73" fmla="*/ 183 h 236"/>
                      <a:gd name="T74" fmla="*/ 33 w 206"/>
                      <a:gd name="T75" fmla="*/ 171 h 236"/>
                      <a:gd name="T76" fmla="*/ 29 w 206"/>
                      <a:gd name="T77" fmla="*/ 156 h 236"/>
                      <a:gd name="T78" fmla="*/ 30 w 206"/>
                      <a:gd name="T79" fmla="*/ 153 h 236"/>
                      <a:gd name="T80" fmla="*/ 30 w 206"/>
                      <a:gd name="T81" fmla="*/ 152 h 236"/>
                      <a:gd name="T82" fmla="*/ 31 w 206"/>
                      <a:gd name="T83" fmla="*/ 148 h 236"/>
                      <a:gd name="T84" fmla="*/ 28 w 206"/>
                      <a:gd name="T85" fmla="*/ 145 h 236"/>
                      <a:gd name="T86" fmla="*/ 25 w 206"/>
                      <a:gd name="T87" fmla="*/ 143 h 236"/>
                      <a:gd name="T88" fmla="*/ 26 w 206"/>
                      <a:gd name="T89" fmla="*/ 140 h 236"/>
                      <a:gd name="T90" fmla="*/ 28 w 206"/>
                      <a:gd name="T91" fmla="*/ 131 h 236"/>
                      <a:gd name="T92" fmla="*/ 24 w 206"/>
                      <a:gd name="T93" fmla="*/ 125 h 236"/>
                      <a:gd name="T94" fmla="*/ 18 w 206"/>
                      <a:gd name="T95" fmla="*/ 125 h 236"/>
                      <a:gd name="T96" fmla="*/ 12 w 206"/>
                      <a:gd name="T97" fmla="*/ 124 h 236"/>
                      <a:gd name="T98" fmla="*/ 15 w 206"/>
                      <a:gd name="T99" fmla="*/ 118 h 236"/>
                      <a:gd name="T100" fmla="*/ 32 w 206"/>
                      <a:gd name="T101" fmla="*/ 72 h 236"/>
                      <a:gd name="T102" fmla="*/ 113 w 206"/>
                      <a:gd name="T103" fmla="*/ 10 h 236"/>
                      <a:gd name="T104" fmla="*/ 117 w 206"/>
                      <a:gd name="T105" fmla="*/ 10 h 236"/>
                      <a:gd name="T106" fmla="*/ 191 w 206"/>
                      <a:gd name="T107" fmla="*/ 60 h 236"/>
                      <a:gd name="T108" fmla="*/ 181 w 206"/>
                      <a:gd name="T109" fmla="*/ 1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6" h="236">
                        <a:moveTo>
                          <a:pt x="200" y="59"/>
                        </a:moveTo>
                        <a:cubicBezTo>
                          <a:pt x="193" y="11"/>
                          <a:pt x="128" y="0"/>
                          <a:pt x="117" y="0"/>
                        </a:cubicBezTo>
                        <a:cubicBezTo>
                          <a:pt x="113" y="0"/>
                          <a:pt x="113" y="0"/>
                          <a:pt x="113" y="0"/>
                        </a:cubicBezTo>
                        <a:cubicBezTo>
                          <a:pt x="34" y="0"/>
                          <a:pt x="24" y="54"/>
                          <a:pt x="22" y="71"/>
                        </a:cubicBezTo>
                        <a:cubicBezTo>
                          <a:pt x="21" y="82"/>
                          <a:pt x="16" y="103"/>
                          <a:pt x="8" y="111"/>
                        </a:cubicBezTo>
                        <a:cubicBezTo>
                          <a:pt x="6" y="114"/>
                          <a:pt x="0" y="120"/>
                          <a:pt x="3" y="127"/>
                        </a:cubicBezTo>
                        <a:cubicBezTo>
                          <a:pt x="5" y="134"/>
                          <a:pt x="13" y="134"/>
                          <a:pt x="17" y="134"/>
                        </a:cubicBezTo>
                        <a:cubicBezTo>
                          <a:pt x="17" y="136"/>
                          <a:pt x="17" y="137"/>
                          <a:pt x="17" y="137"/>
                        </a:cubicBezTo>
                        <a:cubicBezTo>
                          <a:pt x="16" y="139"/>
                          <a:pt x="16" y="141"/>
                          <a:pt x="16" y="143"/>
                        </a:cubicBezTo>
                        <a:cubicBezTo>
                          <a:pt x="16" y="147"/>
                          <a:pt x="17" y="149"/>
                          <a:pt x="20" y="151"/>
                        </a:cubicBezTo>
                        <a:cubicBezTo>
                          <a:pt x="18" y="156"/>
                          <a:pt x="19" y="160"/>
                          <a:pt x="23" y="163"/>
                        </a:cubicBezTo>
                        <a:cubicBezTo>
                          <a:pt x="23" y="164"/>
                          <a:pt x="23" y="165"/>
                          <a:pt x="23" y="171"/>
                        </a:cubicBezTo>
                        <a:cubicBezTo>
                          <a:pt x="23" y="187"/>
                          <a:pt x="39" y="194"/>
                          <a:pt x="51" y="192"/>
                        </a:cubicBezTo>
                        <a:cubicBezTo>
                          <a:pt x="52" y="192"/>
                          <a:pt x="52" y="192"/>
                          <a:pt x="52" y="192"/>
                        </a:cubicBezTo>
                        <a:cubicBezTo>
                          <a:pt x="55" y="192"/>
                          <a:pt x="58" y="191"/>
                          <a:pt x="60" y="191"/>
                        </a:cubicBezTo>
                        <a:cubicBezTo>
                          <a:pt x="63" y="191"/>
                          <a:pt x="64" y="192"/>
                          <a:pt x="65" y="193"/>
                        </a:cubicBezTo>
                        <a:cubicBezTo>
                          <a:pt x="66" y="195"/>
                          <a:pt x="68" y="196"/>
                          <a:pt x="69" y="198"/>
                        </a:cubicBezTo>
                        <a:cubicBezTo>
                          <a:pt x="73" y="202"/>
                          <a:pt x="75" y="205"/>
                          <a:pt x="75" y="216"/>
                        </a:cubicBezTo>
                        <a:cubicBezTo>
                          <a:pt x="75" y="226"/>
                          <a:pt x="77" y="230"/>
                          <a:pt x="77" y="232"/>
                        </a:cubicBezTo>
                        <a:cubicBezTo>
                          <a:pt x="78" y="233"/>
                          <a:pt x="78" y="233"/>
                          <a:pt x="78" y="233"/>
                        </a:cubicBezTo>
                        <a:cubicBezTo>
                          <a:pt x="78" y="235"/>
                          <a:pt x="80" y="236"/>
                          <a:pt x="82" y="236"/>
                        </a:cubicBezTo>
                        <a:cubicBezTo>
                          <a:pt x="83" y="236"/>
                          <a:pt x="83" y="236"/>
                          <a:pt x="84" y="236"/>
                        </a:cubicBezTo>
                        <a:cubicBezTo>
                          <a:pt x="165" y="212"/>
                          <a:pt x="165" y="212"/>
                          <a:pt x="165" y="212"/>
                        </a:cubicBezTo>
                        <a:cubicBezTo>
                          <a:pt x="167" y="211"/>
                          <a:pt x="169" y="209"/>
                          <a:pt x="168" y="206"/>
                        </a:cubicBezTo>
                        <a:cubicBezTo>
                          <a:pt x="166" y="191"/>
                          <a:pt x="168" y="164"/>
                          <a:pt x="180" y="143"/>
                        </a:cubicBezTo>
                        <a:cubicBezTo>
                          <a:pt x="184" y="137"/>
                          <a:pt x="186" y="132"/>
                          <a:pt x="189" y="128"/>
                        </a:cubicBezTo>
                        <a:cubicBezTo>
                          <a:pt x="203" y="103"/>
                          <a:pt x="206" y="99"/>
                          <a:pt x="200" y="59"/>
                        </a:cubicBezTo>
                        <a:close/>
                        <a:moveTo>
                          <a:pt x="181" y="123"/>
                        </a:moveTo>
                        <a:cubicBezTo>
                          <a:pt x="178" y="127"/>
                          <a:pt x="175" y="132"/>
                          <a:pt x="172" y="138"/>
                        </a:cubicBezTo>
                        <a:cubicBezTo>
                          <a:pt x="160" y="160"/>
                          <a:pt x="157" y="186"/>
                          <a:pt x="158" y="204"/>
                        </a:cubicBezTo>
                        <a:cubicBezTo>
                          <a:pt x="86" y="225"/>
                          <a:pt x="86" y="225"/>
                          <a:pt x="86" y="225"/>
                        </a:cubicBezTo>
                        <a:cubicBezTo>
                          <a:pt x="85" y="223"/>
                          <a:pt x="85" y="220"/>
                          <a:pt x="85" y="216"/>
                        </a:cubicBezTo>
                        <a:cubicBezTo>
                          <a:pt x="85" y="202"/>
                          <a:pt x="81" y="197"/>
                          <a:pt x="76" y="191"/>
                        </a:cubicBezTo>
                        <a:cubicBezTo>
                          <a:pt x="75" y="190"/>
                          <a:pt x="74" y="189"/>
                          <a:pt x="73" y="187"/>
                        </a:cubicBezTo>
                        <a:cubicBezTo>
                          <a:pt x="69" y="182"/>
                          <a:pt x="64" y="181"/>
                          <a:pt x="60" y="181"/>
                        </a:cubicBezTo>
                        <a:cubicBezTo>
                          <a:pt x="57" y="181"/>
                          <a:pt x="54" y="182"/>
                          <a:pt x="51" y="182"/>
                        </a:cubicBezTo>
                        <a:cubicBezTo>
                          <a:pt x="50" y="183"/>
                          <a:pt x="50" y="183"/>
                          <a:pt x="50" y="183"/>
                        </a:cubicBezTo>
                        <a:cubicBezTo>
                          <a:pt x="42" y="184"/>
                          <a:pt x="33" y="180"/>
                          <a:pt x="33" y="171"/>
                        </a:cubicBezTo>
                        <a:cubicBezTo>
                          <a:pt x="33" y="161"/>
                          <a:pt x="32" y="159"/>
                          <a:pt x="29" y="156"/>
                        </a:cubicBezTo>
                        <a:cubicBezTo>
                          <a:pt x="29" y="155"/>
                          <a:pt x="28" y="155"/>
                          <a:pt x="30" y="153"/>
                        </a:cubicBezTo>
                        <a:cubicBezTo>
                          <a:pt x="30" y="153"/>
                          <a:pt x="30" y="152"/>
                          <a:pt x="30" y="152"/>
                        </a:cubicBezTo>
                        <a:cubicBezTo>
                          <a:pt x="31" y="151"/>
                          <a:pt x="31" y="149"/>
                          <a:pt x="31" y="148"/>
                        </a:cubicBezTo>
                        <a:cubicBezTo>
                          <a:pt x="30" y="146"/>
                          <a:pt x="29" y="145"/>
                          <a:pt x="28" y="145"/>
                        </a:cubicBezTo>
                        <a:cubicBezTo>
                          <a:pt x="25" y="144"/>
                          <a:pt x="25" y="144"/>
                          <a:pt x="25" y="143"/>
                        </a:cubicBezTo>
                        <a:cubicBezTo>
                          <a:pt x="25" y="142"/>
                          <a:pt x="26" y="141"/>
                          <a:pt x="26" y="140"/>
                        </a:cubicBezTo>
                        <a:cubicBezTo>
                          <a:pt x="27" y="138"/>
                          <a:pt x="27" y="136"/>
                          <a:pt x="28" y="131"/>
                        </a:cubicBezTo>
                        <a:cubicBezTo>
                          <a:pt x="28" y="128"/>
                          <a:pt x="26" y="126"/>
                          <a:pt x="24" y="125"/>
                        </a:cubicBezTo>
                        <a:cubicBezTo>
                          <a:pt x="22" y="125"/>
                          <a:pt x="20" y="125"/>
                          <a:pt x="18" y="125"/>
                        </a:cubicBezTo>
                        <a:cubicBezTo>
                          <a:pt x="15" y="125"/>
                          <a:pt x="12" y="125"/>
                          <a:pt x="12" y="124"/>
                        </a:cubicBezTo>
                        <a:cubicBezTo>
                          <a:pt x="11" y="123"/>
                          <a:pt x="12" y="121"/>
                          <a:pt x="15" y="118"/>
                        </a:cubicBezTo>
                        <a:cubicBezTo>
                          <a:pt x="28" y="105"/>
                          <a:pt x="32" y="72"/>
                          <a:pt x="32" y="72"/>
                        </a:cubicBezTo>
                        <a:cubicBezTo>
                          <a:pt x="37" y="14"/>
                          <a:pt x="95" y="10"/>
                          <a:pt x="113" y="10"/>
                        </a:cubicBezTo>
                        <a:cubicBezTo>
                          <a:pt x="117" y="10"/>
                          <a:pt x="117" y="10"/>
                          <a:pt x="117" y="10"/>
                        </a:cubicBezTo>
                        <a:cubicBezTo>
                          <a:pt x="125" y="10"/>
                          <a:pt x="185" y="19"/>
                          <a:pt x="191" y="60"/>
                        </a:cubicBezTo>
                        <a:cubicBezTo>
                          <a:pt x="196" y="97"/>
                          <a:pt x="194" y="100"/>
                          <a:pt x="18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85" name="Freeform 504"/>
                  <p:cNvSpPr>
                    <a:spLocks noEditPoints="1"/>
                  </p:cNvSpPr>
                  <p:nvPr/>
                </p:nvSpPr>
                <p:spPr bwMode="auto">
                  <a:xfrm>
                    <a:off x="9985375" y="3032125"/>
                    <a:ext cx="84138" cy="82550"/>
                  </a:xfrm>
                  <a:custGeom>
                    <a:avLst/>
                    <a:gdLst>
                      <a:gd name="T0" fmla="*/ 22 w 45"/>
                      <a:gd name="T1" fmla="*/ 0 h 44"/>
                      <a:gd name="T2" fmla="*/ 0 w 45"/>
                      <a:gd name="T3" fmla="*/ 22 h 44"/>
                      <a:gd name="T4" fmla="*/ 22 w 45"/>
                      <a:gd name="T5" fmla="*/ 44 h 44"/>
                      <a:gd name="T6" fmla="*/ 45 w 45"/>
                      <a:gd name="T7" fmla="*/ 22 h 44"/>
                      <a:gd name="T8" fmla="*/ 22 w 45"/>
                      <a:gd name="T9" fmla="*/ 0 h 44"/>
                      <a:gd name="T10" fmla="*/ 22 w 45"/>
                      <a:gd name="T11" fmla="*/ 35 h 44"/>
                      <a:gd name="T12" fmla="*/ 10 w 45"/>
                      <a:gd name="T13" fmla="*/ 22 h 44"/>
                      <a:gd name="T14" fmla="*/ 22 w 45"/>
                      <a:gd name="T15" fmla="*/ 10 h 44"/>
                      <a:gd name="T16" fmla="*/ 35 w 45"/>
                      <a:gd name="T17" fmla="*/ 22 h 44"/>
                      <a:gd name="T18" fmla="*/ 22 w 45"/>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22" y="0"/>
                        </a:moveTo>
                        <a:cubicBezTo>
                          <a:pt x="10" y="0"/>
                          <a:pt x="0" y="10"/>
                          <a:pt x="0" y="22"/>
                        </a:cubicBezTo>
                        <a:cubicBezTo>
                          <a:pt x="0" y="35"/>
                          <a:pt x="10" y="44"/>
                          <a:pt x="22" y="44"/>
                        </a:cubicBezTo>
                        <a:cubicBezTo>
                          <a:pt x="35" y="44"/>
                          <a:pt x="45" y="35"/>
                          <a:pt x="45" y="22"/>
                        </a:cubicBezTo>
                        <a:cubicBezTo>
                          <a:pt x="45" y="10"/>
                          <a:pt x="35" y="0"/>
                          <a:pt x="22" y="0"/>
                        </a:cubicBezTo>
                        <a:close/>
                        <a:moveTo>
                          <a:pt x="22" y="35"/>
                        </a:moveTo>
                        <a:cubicBezTo>
                          <a:pt x="16" y="35"/>
                          <a:pt x="10" y="29"/>
                          <a:pt x="10" y="22"/>
                        </a:cubicBezTo>
                        <a:cubicBezTo>
                          <a:pt x="10" y="15"/>
                          <a:pt x="16" y="10"/>
                          <a:pt x="22" y="10"/>
                        </a:cubicBezTo>
                        <a:cubicBezTo>
                          <a:pt x="29" y="10"/>
                          <a:pt x="35" y="15"/>
                          <a:pt x="35" y="22"/>
                        </a:cubicBezTo>
                        <a:cubicBezTo>
                          <a:pt x="35" y="29"/>
                          <a:pt x="29" y="35"/>
                          <a:pt x="2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86" name="Freeform 505"/>
                  <p:cNvSpPr>
                    <a:spLocks noEditPoints="1"/>
                  </p:cNvSpPr>
                  <p:nvPr/>
                </p:nvSpPr>
                <p:spPr bwMode="auto">
                  <a:xfrm>
                    <a:off x="9931400" y="2978150"/>
                    <a:ext cx="192088" cy="192088"/>
                  </a:xfrm>
                  <a:custGeom>
                    <a:avLst/>
                    <a:gdLst>
                      <a:gd name="T0" fmla="*/ 89 w 103"/>
                      <a:gd name="T1" fmla="*/ 39 h 103"/>
                      <a:gd name="T2" fmla="*/ 93 w 103"/>
                      <a:gd name="T3" fmla="*/ 26 h 103"/>
                      <a:gd name="T4" fmla="*/ 83 w 103"/>
                      <a:gd name="T5" fmla="*/ 10 h 103"/>
                      <a:gd name="T6" fmla="*/ 69 w 103"/>
                      <a:gd name="T7" fmla="*/ 16 h 103"/>
                      <a:gd name="T8" fmla="*/ 63 w 103"/>
                      <a:gd name="T9" fmla="*/ 4 h 103"/>
                      <a:gd name="T10" fmla="*/ 44 w 103"/>
                      <a:gd name="T11" fmla="*/ 0 h 103"/>
                      <a:gd name="T12" fmla="*/ 39 w 103"/>
                      <a:gd name="T13" fmla="*/ 14 h 103"/>
                      <a:gd name="T14" fmla="*/ 26 w 103"/>
                      <a:gd name="T15" fmla="*/ 10 h 103"/>
                      <a:gd name="T16" fmla="*/ 15 w 103"/>
                      <a:gd name="T17" fmla="*/ 15 h 103"/>
                      <a:gd name="T18" fmla="*/ 10 w 103"/>
                      <a:gd name="T19" fmla="*/ 20 h 103"/>
                      <a:gd name="T20" fmla="*/ 16 w 103"/>
                      <a:gd name="T21" fmla="*/ 34 h 103"/>
                      <a:gd name="T22" fmla="*/ 5 w 103"/>
                      <a:gd name="T23" fmla="*/ 40 h 103"/>
                      <a:gd name="T24" fmla="*/ 0 w 103"/>
                      <a:gd name="T25" fmla="*/ 51 h 103"/>
                      <a:gd name="T26" fmla="*/ 0 w 103"/>
                      <a:gd name="T27" fmla="*/ 58 h 103"/>
                      <a:gd name="T28" fmla="*/ 14 w 103"/>
                      <a:gd name="T29" fmla="*/ 64 h 103"/>
                      <a:gd name="T30" fmla="*/ 10 w 103"/>
                      <a:gd name="T31" fmla="*/ 77 h 103"/>
                      <a:gd name="T32" fmla="*/ 15 w 103"/>
                      <a:gd name="T33" fmla="*/ 87 h 103"/>
                      <a:gd name="T34" fmla="*/ 20 w 103"/>
                      <a:gd name="T35" fmla="*/ 93 h 103"/>
                      <a:gd name="T36" fmla="*/ 34 w 103"/>
                      <a:gd name="T37" fmla="*/ 87 h 103"/>
                      <a:gd name="T38" fmla="*/ 40 w 103"/>
                      <a:gd name="T39" fmla="*/ 98 h 103"/>
                      <a:gd name="T40" fmla="*/ 51 w 103"/>
                      <a:gd name="T41" fmla="*/ 103 h 103"/>
                      <a:gd name="T42" fmla="*/ 63 w 103"/>
                      <a:gd name="T43" fmla="*/ 98 h 103"/>
                      <a:gd name="T44" fmla="*/ 69 w 103"/>
                      <a:gd name="T45" fmla="*/ 87 h 103"/>
                      <a:gd name="T46" fmla="*/ 83 w 103"/>
                      <a:gd name="T47" fmla="*/ 92 h 103"/>
                      <a:gd name="T48" fmla="*/ 93 w 103"/>
                      <a:gd name="T49" fmla="*/ 77 h 103"/>
                      <a:gd name="T50" fmla="*/ 89 w 103"/>
                      <a:gd name="T51" fmla="*/ 64 h 103"/>
                      <a:gd name="T52" fmla="*/ 103 w 103"/>
                      <a:gd name="T53" fmla="*/ 58 h 103"/>
                      <a:gd name="T54" fmla="*/ 103 w 103"/>
                      <a:gd name="T55" fmla="*/ 44 h 103"/>
                      <a:gd name="T56" fmla="*/ 93 w 103"/>
                      <a:gd name="T57" fmla="*/ 54 h 103"/>
                      <a:gd name="T58" fmla="*/ 80 w 103"/>
                      <a:gd name="T59" fmla="*/ 58 h 103"/>
                      <a:gd name="T60" fmla="*/ 77 w 103"/>
                      <a:gd name="T61" fmla="*/ 72 h 103"/>
                      <a:gd name="T62" fmla="*/ 80 w 103"/>
                      <a:gd name="T63" fmla="*/ 83 h 103"/>
                      <a:gd name="T64" fmla="*/ 67 w 103"/>
                      <a:gd name="T65" fmla="*/ 77 h 103"/>
                      <a:gd name="T66" fmla="*/ 55 w 103"/>
                      <a:gd name="T67" fmla="*/ 84 h 103"/>
                      <a:gd name="T68" fmla="*/ 49 w 103"/>
                      <a:gd name="T69" fmla="*/ 93 h 103"/>
                      <a:gd name="T70" fmla="*/ 44 w 103"/>
                      <a:gd name="T71" fmla="*/ 80 h 103"/>
                      <a:gd name="T72" fmla="*/ 30 w 103"/>
                      <a:gd name="T73" fmla="*/ 77 h 103"/>
                      <a:gd name="T74" fmla="*/ 22 w 103"/>
                      <a:gd name="T75" fmla="*/ 81 h 103"/>
                      <a:gd name="T76" fmla="*/ 20 w 103"/>
                      <a:gd name="T77" fmla="*/ 79 h 103"/>
                      <a:gd name="T78" fmla="*/ 26 w 103"/>
                      <a:gd name="T79" fmla="*/ 67 h 103"/>
                      <a:gd name="T80" fmla="*/ 18 w 103"/>
                      <a:gd name="T81" fmla="*/ 55 h 103"/>
                      <a:gd name="T82" fmla="*/ 10 w 103"/>
                      <a:gd name="T83" fmla="*/ 52 h 103"/>
                      <a:gd name="T84" fmla="*/ 10 w 103"/>
                      <a:gd name="T85" fmla="*/ 49 h 103"/>
                      <a:gd name="T86" fmla="*/ 23 w 103"/>
                      <a:gd name="T87" fmla="*/ 44 h 103"/>
                      <a:gd name="T88" fmla="*/ 26 w 103"/>
                      <a:gd name="T89" fmla="*/ 30 h 103"/>
                      <a:gd name="T90" fmla="*/ 21 w 103"/>
                      <a:gd name="T91" fmla="*/ 22 h 103"/>
                      <a:gd name="T92" fmla="*/ 23 w 103"/>
                      <a:gd name="T93" fmla="*/ 20 h 103"/>
                      <a:gd name="T94" fmla="*/ 36 w 103"/>
                      <a:gd name="T95" fmla="*/ 26 h 103"/>
                      <a:gd name="T96" fmla="*/ 48 w 103"/>
                      <a:gd name="T97" fmla="*/ 18 h 103"/>
                      <a:gd name="T98" fmla="*/ 54 w 103"/>
                      <a:gd name="T99" fmla="*/ 9 h 103"/>
                      <a:gd name="T100" fmla="*/ 58 w 103"/>
                      <a:gd name="T101" fmla="*/ 22 h 103"/>
                      <a:gd name="T102" fmla="*/ 72 w 103"/>
                      <a:gd name="T103" fmla="*/ 26 h 103"/>
                      <a:gd name="T104" fmla="*/ 83 w 103"/>
                      <a:gd name="T105" fmla="*/ 23 h 103"/>
                      <a:gd name="T106" fmla="*/ 77 w 103"/>
                      <a:gd name="T107" fmla="*/ 36 h 103"/>
                      <a:gd name="T108" fmla="*/ 84 w 103"/>
                      <a:gd name="T109" fmla="*/ 48 h 103"/>
                      <a:gd name="T110" fmla="*/ 93 w 103"/>
                      <a:gd name="T111"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03">
                        <a:moveTo>
                          <a:pt x="98" y="40"/>
                        </a:moveTo>
                        <a:cubicBezTo>
                          <a:pt x="89" y="39"/>
                          <a:pt x="89" y="39"/>
                          <a:pt x="89" y="39"/>
                        </a:cubicBezTo>
                        <a:cubicBezTo>
                          <a:pt x="88" y="37"/>
                          <a:pt x="88" y="35"/>
                          <a:pt x="87" y="34"/>
                        </a:cubicBezTo>
                        <a:cubicBezTo>
                          <a:pt x="93" y="26"/>
                          <a:pt x="93" y="26"/>
                          <a:pt x="93" y="26"/>
                        </a:cubicBezTo>
                        <a:cubicBezTo>
                          <a:pt x="94" y="24"/>
                          <a:pt x="94" y="22"/>
                          <a:pt x="93" y="20"/>
                        </a:cubicBezTo>
                        <a:cubicBezTo>
                          <a:pt x="90" y="16"/>
                          <a:pt x="86" y="13"/>
                          <a:pt x="83" y="10"/>
                        </a:cubicBezTo>
                        <a:cubicBezTo>
                          <a:pt x="81" y="9"/>
                          <a:pt x="78" y="9"/>
                          <a:pt x="77" y="10"/>
                        </a:cubicBezTo>
                        <a:cubicBezTo>
                          <a:pt x="69" y="16"/>
                          <a:pt x="69" y="16"/>
                          <a:pt x="69" y="16"/>
                        </a:cubicBezTo>
                        <a:cubicBezTo>
                          <a:pt x="67" y="15"/>
                          <a:pt x="66" y="15"/>
                          <a:pt x="64" y="14"/>
                        </a:cubicBezTo>
                        <a:cubicBezTo>
                          <a:pt x="63" y="4"/>
                          <a:pt x="63" y="4"/>
                          <a:pt x="63" y="4"/>
                        </a:cubicBezTo>
                        <a:cubicBezTo>
                          <a:pt x="62" y="2"/>
                          <a:pt x="61" y="1"/>
                          <a:pt x="59" y="0"/>
                        </a:cubicBezTo>
                        <a:cubicBezTo>
                          <a:pt x="54" y="0"/>
                          <a:pt x="49" y="0"/>
                          <a:pt x="44" y="0"/>
                        </a:cubicBezTo>
                        <a:cubicBezTo>
                          <a:pt x="42" y="1"/>
                          <a:pt x="41" y="2"/>
                          <a:pt x="40" y="4"/>
                        </a:cubicBezTo>
                        <a:cubicBezTo>
                          <a:pt x="39" y="14"/>
                          <a:pt x="39" y="14"/>
                          <a:pt x="39" y="14"/>
                        </a:cubicBezTo>
                        <a:cubicBezTo>
                          <a:pt x="37" y="15"/>
                          <a:pt x="36" y="15"/>
                          <a:pt x="34" y="16"/>
                        </a:cubicBezTo>
                        <a:cubicBezTo>
                          <a:pt x="26" y="10"/>
                          <a:pt x="26" y="10"/>
                          <a:pt x="26" y="10"/>
                        </a:cubicBezTo>
                        <a:cubicBezTo>
                          <a:pt x="25" y="9"/>
                          <a:pt x="22" y="9"/>
                          <a:pt x="20" y="10"/>
                        </a:cubicBezTo>
                        <a:cubicBezTo>
                          <a:pt x="19" y="11"/>
                          <a:pt x="17" y="13"/>
                          <a:pt x="15" y="15"/>
                        </a:cubicBezTo>
                        <a:cubicBezTo>
                          <a:pt x="15" y="15"/>
                          <a:pt x="15" y="15"/>
                          <a:pt x="15" y="15"/>
                        </a:cubicBezTo>
                        <a:cubicBezTo>
                          <a:pt x="13" y="17"/>
                          <a:pt x="12" y="19"/>
                          <a:pt x="10" y="20"/>
                        </a:cubicBezTo>
                        <a:cubicBezTo>
                          <a:pt x="9" y="22"/>
                          <a:pt x="9" y="24"/>
                          <a:pt x="10" y="26"/>
                        </a:cubicBezTo>
                        <a:cubicBezTo>
                          <a:pt x="16" y="34"/>
                          <a:pt x="16" y="34"/>
                          <a:pt x="16" y="34"/>
                        </a:cubicBezTo>
                        <a:cubicBezTo>
                          <a:pt x="15" y="35"/>
                          <a:pt x="15" y="37"/>
                          <a:pt x="14" y="39"/>
                        </a:cubicBezTo>
                        <a:cubicBezTo>
                          <a:pt x="5" y="40"/>
                          <a:pt x="5" y="40"/>
                          <a:pt x="5" y="40"/>
                        </a:cubicBezTo>
                        <a:cubicBezTo>
                          <a:pt x="2" y="40"/>
                          <a:pt x="1" y="42"/>
                          <a:pt x="0" y="44"/>
                        </a:cubicBezTo>
                        <a:cubicBezTo>
                          <a:pt x="0" y="46"/>
                          <a:pt x="0" y="48"/>
                          <a:pt x="0" y="51"/>
                        </a:cubicBezTo>
                        <a:cubicBezTo>
                          <a:pt x="0" y="52"/>
                          <a:pt x="0" y="52"/>
                          <a:pt x="0" y="52"/>
                        </a:cubicBezTo>
                        <a:cubicBezTo>
                          <a:pt x="0" y="54"/>
                          <a:pt x="0" y="56"/>
                          <a:pt x="0" y="58"/>
                        </a:cubicBezTo>
                        <a:cubicBezTo>
                          <a:pt x="1" y="61"/>
                          <a:pt x="2" y="62"/>
                          <a:pt x="5" y="63"/>
                        </a:cubicBezTo>
                        <a:cubicBezTo>
                          <a:pt x="14" y="64"/>
                          <a:pt x="14" y="64"/>
                          <a:pt x="14" y="64"/>
                        </a:cubicBezTo>
                        <a:cubicBezTo>
                          <a:pt x="15" y="66"/>
                          <a:pt x="15" y="67"/>
                          <a:pt x="16" y="69"/>
                        </a:cubicBezTo>
                        <a:cubicBezTo>
                          <a:pt x="10" y="77"/>
                          <a:pt x="10" y="77"/>
                          <a:pt x="10" y="77"/>
                        </a:cubicBezTo>
                        <a:cubicBezTo>
                          <a:pt x="9" y="78"/>
                          <a:pt x="9" y="81"/>
                          <a:pt x="10" y="82"/>
                        </a:cubicBezTo>
                        <a:cubicBezTo>
                          <a:pt x="12" y="84"/>
                          <a:pt x="13" y="86"/>
                          <a:pt x="15" y="87"/>
                        </a:cubicBezTo>
                        <a:cubicBezTo>
                          <a:pt x="15" y="88"/>
                          <a:pt x="15" y="88"/>
                          <a:pt x="15" y="88"/>
                        </a:cubicBezTo>
                        <a:cubicBezTo>
                          <a:pt x="17" y="90"/>
                          <a:pt x="19" y="91"/>
                          <a:pt x="20" y="93"/>
                        </a:cubicBezTo>
                        <a:cubicBezTo>
                          <a:pt x="22" y="94"/>
                          <a:pt x="25" y="94"/>
                          <a:pt x="26" y="92"/>
                        </a:cubicBezTo>
                        <a:cubicBezTo>
                          <a:pt x="34" y="87"/>
                          <a:pt x="34" y="87"/>
                          <a:pt x="34" y="87"/>
                        </a:cubicBezTo>
                        <a:cubicBezTo>
                          <a:pt x="36" y="87"/>
                          <a:pt x="37" y="88"/>
                          <a:pt x="39" y="89"/>
                        </a:cubicBezTo>
                        <a:cubicBezTo>
                          <a:pt x="40" y="98"/>
                          <a:pt x="40" y="98"/>
                          <a:pt x="40" y="98"/>
                        </a:cubicBezTo>
                        <a:cubicBezTo>
                          <a:pt x="41" y="100"/>
                          <a:pt x="42" y="102"/>
                          <a:pt x="44" y="102"/>
                        </a:cubicBezTo>
                        <a:cubicBezTo>
                          <a:pt x="47" y="103"/>
                          <a:pt x="49" y="103"/>
                          <a:pt x="51" y="103"/>
                        </a:cubicBezTo>
                        <a:cubicBezTo>
                          <a:pt x="54" y="103"/>
                          <a:pt x="56" y="103"/>
                          <a:pt x="59" y="102"/>
                        </a:cubicBezTo>
                        <a:cubicBezTo>
                          <a:pt x="61" y="102"/>
                          <a:pt x="62" y="100"/>
                          <a:pt x="63" y="98"/>
                        </a:cubicBezTo>
                        <a:cubicBezTo>
                          <a:pt x="64" y="89"/>
                          <a:pt x="64" y="89"/>
                          <a:pt x="64" y="89"/>
                        </a:cubicBezTo>
                        <a:cubicBezTo>
                          <a:pt x="66" y="88"/>
                          <a:pt x="67" y="87"/>
                          <a:pt x="69" y="87"/>
                        </a:cubicBezTo>
                        <a:cubicBezTo>
                          <a:pt x="77" y="92"/>
                          <a:pt x="77" y="92"/>
                          <a:pt x="77" y="92"/>
                        </a:cubicBezTo>
                        <a:cubicBezTo>
                          <a:pt x="78" y="94"/>
                          <a:pt x="81" y="94"/>
                          <a:pt x="83" y="92"/>
                        </a:cubicBezTo>
                        <a:cubicBezTo>
                          <a:pt x="86" y="90"/>
                          <a:pt x="90" y="86"/>
                          <a:pt x="93" y="82"/>
                        </a:cubicBezTo>
                        <a:cubicBezTo>
                          <a:pt x="94" y="81"/>
                          <a:pt x="94" y="78"/>
                          <a:pt x="93" y="77"/>
                        </a:cubicBezTo>
                        <a:cubicBezTo>
                          <a:pt x="87" y="69"/>
                          <a:pt x="87" y="69"/>
                          <a:pt x="87" y="69"/>
                        </a:cubicBezTo>
                        <a:cubicBezTo>
                          <a:pt x="88" y="67"/>
                          <a:pt x="88" y="66"/>
                          <a:pt x="89" y="64"/>
                        </a:cubicBezTo>
                        <a:cubicBezTo>
                          <a:pt x="98" y="63"/>
                          <a:pt x="98" y="63"/>
                          <a:pt x="98" y="63"/>
                        </a:cubicBezTo>
                        <a:cubicBezTo>
                          <a:pt x="101" y="62"/>
                          <a:pt x="102" y="61"/>
                          <a:pt x="103" y="58"/>
                        </a:cubicBezTo>
                        <a:cubicBezTo>
                          <a:pt x="103" y="56"/>
                          <a:pt x="103" y="54"/>
                          <a:pt x="103" y="51"/>
                        </a:cubicBezTo>
                        <a:cubicBezTo>
                          <a:pt x="103" y="49"/>
                          <a:pt x="103" y="47"/>
                          <a:pt x="103" y="44"/>
                        </a:cubicBezTo>
                        <a:cubicBezTo>
                          <a:pt x="102" y="42"/>
                          <a:pt x="101" y="40"/>
                          <a:pt x="98" y="40"/>
                        </a:cubicBezTo>
                        <a:close/>
                        <a:moveTo>
                          <a:pt x="93" y="54"/>
                        </a:moveTo>
                        <a:cubicBezTo>
                          <a:pt x="84" y="55"/>
                          <a:pt x="84" y="55"/>
                          <a:pt x="84" y="55"/>
                        </a:cubicBezTo>
                        <a:cubicBezTo>
                          <a:pt x="83" y="55"/>
                          <a:pt x="81" y="56"/>
                          <a:pt x="80" y="58"/>
                        </a:cubicBezTo>
                        <a:cubicBezTo>
                          <a:pt x="80" y="61"/>
                          <a:pt x="79" y="64"/>
                          <a:pt x="77" y="67"/>
                        </a:cubicBezTo>
                        <a:cubicBezTo>
                          <a:pt x="76" y="69"/>
                          <a:pt x="76" y="71"/>
                          <a:pt x="77" y="72"/>
                        </a:cubicBezTo>
                        <a:cubicBezTo>
                          <a:pt x="83" y="79"/>
                          <a:pt x="83" y="79"/>
                          <a:pt x="83" y="79"/>
                        </a:cubicBezTo>
                        <a:cubicBezTo>
                          <a:pt x="82" y="80"/>
                          <a:pt x="81" y="82"/>
                          <a:pt x="80" y="83"/>
                        </a:cubicBezTo>
                        <a:cubicBezTo>
                          <a:pt x="72" y="77"/>
                          <a:pt x="72" y="77"/>
                          <a:pt x="72" y="77"/>
                        </a:cubicBezTo>
                        <a:cubicBezTo>
                          <a:pt x="71" y="76"/>
                          <a:pt x="69" y="76"/>
                          <a:pt x="67" y="77"/>
                        </a:cubicBezTo>
                        <a:cubicBezTo>
                          <a:pt x="64" y="78"/>
                          <a:pt x="61" y="80"/>
                          <a:pt x="58" y="80"/>
                        </a:cubicBezTo>
                        <a:cubicBezTo>
                          <a:pt x="57" y="81"/>
                          <a:pt x="55" y="82"/>
                          <a:pt x="55" y="84"/>
                        </a:cubicBezTo>
                        <a:cubicBezTo>
                          <a:pt x="54" y="93"/>
                          <a:pt x="54" y="93"/>
                          <a:pt x="54" y="93"/>
                        </a:cubicBezTo>
                        <a:cubicBezTo>
                          <a:pt x="52" y="93"/>
                          <a:pt x="51" y="93"/>
                          <a:pt x="49" y="93"/>
                        </a:cubicBezTo>
                        <a:cubicBezTo>
                          <a:pt x="48" y="84"/>
                          <a:pt x="48" y="84"/>
                          <a:pt x="48" y="84"/>
                        </a:cubicBezTo>
                        <a:cubicBezTo>
                          <a:pt x="48" y="82"/>
                          <a:pt x="46" y="81"/>
                          <a:pt x="44" y="80"/>
                        </a:cubicBezTo>
                        <a:cubicBezTo>
                          <a:pt x="41" y="80"/>
                          <a:pt x="39" y="78"/>
                          <a:pt x="36" y="77"/>
                        </a:cubicBezTo>
                        <a:cubicBezTo>
                          <a:pt x="34" y="76"/>
                          <a:pt x="32" y="76"/>
                          <a:pt x="30" y="77"/>
                        </a:cubicBezTo>
                        <a:cubicBezTo>
                          <a:pt x="23" y="83"/>
                          <a:pt x="23" y="83"/>
                          <a:pt x="23" y="83"/>
                        </a:cubicBezTo>
                        <a:cubicBezTo>
                          <a:pt x="23" y="82"/>
                          <a:pt x="23" y="82"/>
                          <a:pt x="22" y="81"/>
                        </a:cubicBezTo>
                        <a:cubicBezTo>
                          <a:pt x="21" y="81"/>
                          <a:pt x="21" y="81"/>
                          <a:pt x="21" y="81"/>
                        </a:cubicBezTo>
                        <a:cubicBezTo>
                          <a:pt x="21" y="80"/>
                          <a:pt x="21" y="80"/>
                          <a:pt x="20" y="79"/>
                        </a:cubicBezTo>
                        <a:cubicBezTo>
                          <a:pt x="26" y="72"/>
                          <a:pt x="26" y="72"/>
                          <a:pt x="26" y="72"/>
                        </a:cubicBezTo>
                        <a:cubicBezTo>
                          <a:pt x="27" y="71"/>
                          <a:pt x="27" y="69"/>
                          <a:pt x="26" y="67"/>
                        </a:cubicBezTo>
                        <a:cubicBezTo>
                          <a:pt x="24" y="64"/>
                          <a:pt x="23" y="61"/>
                          <a:pt x="23" y="58"/>
                        </a:cubicBezTo>
                        <a:cubicBezTo>
                          <a:pt x="22" y="56"/>
                          <a:pt x="20" y="55"/>
                          <a:pt x="18" y="55"/>
                        </a:cubicBezTo>
                        <a:cubicBezTo>
                          <a:pt x="10" y="54"/>
                          <a:pt x="10" y="54"/>
                          <a:pt x="10" y="54"/>
                        </a:cubicBezTo>
                        <a:cubicBezTo>
                          <a:pt x="10" y="53"/>
                          <a:pt x="10" y="53"/>
                          <a:pt x="10" y="52"/>
                        </a:cubicBezTo>
                        <a:cubicBezTo>
                          <a:pt x="10" y="51"/>
                          <a:pt x="10" y="51"/>
                          <a:pt x="10" y="51"/>
                        </a:cubicBezTo>
                        <a:cubicBezTo>
                          <a:pt x="10" y="50"/>
                          <a:pt x="10" y="50"/>
                          <a:pt x="10" y="49"/>
                        </a:cubicBezTo>
                        <a:cubicBezTo>
                          <a:pt x="18" y="48"/>
                          <a:pt x="18" y="48"/>
                          <a:pt x="18" y="48"/>
                        </a:cubicBezTo>
                        <a:cubicBezTo>
                          <a:pt x="20" y="48"/>
                          <a:pt x="22" y="46"/>
                          <a:pt x="23" y="44"/>
                        </a:cubicBezTo>
                        <a:cubicBezTo>
                          <a:pt x="23" y="41"/>
                          <a:pt x="24" y="38"/>
                          <a:pt x="26" y="36"/>
                        </a:cubicBezTo>
                        <a:cubicBezTo>
                          <a:pt x="27" y="34"/>
                          <a:pt x="27" y="32"/>
                          <a:pt x="26" y="30"/>
                        </a:cubicBezTo>
                        <a:cubicBezTo>
                          <a:pt x="20" y="23"/>
                          <a:pt x="20" y="23"/>
                          <a:pt x="20" y="23"/>
                        </a:cubicBezTo>
                        <a:cubicBezTo>
                          <a:pt x="21" y="23"/>
                          <a:pt x="21" y="22"/>
                          <a:pt x="21" y="22"/>
                        </a:cubicBezTo>
                        <a:cubicBezTo>
                          <a:pt x="22" y="21"/>
                          <a:pt x="22" y="21"/>
                          <a:pt x="22" y="21"/>
                        </a:cubicBezTo>
                        <a:cubicBezTo>
                          <a:pt x="23" y="21"/>
                          <a:pt x="23" y="21"/>
                          <a:pt x="23" y="20"/>
                        </a:cubicBezTo>
                        <a:cubicBezTo>
                          <a:pt x="30" y="26"/>
                          <a:pt x="30" y="26"/>
                          <a:pt x="30" y="26"/>
                        </a:cubicBezTo>
                        <a:cubicBezTo>
                          <a:pt x="32" y="27"/>
                          <a:pt x="34" y="27"/>
                          <a:pt x="36" y="26"/>
                        </a:cubicBezTo>
                        <a:cubicBezTo>
                          <a:pt x="39" y="24"/>
                          <a:pt x="41" y="23"/>
                          <a:pt x="44" y="22"/>
                        </a:cubicBezTo>
                        <a:cubicBezTo>
                          <a:pt x="46" y="22"/>
                          <a:pt x="48" y="20"/>
                          <a:pt x="48" y="18"/>
                        </a:cubicBezTo>
                        <a:cubicBezTo>
                          <a:pt x="49" y="9"/>
                          <a:pt x="49" y="9"/>
                          <a:pt x="49" y="9"/>
                        </a:cubicBezTo>
                        <a:cubicBezTo>
                          <a:pt x="51" y="9"/>
                          <a:pt x="52" y="9"/>
                          <a:pt x="54" y="9"/>
                        </a:cubicBezTo>
                        <a:cubicBezTo>
                          <a:pt x="55" y="18"/>
                          <a:pt x="55" y="18"/>
                          <a:pt x="55" y="18"/>
                        </a:cubicBezTo>
                        <a:cubicBezTo>
                          <a:pt x="55" y="20"/>
                          <a:pt x="57" y="22"/>
                          <a:pt x="58" y="22"/>
                        </a:cubicBezTo>
                        <a:cubicBezTo>
                          <a:pt x="61" y="23"/>
                          <a:pt x="64" y="24"/>
                          <a:pt x="67" y="26"/>
                        </a:cubicBezTo>
                        <a:cubicBezTo>
                          <a:pt x="69" y="27"/>
                          <a:pt x="71" y="27"/>
                          <a:pt x="72" y="26"/>
                        </a:cubicBezTo>
                        <a:cubicBezTo>
                          <a:pt x="80" y="20"/>
                          <a:pt x="80" y="20"/>
                          <a:pt x="80" y="20"/>
                        </a:cubicBezTo>
                        <a:cubicBezTo>
                          <a:pt x="81" y="21"/>
                          <a:pt x="82" y="22"/>
                          <a:pt x="83" y="23"/>
                        </a:cubicBezTo>
                        <a:cubicBezTo>
                          <a:pt x="77" y="30"/>
                          <a:pt x="77" y="30"/>
                          <a:pt x="77" y="30"/>
                        </a:cubicBezTo>
                        <a:cubicBezTo>
                          <a:pt x="76" y="32"/>
                          <a:pt x="76" y="34"/>
                          <a:pt x="77" y="36"/>
                        </a:cubicBezTo>
                        <a:cubicBezTo>
                          <a:pt x="79" y="38"/>
                          <a:pt x="80" y="41"/>
                          <a:pt x="80" y="44"/>
                        </a:cubicBezTo>
                        <a:cubicBezTo>
                          <a:pt x="81" y="46"/>
                          <a:pt x="83" y="48"/>
                          <a:pt x="84" y="48"/>
                        </a:cubicBezTo>
                        <a:cubicBezTo>
                          <a:pt x="93" y="49"/>
                          <a:pt x="93" y="49"/>
                          <a:pt x="93" y="49"/>
                        </a:cubicBezTo>
                        <a:cubicBezTo>
                          <a:pt x="93" y="50"/>
                          <a:pt x="93" y="51"/>
                          <a:pt x="93" y="51"/>
                        </a:cubicBezTo>
                        <a:cubicBezTo>
                          <a:pt x="93" y="52"/>
                          <a:pt x="93" y="53"/>
                          <a:pt x="9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nvGrpSpPr>
                <p:cNvPr id="81" name="Group 80"/>
                <p:cNvGrpSpPr/>
                <p:nvPr/>
              </p:nvGrpSpPr>
              <p:grpSpPr>
                <a:xfrm>
                  <a:off x="6123875" y="5421779"/>
                  <a:ext cx="647159" cy="687074"/>
                  <a:chOff x="8991601" y="7164388"/>
                  <a:chExt cx="461963" cy="458787"/>
                </a:xfrm>
                <a:grpFill/>
              </p:grpSpPr>
              <p:sp>
                <p:nvSpPr>
                  <p:cNvPr id="82" name="Freeform 406"/>
                  <p:cNvSpPr>
                    <a:spLocks/>
                  </p:cNvSpPr>
                  <p:nvPr/>
                </p:nvSpPr>
                <p:spPr bwMode="auto">
                  <a:xfrm>
                    <a:off x="9134476" y="7539038"/>
                    <a:ext cx="174625" cy="84137"/>
                  </a:xfrm>
                  <a:custGeom>
                    <a:avLst/>
                    <a:gdLst>
                      <a:gd name="T0" fmla="*/ 87 w 91"/>
                      <a:gd name="T1" fmla="*/ 5 h 43"/>
                      <a:gd name="T2" fmla="*/ 81 w 91"/>
                      <a:gd name="T3" fmla="*/ 1 h 43"/>
                      <a:gd name="T4" fmla="*/ 77 w 91"/>
                      <a:gd name="T5" fmla="*/ 6 h 43"/>
                      <a:gd name="T6" fmla="*/ 82 w 91"/>
                      <a:gd name="T7" fmla="*/ 34 h 43"/>
                      <a:gd name="T8" fmla="*/ 10 w 91"/>
                      <a:gd name="T9" fmla="*/ 33 h 43"/>
                      <a:gd name="T10" fmla="*/ 14 w 91"/>
                      <a:gd name="T11" fmla="*/ 6 h 43"/>
                      <a:gd name="T12" fmla="*/ 10 w 91"/>
                      <a:gd name="T13" fmla="*/ 1 h 43"/>
                      <a:gd name="T14" fmla="*/ 5 w 91"/>
                      <a:gd name="T15" fmla="*/ 5 h 43"/>
                      <a:gd name="T16" fmla="*/ 0 w 91"/>
                      <a:gd name="T17" fmla="*/ 34 h 43"/>
                      <a:gd name="T18" fmla="*/ 0 w 91"/>
                      <a:gd name="T19" fmla="*/ 35 h 43"/>
                      <a:gd name="T20" fmla="*/ 9 w 91"/>
                      <a:gd name="T21" fmla="*/ 43 h 43"/>
                      <a:gd name="T22" fmla="*/ 82 w 91"/>
                      <a:gd name="T23" fmla="*/ 43 h 43"/>
                      <a:gd name="T24" fmla="*/ 91 w 91"/>
                      <a:gd name="T25" fmla="*/ 35 h 43"/>
                      <a:gd name="T26" fmla="*/ 91 w 91"/>
                      <a:gd name="T27" fmla="*/ 34 h 43"/>
                      <a:gd name="T28" fmla="*/ 87 w 91"/>
                      <a:gd name="T29"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43">
                        <a:moveTo>
                          <a:pt x="87" y="5"/>
                        </a:moveTo>
                        <a:cubicBezTo>
                          <a:pt x="86" y="2"/>
                          <a:pt x="84" y="0"/>
                          <a:pt x="81" y="1"/>
                        </a:cubicBezTo>
                        <a:cubicBezTo>
                          <a:pt x="78" y="1"/>
                          <a:pt x="77" y="4"/>
                          <a:pt x="77" y="6"/>
                        </a:cubicBezTo>
                        <a:cubicBezTo>
                          <a:pt x="82" y="34"/>
                          <a:pt x="82" y="34"/>
                          <a:pt x="82" y="34"/>
                        </a:cubicBezTo>
                        <a:cubicBezTo>
                          <a:pt x="10" y="33"/>
                          <a:pt x="10" y="33"/>
                          <a:pt x="10" y="33"/>
                        </a:cubicBezTo>
                        <a:cubicBezTo>
                          <a:pt x="14" y="6"/>
                          <a:pt x="14" y="6"/>
                          <a:pt x="14" y="6"/>
                        </a:cubicBezTo>
                        <a:cubicBezTo>
                          <a:pt x="15" y="4"/>
                          <a:pt x="13" y="1"/>
                          <a:pt x="10" y="1"/>
                        </a:cubicBezTo>
                        <a:cubicBezTo>
                          <a:pt x="8" y="0"/>
                          <a:pt x="5" y="2"/>
                          <a:pt x="5" y="5"/>
                        </a:cubicBezTo>
                        <a:cubicBezTo>
                          <a:pt x="0" y="34"/>
                          <a:pt x="0" y="34"/>
                          <a:pt x="0" y="34"/>
                        </a:cubicBezTo>
                        <a:cubicBezTo>
                          <a:pt x="0" y="34"/>
                          <a:pt x="0" y="34"/>
                          <a:pt x="0" y="35"/>
                        </a:cubicBezTo>
                        <a:cubicBezTo>
                          <a:pt x="0" y="39"/>
                          <a:pt x="4" y="43"/>
                          <a:pt x="9" y="43"/>
                        </a:cubicBezTo>
                        <a:cubicBezTo>
                          <a:pt x="82" y="43"/>
                          <a:pt x="82" y="43"/>
                          <a:pt x="82" y="43"/>
                        </a:cubicBezTo>
                        <a:cubicBezTo>
                          <a:pt x="87" y="43"/>
                          <a:pt x="91" y="39"/>
                          <a:pt x="91" y="35"/>
                        </a:cubicBezTo>
                        <a:cubicBezTo>
                          <a:pt x="91" y="34"/>
                          <a:pt x="91" y="34"/>
                          <a:pt x="91" y="34"/>
                        </a:cubicBezTo>
                        <a:lnTo>
                          <a:pt x="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83" name="Freeform 407"/>
                  <p:cNvSpPr>
                    <a:spLocks noEditPoints="1"/>
                  </p:cNvSpPr>
                  <p:nvPr/>
                </p:nvSpPr>
                <p:spPr bwMode="auto">
                  <a:xfrm>
                    <a:off x="8991601" y="7164388"/>
                    <a:ext cx="461963" cy="347662"/>
                  </a:xfrm>
                  <a:custGeom>
                    <a:avLst/>
                    <a:gdLst>
                      <a:gd name="T0" fmla="*/ 218 w 240"/>
                      <a:gd name="T1" fmla="*/ 0 h 180"/>
                      <a:gd name="T2" fmla="*/ 21 w 240"/>
                      <a:gd name="T3" fmla="*/ 0 h 180"/>
                      <a:gd name="T4" fmla="*/ 0 w 240"/>
                      <a:gd name="T5" fmla="*/ 22 h 180"/>
                      <a:gd name="T6" fmla="*/ 0 w 240"/>
                      <a:gd name="T7" fmla="*/ 159 h 180"/>
                      <a:gd name="T8" fmla="*/ 21 w 240"/>
                      <a:gd name="T9" fmla="*/ 180 h 180"/>
                      <a:gd name="T10" fmla="*/ 218 w 240"/>
                      <a:gd name="T11" fmla="*/ 180 h 180"/>
                      <a:gd name="T12" fmla="*/ 240 w 240"/>
                      <a:gd name="T13" fmla="*/ 159 h 180"/>
                      <a:gd name="T14" fmla="*/ 240 w 240"/>
                      <a:gd name="T15" fmla="*/ 22 h 180"/>
                      <a:gd name="T16" fmla="*/ 218 w 240"/>
                      <a:gd name="T17" fmla="*/ 0 h 180"/>
                      <a:gd name="T18" fmla="*/ 21 w 240"/>
                      <a:gd name="T19" fmla="*/ 10 h 180"/>
                      <a:gd name="T20" fmla="*/ 218 w 240"/>
                      <a:gd name="T21" fmla="*/ 10 h 180"/>
                      <a:gd name="T22" fmla="*/ 230 w 240"/>
                      <a:gd name="T23" fmla="*/ 22 h 180"/>
                      <a:gd name="T24" fmla="*/ 230 w 240"/>
                      <a:gd name="T25" fmla="*/ 141 h 180"/>
                      <a:gd name="T26" fmla="*/ 9 w 240"/>
                      <a:gd name="T27" fmla="*/ 141 h 180"/>
                      <a:gd name="T28" fmla="*/ 9 w 240"/>
                      <a:gd name="T29" fmla="*/ 22 h 180"/>
                      <a:gd name="T30" fmla="*/ 21 w 240"/>
                      <a:gd name="T31" fmla="*/ 10 h 180"/>
                      <a:gd name="T32" fmla="*/ 218 w 240"/>
                      <a:gd name="T33" fmla="*/ 170 h 180"/>
                      <a:gd name="T34" fmla="*/ 21 w 240"/>
                      <a:gd name="T35" fmla="*/ 170 h 180"/>
                      <a:gd name="T36" fmla="*/ 9 w 240"/>
                      <a:gd name="T37" fmla="*/ 159 h 180"/>
                      <a:gd name="T38" fmla="*/ 9 w 240"/>
                      <a:gd name="T39" fmla="*/ 151 h 180"/>
                      <a:gd name="T40" fmla="*/ 230 w 240"/>
                      <a:gd name="T41" fmla="*/ 151 h 180"/>
                      <a:gd name="T42" fmla="*/ 230 w 240"/>
                      <a:gd name="T43" fmla="*/ 159 h 180"/>
                      <a:gd name="T44" fmla="*/ 218 w 240"/>
                      <a:gd name="T45" fmla="*/ 1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80">
                        <a:moveTo>
                          <a:pt x="218" y="0"/>
                        </a:moveTo>
                        <a:cubicBezTo>
                          <a:pt x="21" y="0"/>
                          <a:pt x="21" y="0"/>
                          <a:pt x="21" y="0"/>
                        </a:cubicBezTo>
                        <a:cubicBezTo>
                          <a:pt x="9" y="0"/>
                          <a:pt x="0" y="10"/>
                          <a:pt x="0" y="22"/>
                        </a:cubicBezTo>
                        <a:cubicBezTo>
                          <a:pt x="0" y="159"/>
                          <a:pt x="0" y="159"/>
                          <a:pt x="0" y="159"/>
                        </a:cubicBezTo>
                        <a:cubicBezTo>
                          <a:pt x="0" y="171"/>
                          <a:pt x="9" y="180"/>
                          <a:pt x="21" y="180"/>
                        </a:cubicBezTo>
                        <a:cubicBezTo>
                          <a:pt x="218" y="180"/>
                          <a:pt x="218" y="180"/>
                          <a:pt x="218" y="180"/>
                        </a:cubicBezTo>
                        <a:cubicBezTo>
                          <a:pt x="230" y="180"/>
                          <a:pt x="240" y="171"/>
                          <a:pt x="240" y="159"/>
                        </a:cubicBezTo>
                        <a:cubicBezTo>
                          <a:pt x="240" y="22"/>
                          <a:pt x="240" y="22"/>
                          <a:pt x="240" y="22"/>
                        </a:cubicBezTo>
                        <a:cubicBezTo>
                          <a:pt x="240" y="10"/>
                          <a:pt x="230" y="0"/>
                          <a:pt x="218" y="0"/>
                        </a:cubicBezTo>
                        <a:close/>
                        <a:moveTo>
                          <a:pt x="21" y="10"/>
                        </a:moveTo>
                        <a:cubicBezTo>
                          <a:pt x="218" y="10"/>
                          <a:pt x="218" y="10"/>
                          <a:pt x="218" y="10"/>
                        </a:cubicBezTo>
                        <a:cubicBezTo>
                          <a:pt x="225" y="10"/>
                          <a:pt x="230" y="15"/>
                          <a:pt x="230" y="22"/>
                        </a:cubicBezTo>
                        <a:cubicBezTo>
                          <a:pt x="230" y="141"/>
                          <a:pt x="230" y="141"/>
                          <a:pt x="230" y="141"/>
                        </a:cubicBezTo>
                        <a:cubicBezTo>
                          <a:pt x="9" y="141"/>
                          <a:pt x="9" y="141"/>
                          <a:pt x="9" y="141"/>
                        </a:cubicBezTo>
                        <a:cubicBezTo>
                          <a:pt x="9" y="22"/>
                          <a:pt x="9" y="22"/>
                          <a:pt x="9" y="22"/>
                        </a:cubicBezTo>
                        <a:cubicBezTo>
                          <a:pt x="9" y="15"/>
                          <a:pt x="15" y="10"/>
                          <a:pt x="21" y="10"/>
                        </a:cubicBezTo>
                        <a:close/>
                        <a:moveTo>
                          <a:pt x="218" y="170"/>
                        </a:moveTo>
                        <a:cubicBezTo>
                          <a:pt x="21" y="170"/>
                          <a:pt x="21" y="170"/>
                          <a:pt x="21" y="170"/>
                        </a:cubicBezTo>
                        <a:cubicBezTo>
                          <a:pt x="15" y="170"/>
                          <a:pt x="9" y="165"/>
                          <a:pt x="9" y="159"/>
                        </a:cubicBezTo>
                        <a:cubicBezTo>
                          <a:pt x="9" y="151"/>
                          <a:pt x="9" y="151"/>
                          <a:pt x="9" y="151"/>
                        </a:cubicBezTo>
                        <a:cubicBezTo>
                          <a:pt x="230" y="151"/>
                          <a:pt x="230" y="151"/>
                          <a:pt x="230" y="151"/>
                        </a:cubicBezTo>
                        <a:cubicBezTo>
                          <a:pt x="230" y="159"/>
                          <a:pt x="230" y="159"/>
                          <a:pt x="230" y="159"/>
                        </a:cubicBezTo>
                        <a:cubicBezTo>
                          <a:pt x="230" y="165"/>
                          <a:pt x="225" y="170"/>
                          <a:pt x="218"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grpSp>
        </p:grpSp>
      </p:grpSp>
      <p:sp>
        <p:nvSpPr>
          <p:cNvPr id="44" name="Freeform 502"/>
          <p:cNvSpPr>
            <a:spLocks noEditPoints="1"/>
          </p:cNvSpPr>
          <p:nvPr/>
        </p:nvSpPr>
        <p:spPr bwMode="auto">
          <a:xfrm>
            <a:off x="2406685" y="2819869"/>
            <a:ext cx="162924" cy="300594"/>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41" name="TextBox 140"/>
          <p:cNvSpPr txBox="1"/>
          <p:nvPr/>
        </p:nvSpPr>
        <p:spPr>
          <a:xfrm>
            <a:off x="2289375" y="2166163"/>
            <a:ext cx="397545" cy="153888"/>
          </a:xfrm>
          <a:prstGeom prst="rect">
            <a:avLst/>
          </a:prstGeom>
          <a:noFill/>
        </p:spPr>
        <p:txBody>
          <a:bodyPr wrap="none" lIns="0" tIns="0" rIns="0" bIns="0" rtlCol="0">
            <a:spAutoFit/>
          </a:bodyPr>
          <a:lstStyle/>
          <a:p>
            <a:pPr algn="ctr">
              <a:spcBef>
                <a:spcPts val="600"/>
              </a:spcBef>
              <a:buSzPct val="100000"/>
            </a:pPr>
            <a:r>
              <a:rPr lang="en-US" sz="1000" b="1" dirty="0" smtClean="0">
                <a:latin typeface="Frutiger Next Pro Light" panose="020B0303040204020203" pitchFamily="34" charset="0"/>
                <a:cs typeface="Lao UI" panose="020B0502040204020203" pitchFamily="34" charset="0"/>
              </a:rPr>
              <a:t>Google</a:t>
            </a:r>
            <a:endParaRPr lang="en-US" sz="1000" b="1" dirty="0">
              <a:latin typeface="Frutiger Next Pro Light" panose="020B0303040204020203" pitchFamily="34" charset="0"/>
              <a:cs typeface="Lao UI" panose="020B0502040204020203" pitchFamily="34" charset="0"/>
            </a:endParaRPr>
          </a:p>
        </p:txBody>
      </p:sp>
      <p:sp>
        <p:nvSpPr>
          <p:cNvPr id="147" name="Title 12"/>
          <p:cNvSpPr>
            <a:spLocks noGrp="1"/>
          </p:cNvSpPr>
          <p:nvPr>
            <p:ph type="title"/>
          </p:nvPr>
        </p:nvSpPr>
        <p:spPr>
          <a:xfrm>
            <a:off x="382870" y="237941"/>
            <a:ext cx="8303930" cy="600261"/>
          </a:xfrm>
        </p:spPr>
        <p:txBody>
          <a:bodyPr/>
          <a:lstStyle/>
          <a:p>
            <a:r>
              <a:rPr lang="en-US" sz="2800" dirty="0" smtClean="0">
                <a:solidFill>
                  <a:schemeClr val="accent5"/>
                </a:solidFill>
                <a:latin typeface="+mn-lt"/>
              </a:rPr>
              <a:t>Reimagine how data is used</a:t>
            </a:r>
            <a:endParaRPr lang="en-US" sz="2800" dirty="0">
              <a:solidFill>
                <a:schemeClr val="accent5"/>
              </a:solidFill>
              <a:latin typeface="+mn-lt"/>
            </a:endParaRPr>
          </a:p>
        </p:txBody>
      </p:sp>
      <p:sp>
        <p:nvSpPr>
          <p:cNvPr id="148" name="Text Placeholder 13"/>
          <p:cNvSpPr>
            <a:spLocks noGrp="1"/>
          </p:cNvSpPr>
          <p:nvPr>
            <p:ph type="body" sz="quarter" idx="14"/>
          </p:nvPr>
        </p:nvSpPr>
        <p:spPr>
          <a:xfrm>
            <a:off x="383384" y="843653"/>
            <a:ext cx="8303419" cy="647700"/>
          </a:xfrm>
        </p:spPr>
        <p:txBody>
          <a:bodyPr/>
          <a:lstStyle/>
          <a:p>
            <a:r>
              <a:rPr lang="en-US" sz="1600" dirty="0">
                <a:solidFill>
                  <a:schemeClr val="tx1"/>
                </a:solidFill>
              </a:rPr>
              <a:t>Transform into an organization where decision-making is based on evidence and data driven </a:t>
            </a:r>
            <a:r>
              <a:rPr lang="en-US" sz="1600" dirty="0" smtClean="0">
                <a:solidFill>
                  <a:schemeClr val="tx1"/>
                </a:solidFill>
              </a:rPr>
              <a:t>insights</a:t>
            </a:r>
            <a:endParaRPr lang="en-US" sz="1600" dirty="0">
              <a:solidFill>
                <a:schemeClr val="tx1"/>
              </a:solidFill>
            </a:endParaRPr>
          </a:p>
        </p:txBody>
      </p:sp>
      <p:cxnSp>
        <p:nvCxnSpPr>
          <p:cNvPr id="5" name="Straight Arrow Connector 4"/>
          <p:cNvCxnSpPr/>
          <p:nvPr/>
        </p:nvCxnSpPr>
        <p:spPr>
          <a:xfrm>
            <a:off x="1671324" y="2962536"/>
            <a:ext cx="4572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2488147" y="2418025"/>
            <a:ext cx="1"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2800279" y="2243107"/>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3404345" y="2430961"/>
            <a:ext cx="1"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a:off x="3404345" y="3200436"/>
            <a:ext cx="1"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737836" y="3682041"/>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V="1">
            <a:off x="4403535" y="3180430"/>
            <a:ext cx="1"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4733981" y="2962536"/>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697188" y="2962536"/>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6979622" y="2962536"/>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2" name="Group 181"/>
          <p:cNvGrpSpPr/>
          <p:nvPr/>
        </p:nvGrpSpPr>
        <p:grpSpPr>
          <a:xfrm>
            <a:off x="2336466" y="4309943"/>
            <a:ext cx="2754517" cy="1940976"/>
            <a:chOff x="2296151" y="4309943"/>
            <a:chExt cx="2754517" cy="1940976"/>
          </a:xfrm>
        </p:grpSpPr>
        <p:cxnSp>
          <p:nvCxnSpPr>
            <p:cNvPr id="181" name="Straight Connector 180"/>
            <p:cNvCxnSpPr/>
            <p:nvPr/>
          </p:nvCxnSpPr>
          <p:spPr>
            <a:xfrm>
              <a:off x="2982555" y="4627079"/>
              <a:ext cx="1387543" cy="944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06516" y="4670159"/>
              <a:ext cx="0" cy="10624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774151" y="4602167"/>
              <a:ext cx="3624" cy="1157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82555" y="4627079"/>
              <a:ext cx="1387543" cy="944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2569609" y="4309943"/>
              <a:ext cx="2128958" cy="472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p:cNvSpPr/>
            <p:nvPr/>
          </p:nvSpPr>
          <p:spPr>
            <a:xfrm>
              <a:off x="2569609" y="4898088"/>
              <a:ext cx="2242729" cy="472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2654423" y="5486234"/>
              <a:ext cx="2079558" cy="472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2296151" y="6081642"/>
              <a:ext cx="2754517" cy="169277"/>
            </a:xfrm>
            <a:prstGeom prst="rect">
              <a:avLst/>
            </a:prstGeom>
            <a:noFill/>
          </p:spPr>
          <p:txBody>
            <a:bodyPr wrap="square" lIns="0" tIns="0" rIns="0" bIns="0" rtlCol="0">
              <a:spAutoFit/>
            </a:bodyPr>
            <a:lstStyle>
              <a:defPPr>
                <a:defRPr lang="en-US"/>
              </a:defPPr>
              <a:lvl1pPr algn="ctr">
                <a:spcBef>
                  <a:spcPts val="600"/>
                </a:spcBef>
                <a:buSzPct val="100000"/>
                <a:defRPr sz="1000" b="1" kern="0">
                  <a:solidFill>
                    <a:schemeClr val="bg1"/>
                  </a:solidFill>
                </a:defRPr>
              </a:lvl1pPr>
            </a:lstStyle>
            <a:p>
              <a:r>
                <a:rPr lang="en-US" sz="1100" b="0" dirty="0">
                  <a:solidFill>
                    <a:schemeClr val="tx1"/>
                  </a:solidFill>
                </a:rPr>
                <a:t>Automatic Data Aggregation </a:t>
              </a:r>
              <a:r>
                <a:rPr lang="en-US" sz="1100" b="0" dirty="0" smtClean="0">
                  <a:solidFill>
                    <a:schemeClr val="tx1"/>
                  </a:solidFill>
                </a:rPr>
                <a:t>&amp; </a:t>
              </a:r>
              <a:r>
                <a:rPr lang="en-US" sz="1100" b="0" dirty="0">
                  <a:solidFill>
                    <a:schemeClr val="tx1"/>
                  </a:solidFill>
                </a:rPr>
                <a:t>Correlation</a:t>
              </a:r>
            </a:p>
          </p:txBody>
        </p:sp>
        <p:sp>
          <p:nvSpPr>
            <p:cNvPr id="60" name="Freeform 415"/>
            <p:cNvSpPr>
              <a:spLocks/>
            </p:cNvSpPr>
            <p:nvPr/>
          </p:nvSpPr>
          <p:spPr bwMode="auto">
            <a:xfrm>
              <a:off x="3463605" y="4929199"/>
              <a:ext cx="476317" cy="425448"/>
            </a:xfrm>
            <a:custGeom>
              <a:avLst/>
              <a:gdLst>
                <a:gd name="T0" fmla="*/ 229 w 230"/>
                <a:gd name="T1" fmla="*/ 152 h 206"/>
                <a:gd name="T2" fmla="*/ 207 w 230"/>
                <a:gd name="T3" fmla="*/ 105 h 206"/>
                <a:gd name="T4" fmla="*/ 201 w 230"/>
                <a:gd name="T5" fmla="*/ 103 h 206"/>
                <a:gd name="T6" fmla="*/ 155 w 230"/>
                <a:gd name="T7" fmla="*/ 124 h 206"/>
                <a:gd name="T8" fmla="*/ 152 w 230"/>
                <a:gd name="T9" fmla="*/ 131 h 206"/>
                <a:gd name="T10" fmla="*/ 159 w 230"/>
                <a:gd name="T11" fmla="*/ 133 h 206"/>
                <a:gd name="T12" fmla="*/ 195 w 230"/>
                <a:gd name="T13" fmla="*/ 117 h 206"/>
                <a:gd name="T14" fmla="*/ 163 w 230"/>
                <a:gd name="T15" fmla="*/ 175 h 206"/>
                <a:gd name="T16" fmla="*/ 97 w 230"/>
                <a:gd name="T17" fmla="*/ 196 h 206"/>
                <a:gd name="T18" fmla="*/ 14 w 230"/>
                <a:gd name="T19" fmla="*/ 98 h 206"/>
                <a:gd name="T20" fmla="*/ 112 w 230"/>
                <a:gd name="T21" fmla="*/ 15 h 206"/>
                <a:gd name="T22" fmla="*/ 173 w 230"/>
                <a:gd name="T23" fmla="*/ 46 h 206"/>
                <a:gd name="T24" fmla="*/ 180 w 230"/>
                <a:gd name="T25" fmla="*/ 46 h 206"/>
                <a:gd name="T26" fmla="*/ 181 w 230"/>
                <a:gd name="T27" fmla="*/ 39 h 206"/>
                <a:gd name="T28" fmla="*/ 113 w 230"/>
                <a:gd name="T29" fmla="*/ 5 h 206"/>
                <a:gd name="T30" fmla="*/ 4 w 230"/>
                <a:gd name="T31" fmla="*/ 97 h 206"/>
                <a:gd name="T32" fmla="*/ 96 w 230"/>
                <a:gd name="T33" fmla="*/ 206 h 206"/>
                <a:gd name="T34" fmla="*/ 105 w 230"/>
                <a:gd name="T35" fmla="*/ 206 h 206"/>
                <a:gd name="T36" fmla="*/ 170 w 230"/>
                <a:gd name="T37" fmla="*/ 182 h 206"/>
                <a:gd name="T38" fmla="*/ 204 w 230"/>
                <a:gd name="T39" fmla="*/ 121 h 206"/>
                <a:gd name="T40" fmla="*/ 220 w 230"/>
                <a:gd name="T41" fmla="*/ 156 h 206"/>
                <a:gd name="T42" fmla="*/ 224 w 230"/>
                <a:gd name="T43" fmla="*/ 159 h 206"/>
                <a:gd name="T44" fmla="*/ 226 w 230"/>
                <a:gd name="T45" fmla="*/ 158 h 206"/>
                <a:gd name="T46" fmla="*/ 229 w 230"/>
                <a:gd name="T47" fmla="*/ 15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206">
                  <a:moveTo>
                    <a:pt x="229" y="152"/>
                  </a:moveTo>
                  <a:cubicBezTo>
                    <a:pt x="207" y="105"/>
                    <a:pt x="207" y="105"/>
                    <a:pt x="207" y="105"/>
                  </a:cubicBezTo>
                  <a:cubicBezTo>
                    <a:pt x="206" y="103"/>
                    <a:pt x="203" y="102"/>
                    <a:pt x="201" y="103"/>
                  </a:cubicBezTo>
                  <a:cubicBezTo>
                    <a:pt x="155" y="124"/>
                    <a:pt x="155" y="124"/>
                    <a:pt x="155" y="124"/>
                  </a:cubicBezTo>
                  <a:cubicBezTo>
                    <a:pt x="152" y="125"/>
                    <a:pt x="151" y="128"/>
                    <a:pt x="152" y="131"/>
                  </a:cubicBezTo>
                  <a:cubicBezTo>
                    <a:pt x="153" y="133"/>
                    <a:pt x="156" y="134"/>
                    <a:pt x="159" y="133"/>
                  </a:cubicBezTo>
                  <a:cubicBezTo>
                    <a:pt x="195" y="117"/>
                    <a:pt x="195" y="117"/>
                    <a:pt x="195" y="117"/>
                  </a:cubicBezTo>
                  <a:cubicBezTo>
                    <a:pt x="192" y="139"/>
                    <a:pt x="181" y="160"/>
                    <a:pt x="163" y="175"/>
                  </a:cubicBezTo>
                  <a:cubicBezTo>
                    <a:pt x="145" y="191"/>
                    <a:pt x="121" y="198"/>
                    <a:pt x="97" y="196"/>
                  </a:cubicBezTo>
                  <a:cubicBezTo>
                    <a:pt x="47" y="192"/>
                    <a:pt x="10" y="148"/>
                    <a:pt x="14" y="98"/>
                  </a:cubicBezTo>
                  <a:cubicBezTo>
                    <a:pt x="18" y="48"/>
                    <a:pt x="62" y="11"/>
                    <a:pt x="112" y="15"/>
                  </a:cubicBezTo>
                  <a:cubicBezTo>
                    <a:pt x="136" y="17"/>
                    <a:pt x="158" y="28"/>
                    <a:pt x="173" y="46"/>
                  </a:cubicBezTo>
                  <a:cubicBezTo>
                    <a:pt x="175" y="48"/>
                    <a:pt x="178" y="48"/>
                    <a:pt x="180" y="46"/>
                  </a:cubicBezTo>
                  <a:cubicBezTo>
                    <a:pt x="182" y="45"/>
                    <a:pt x="182" y="42"/>
                    <a:pt x="181" y="39"/>
                  </a:cubicBezTo>
                  <a:cubicBezTo>
                    <a:pt x="163" y="20"/>
                    <a:pt x="139" y="7"/>
                    <a:pt x="113" y="5"/>
                  </a:cubicBezTo>
                  <a:cubicBezTo>
                    <a:pt x="58" y="0"/>
                    <a:pt x="9" y="42"/>
                    <a:pt x="4" y="97"/>
                  </a:cubicBezTo>
                  <a:cubicBezTo>
                    <a:pt x="0" y="152"/>
                    <a:pt x="41" y="201"/>
                    <a:pt x="96" y="206"/>
                  </a:cubicBezTo>
                  <a:cubicBezTo>
                    <a:pt x="99" y="206"/>
                    <a:pt x="102" y="206"/>
                    <a:pt x="105" y="206"/>
                  </a:cubicBezTo>
                  <a:cubicBezTo>
                    <a:pt x="128" y="206"/>
                    <a:pt x="151" y="198"/>
                    <a:pt x="170" y="182"/>
                  </a:cubicBezTo>
                  <a:cubicBezTo>
                    <a:pt x="188" y="167"/>
                    <a:pt x="200" y="145"/>
                    <a:pt x="204" y="121"/>
                  </a:cubicBezTo>
                  <a:cubicBezTo>
                    <a:pt x="220" y="156"/>
                    <a:pt x="220" y="156"/>
                    <a:pt x="220" y="156"/>
                  </a:cubicBezTo>
                  <a:cubicBezTo>
                    <a:pt x="221" y="158"/>
                    <a:pt x="222" y="159"/>
                    <a:pt x="224" y="159"/>
                  </a:cubicBezTo>
                  <a:cubicBezTo>
                    <a:pt x="225" y="159"/>
                    <a:pt x="226" y="158"/>
                    <a:pt x="226" y="158"/>
                  </a:cubicBezTo>
                  <a:cubicBezTo>
                    <a:pt x="229" y="157"/>
                    <a:pt x="230" y="154"/>
                    <a:pt x="229" y="152"/>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nvGrpSpPr>
            <p:cNvPr id="61" name="Group 60"/>
            <p:cNvGrpSpPr/>
            <p:nvPr/>
          </p:nvGrpSpPr>
          <p:grpSpPr>
            <a:xfrm>
              <a:off x="4436771" y="5078079"/>
              <a:ext cx="210824" cy="148638"/>
              <a:chOff x="10079026" y="4451344"/>
              <a:chExt cx="490537" cy="493719"/>
            </a:xfrm>
            <a:solidFill>
              <a:schemeClr val="tx1"/>
            </a:solidFill>
          </p:grpSpPr>
          <p:sp>
            <p:nvSpPr>
              <p:cNvPr id="101" name="Freeform 236"/>
              <p:cNvSpPr>
                <a:spLocks/>
              </p:cNvSpPr>
              <p:nvPr/>
            </p:nvSpPr>
            <p:spPr bwMode="auto">
              <a:xfrm>
                <a:off x="10079026" y="4451344"/>
                <a:ext cx="490537" cy="493712"/>
              </a:xfrm>
              <a:custGeom>
                <a:avLst/>
                <a:gdLst>
                  <a:gd name="T0" fmla="*/ 0 w 170"/>
                  <a:gd name="T1" fmla="*/ 0 h 171"/>
                  <a:gd name="T2" fmla="*/ 0 w 170"/>
                  <a:gd name="T3" fmla="*/ 34 h 171"/>
                  <a:gd name="T4" fmla="*/ 96 w 170"/>
                  <a:gd name="T5" fmla="*/ 75 h 171"/>
                  <a:gd name="T6" fmla="*/ 136 w 170"/>
                  <a:gd name="T7" fmla="*/ 171 h 171"/>
                  <a:gd name="T8" fmla="*/ 170 w 170"/>
                  <a:gd name="T9" fmla="*/ 171 h 171"/>
                  <a:gd name="T10" fmla="*/ 0 w 170"/>
                  <a:gd name="T11" fmla="*/ 0 h 171"/>
                </a:gdLst>
                <a:ahLst/>
                <a:cxnLst>
                  <a:cxn ang="0">
                    <a:pos x="T0" y="T1"/>
                  </a:cxn>
                  <a:cxn ang="0">
                    <a:pos x="T2" y="T3"/>
                  </a:cxn>
                  <a:cxn ang="0">
                    <a:pos x="T4" y="T5"/>
                  </a:cxn>
                  <a:cxn ang="0">
                    <a:pos x="T6" y="T7"/>
                  </a:cxn>
                  <a:cxn ang="0">
                    <a:pos x="T8" y="T9"/>
                  </a:cxn>
                  <a:cxn ang="0">
                    <a:pos x="T10" y="T11"/>
                  </a:cxn>
                </a:cxnLst>
                <a:rect l="0" t="0" r="r" b="b"/>
                <a:pathLst>
                  <a:path w="170" h="171">
                    <a:moveTo>
                      <a:pt x="0" y="0"/>
                    </a:moveTo>
                    <a:cubicBezTo>
                      <a:pt x="0" y="34"/>
                      <a:pt x="0" y="34"/>
                      <a:pt x="0" y="34"/>
                    </a:cubicBezTo>
                    <a:cubicBezTo>
                      <a:pt x="36" y="35"/>
                      <a:pt x="70" y="49"/>
                      <a:pt x="96" y="75"/>
                    </a:cubicBezTo>
                    <a:cubicBezTo>
                      <a:pt x="122" y="100"/>
                      <a:pt x="136" y="135"/>
                      <a:pt x="136" y="171"/>
                    </a:cubicBezTo>
                    <a:cubicBezTo>
                      <a:pt x="170" y="171"/>
                      <a:pt x="170" y="171"/>
                      <a:pt x="170" y="171"/>
                    </a:cubicBezTo>
                    <a:cubicBezTo>
                      <a:pt x="170" y="77"/>
                      <a:pt x="94"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02" name="Oval 237"/>
              <p:cNvSpPr>
                <a:spLocks noChangeArrowheads="1"/>
              </p:cNvSpPr>
              <p:nvPr/>
            </p:nvSpPr>
            <p:spPr bwMode="auto">
              <a:xfrm>
                <a:off x="10079052" y="4811710"/>
                <a:ext cx="133351"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03" name="Freeform 238"/>
              <p:cNvSpPr>
                <a:spLocks/>
              </p:cNvSpPr>
              <p:nvPr/>
            </p:nvSpPr>
            <p:spPr bwMode="auto">
              <a:xfrm>
                <a:off x="10079038" y="4619624"/>
                <a:ext cx="323850" cy="325439"/>
              </a:xfrm>
              <a:custGeom>
                <a:avLst/>
                <a:gdLst>
                  <a:gd name="T0" fmla="*/ 0 w 112"/>
                  <a:gd name="T1" fmla="*/ 0 h 113"/>
                  <a:gd name="T2" fmla="*/ 0 w 112"/>
                  <a:gd name="T3" fmla="*/ 35 h 113"/>
                  <a:gd name="T4" fmla="*/ 78 w 112"/>
                  <a:gd name="T5" fmla="*/ 113 h 113"/>
                  <a:gd name="T6" fmla="*/ 112 w 112"/>
                  <a:gd name="T7" fmla="*/ 113 h 113"/>
                  <a:gd name="T8" fmla="*/ 0 w 112"/>
                  <a:gd name="T9" fmla="*/ 0 h 113"/>
                </a:gdLst>
                <a:ahLst/>
                <a:cxnLst>
                  <a:cxn ang="0">
                    <a:pos x="T0" y="T1"/>
                  </a:cxn>
                  <a:cxn ang="0">
                    <a:pos x="T2" y="T3"/>
                  </a:cxn>
                  <a:cxn ang="0">
                    <a:pos x="T4" y="T5"/>
                  </a:cxn>
                  <a:cxn ang="0">
                    <a:pos x="T6" y="T7"/>
                  </a:cxn>
                  <a:cxn ang="0">
                    <a:pos x="T8" y="T9"/>
                  </a:cxn>
                </a:cxnLst>
                <a:rect l="0" t="0" r="r" b="b"/>
                <a:pathLst>
                  <a:path w="112" h="113">
                    <a:moveTo>
                      <a:pt x="0" y="0"/>
                    </a:moveTo>
                    <a:cubicBezTo>
                      <a:pt x="0" y="35"/>
                      <a:pt x="0" y="35"/>
                      <a:pt x="0" y="35"/>
                    </a:cubicBezTo>
                    <a:cubicBezTo>
                      <a:pt x="43" y="35"/>
                      <a:pt x="78" y="70"/>
                      <a:pt x="78" y="113"/>
                    </a:cubicBezTo>
                    <a:cubicBezTo>
                      <a:pt x="112" y="113"/>
                      <a:pt x="112" y="113"/>
                      <a:pt x="112" y="113"/>
                    </a:cubicBezTo>
                    <a:cubicBezTo>
                      <a:pt x="112" y="51"/>
                      <a:pt x="6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sp>
          <p:nvSpPr>
            <p:cNvPr id="62" name="Freeform 146"/>
            <p:cNvSpPr>
              <a:spLocks/>
            </p:cNvSpPr>
            <p:nvPr/>
          </p:nvSpPr>
          <p:spPr bwMode="auto">
            <a:xfrm>
              <a:off x="4384488" y="4434454"/>
              <a:ext cx="249895" cy="158528"/>
            </a:xfrm>
            <a:custGeom>
              <a:avLst/>
              <a:gdLst>
                <a:gd name="T0" fmla="*/ 0 w 180"/>
                <a:gd name="T1" fmla="*/ 130 h 146"/>
                <a:gd name="T2" fmla="*/ 57 w 180"/>
                <a:gd name="T3" fmla="*/ 146 h 146"/>
                <a:gd name="T4" fmla="*/ 162 w 180"/>
                <a:gd name="T5" fmla="*/ 36 h 146"/>
                <a:gd name="T6" fmla="*/ 180 w 180"/>
                <a:gd name="T7" fmla="*/ 17 h 146"/>
                <a:gd name="T8" fmla="*/ 159 w 180"/>
                <a:gd name="T9" fmla="*/ 23 h 146"/>
                <a:gd name="T10" fmla="*/ 175 w 180"/>
                <a:gd name="T11" fmla="*/ 2 h 146"/>
                <a:gd name="T12" fmla="*/ 152 w 180"/>
                <a:gd name="T13" fmla="*/ 11 h 146"/>
                <a:gd name="T14" fmla="*/ 125 w 180"/>
                <a:gd name="T15" fmla="*/ 0 h 146"/>
                <a:gd name="T16" fmla="*/ 89 w 180"/>
                <a:gd name="T17" fmla="*/ 45 h 146"/>
                <a:gd name="T18" fmla="*/ 13 w 180"/>
                <a:gd name="T19" fmla="*/ 6 h 146"/>
                <a:gd name="T20" fmla="*/ 24 w 180"/>
                <a:gd name="T21" fmla="*/ 56 h 146"/>
                <a:gd name="T22" fmla="*/ 7 w 180"/>
                <a:gd name="T23" fmla="*/ 51 h 146"/>
                <a:gd name="T24" fmla="*/ 37 w 180"/>
                <a:gd name="T25" fmla="*/ 88 h 146"/>
                <a:gd name="T26" fmla="*/ 20 w 180"/>
                <a:gd name="T27" fmla="*/ 89 h 146"/>
                <a:gd name="T28" fmla="*/ 55 w 180"/>
                <a:gd name="T29" fmla="*/ 114 h 146"/>
                <a:gd name="T30" fmla="*/ 0 w 180"/>
                <a:gd name="T31"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46">
                  <a:moveTo>
                    <a:pt x="0" y="130"/>
                  </a:moveTo>
                  <a:cubicBezTo>
                    <a:pt x="16" y="140"/>
                    <a:pt x="36" y="146"/>
                    <a:pt x="57" y="146"/>
                  </a:cubicBezTo>
                  <a:cubicBezTo>
                    <a:pt x="125" y="146"/>
                    <a:pt x="164" y="88"/>
                    <a:pt x="162" y="36"/>
                  </a:cubicBezTo>
                  <a:cubicBezTo>
                    <a:pt x="169" y="31"/>
                    <a:pt x="175" y="24"/>
                    <a:pt x="180" y="17"/>
                  </a:cubicBezTo>
                  <a:cubicBezTo>
                    <a:pt x="174" y="20"/>
                    <a:pt x="167" y="22"/>
                    <a:pt x="159" y="23"/>
                  </a:cubicBezTo>
                  <a:cubicBezTo>
                    <a:pt x="167" y="18"/>
                    <a:pt x="173" y="11"/>
                    <a:pt x="175" y="2"/>
                  </a:cubicBezTo>
                  <a:cubicBezTo>
                    <a:pt x="168" y="7"/>
                    <a:pt x="160" y="10"/>
                    <a:pt x="152" y="11"/>
                  </a:cubicBezTo>
                  <a:cubicBezTo>
                    <a:pt x="145" y="4"/>
                    <a:pt x="136" y="0"/>
                    <a:pt x="125" y="0"/>
                  </a:cubicBezTo>
                  <a:cubicBezTo>
                    <a:pt x="101" y="0"/>
                    <a:pt x="83" y="22"/>
                    <a:pt x="89" y="45"/>
                  </a:cubicBezTo>
                  <a:cubicBezTo>
                    <a:pt x="58" y="44"/>
                    <a:pt x="31" y="29"/>
                    <a:pt x="13" y="6"/>
                  </a:cubicBezTo>
                  <a:cubicBezTo>
                    <a:pt x="3" y="23"/>
                    <a:pt x="8" y="45"/>
                    <a:pt x="24" y="56"/>
                  </a:cubicBezTo>
                  <a:cubicBezTo>
                    <a:pt x="18" y="56"/>
                    <a:pt x="12" y="54"/>
                    <a:pt x="7" y="51"/>
                  </a:cubicBezTo>
                  <a:cubicBezTo>
                    <a:pt x="7" y="68"/>
                    <a:pt x="19" y="84"/>
                    <a:pt x="37" y="88"/>
                  </a:cubicBezTo>
                  <a:cubicBezTo>
                    <a:pt x="32" y="89"/>
                    <a:pt x="26" y="90"/>
                    <a:pt x="20" y="89"/>
                  </a:cubicBezTo>
                  <a:cubicBezTo>
                    <a:pt x="25" y="103"/>
                    <a:pt x="39" y="114"/>
                    <a:pt x="55" y="114"/>
                  </a:cubicBezTo>
                  <a:cubicBezTo>
                    <a:pt x="39" y="126"/>
                    <a:pt x="20" y="132"/>
                    <a:pt x="0" y="130"/>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63" name="Freeform 255"/>
            <p:cNvSpPr>
              <a:spLocks noEditPoints="1"/>
            </p:cNvSpPr>
            <p:nvPr/>
          </p:nvSpPr>
          <p:spPr bwMode="auto">
            <a:xfrm>
              <a:off x="3643241" y="4404983"/>
              <a:ext cx="150919" cy="217471"/>
            </a:xfrm>
            <a:custGeom>
              <a:avLst/>
              <a:gdLst>
                <a:gd name="T0" fmla="*/ 165 w 169"/>
                <a:gd name="T1" fmla="*/ 63 h 241"/>
                <a:gd name="T2" fmla="*/ 136 w 169"/>
                <a:gd name="T3" fmla="*/ 35 h 241"/>
                <a:gd name="T4" fmla="*/ 128 w 169"/>
                <a:gd name="T5" fmla="*/ 31 h 241"/>
                <a:gd name="T6" fmla="*/ 128 w 169"/>
                <a:gd name="T7" fmla="*/ 31 h 241"/>
                <a:gd name="T8" fmla="*/ 86 w 169"/>
                <a:gd name="T9" fmla="*/ 31 h 241"/>
                <a:gd name="T10" fmla="*/ 86 w 169"/>
                <a:gd name="T11" fmla="*/ 21 h 241"/>
                <a:gd name="T12" fmla="*/ 65 w 169"/>
                <a:gd name="T13" fmla="*/ 0 h 241"/>
                <a:gd name="T14" fmla="*/ 50 w 169"/>
                <a:gd name="T15" fmla="*/ 6 h 241"/>
                <a:gd name="T16" fmla="*/ 44 w 169"/>
                <a:gd name="T17" fmla="*/ 21 h 241"/>
                <a:gd name="T18" fmla="*/ 44 w 169"/>
                <a:gd name="T19" fmla="*/ 31 h 241"/>
                <a:gd name="T20" fmla="*/ 12 w 169"/>
                <a:gd name="T21" fmla="*/ 31 h 241"/>
                <a:gd name="T22" fmla="*/ 0 w 169"/>
                <a:gd name="T23" fmla="*/ 43 h 241"/>
                <a:gd name="T24" fmla="*/ 0 w 169"/>
                <a:gd name="T25" fmla="*/ 230 h 241"/>
                <a:gd name="T26" fmla="*/ 12 w 169"/>
                <a:gd name="T27" fmla="*/ 241 h 241"/>
                <a:gd name="T28" fmla="*/ 157 w 169"/>
                <a:gd name="T29" fmla="*/ 241 h 241"/>
                <a:gd name="T30" fmla="*/ 169 w 169"/>
                <a:gd name="T31" fmla="*/ 230 h 241"/>
                <a:gd name="T32" fmla="*/ 169 w 169"/>
                <a:gd name="T33" fmla="*/ 72 h 241"/>
                <a:gd name="T34" fmla="*/ 165 w 169"/>
                <a:gd name="T35" fmla="*/ 63 h 241"/>
                <a:gd name="T36" fmla="*/ 155 w 169"/>
                <a:gd name="T37" fmla="*/ 67 h 241"/>
                <a:gd name="T38" fmla="*/ 133 w 169"/>
                <a:gd name="T39" fmla="*/ 67 h 241"/>
                <a:gd name="T40" fmla="*/ 133 w 169"/>
                <a:gd name="T41" fmla="*/ 45 h 241"/>
                <a:gd name="T42" fmla="*/ 155 w 169"/>
                <a:gd name="T43" fmla="*/ 67 h 241"/>
                <a:gd name="T44" fmla="*/ 54 w 169"/>
                <a:gd name="T45" fmla="*/ 21 h 241"/>
                <a:gd name="T46" fmla="*/ 57 w 169"/>
                <a:gd name="T47" fmla="*/ 13 h 241"/>
                <a:gd name="T48" fmla="*/ 65 w 169"/>
                <a:gd name="T49" fmla="*/ 10 h 241"/>
                <a:gd name="T50" fmla="*/ 77 w 169"/>
                <a:gd name="T51" fmla="*/ 21 h 241"/>
                <a:gd name="T52" fmla="*/ 77 w 169"/>
                <a:gd name="T53" fmla="*/ 31 h 241"/>
                <a:gd name="T54" fmla="*/ 54 w 169"/>
                <a:gd name="T55" fmla="*/ 31 h 241"/>
                <a:gd name="T56" fmla="*/ 54 w 169"/>
                <a:gd name="T57" fmla="*/ 21 h 241"/>
                <a:gd name="T58" fmla="*/ 157 w 169"/>
                <a:gd name="T59" fmla="*/ 232 h 241"/>
                <a:gd name="T60" fmla="*/ 12 w 169"/>
                <a:gd name="T61" fmla="*/ 232 h 241"/>
                <a:gd name="T62" fmla="*/ 10 w 169"/>
                <a:gd name="T63" fmla="*/ 230 h 241"/>
                <a:gd name="T64" fmla="*/ 10 w 169"/>
                <a:gd name="T65" fmla="*/ 43 h 241"/>
                <a:gd name="T66" fmla="*/ 12 w 169"/>
                <a:gd name="T67" fmla="*/ 41 h 241"/>
                <a:gd name="T68" fmla="*/ 77 w 169"/>
                <a:gd name="T69" fmla="*/ 41 h 241"/>
                <a:gd name="T70" fmla="*/ 76 w 169"/>
                <a:gd name="T71" fmla="*/ 108 h 241"/>
                <a:gd name="T72" fmla="*/ 60 w 169"/>
                <a:gd name="T73" fmla="*/ 124 h 241"/>
                <a:gd name="T74" fmla="*/ 60 w 169"/>
                <a:gd name="T75" fmla="*/ 124 h 241"/>
                <a:gd name="T76" fmla="*/ 48 w 169"/>
                <a:gd name="T77" fmla="*/ 120 h 241"/>
                <a:gd name="T78" fmla="*/ 43 w 169"/>
                <a:gd name="T79" fmla="*/ 108 h 241"/>
                <a:gd name="T80" fmla="*/ 43 w 169"/>
                <a:gd name="T81" fmla="*/ 63 h 241"/>
                <a:gd name="T82" fmla="*/ 39 w 169"/>
                <a:gd name="T83" fmla="*/ 58 h 241"/>
                <a:gd name="T84" fmla="*/ 34 w 169"/>
                <a:gd name="T85" fmla="*/ 63 h 241"/>
                <a:gd name="T86" fmla="*/ 34 w 169"/>
                <a:gd name="T87" fmla="*/ 108 h 241"/>
                <a:gd name="T88" fmla="*/ 41 w 169"/>
                <a:gd name="T89" fmla="*/ 126 h 241"/>
                <a:gd name="T90" fmla="*/ 60 w 169"/>
                <a:gd name="T91" fmla="*/ 134 h 241"/>
                <a:gd name="T92" fmla="*/ 60 w 169"/>
                <a:gd name="T93" fmla="*/ 134 h 241"/>
                <a:gd name="T94" fmla="*/ 86 w 169"/>
                <a:gd name="T95" fmla="*/ 108 h 241"/>
                <a:gd name="T96" fmla="*/ 86 w 169"/>
                <a:gd name="T97" fmla="*/ 41 h 241"/>
                <a:gd name="T98" fmla="*/ 123 w 169"/>
                <a:gd name="T99" fmla="*/ 41 h 241"/>
                <a:gd name="T100" fmla="*/ 123 w 169"/>
                <a:gd name="T101" fmla="*/ 72 h 241"/>
                <a:gd name="T102" fmla="*/ 128 w 169"/>
                <a:gd name="T103" fmla="*/ 77 h 241"/>
                <a:gd name="T104" fmla="*/ 159 w 169"/>
                <a:gd name="T105" fmla="*/ 77 h 241"/>
                <a:gd name="T106" fmla="*/ 159 w 169"/>
                <a:gd name="T107" fmla="*/ 230 h 241"/>
                <a:gd name="T108" fmla="*/ 157 w 169"/>
                <a:gd name="T109" fmla="*/ 23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241">
                  <a:moveTo>
                    <a:pt x="165" y="63"/>
                  </a:moveTo>
                  <a:cubicBezTo>
                    <a:pt x="136" y="35"/>
                    <a:pt x="136" y="35"/>
                    <a:pt x="136" y="35"/>
                  </a:cubicBezTo>
                  <a:cubicBezTo>
                    <a:pt x="134" y="32"/>
                    <a:pt x="131" y="31"/>
                    <a:pt x="128" y="31"/>
                  </a:cubicBezTo>
                  <a:cubicBezTo>
                    <a:pt x="128" y="31"/>
                    <a:pt x="128" y="31"/>
                    <a:pt x="128" y="31"/>
                  </a:cubicBezTo>
                  <a:cubicBezTo>
                    <a:pt x="86" y="31"/>
                    <a:pt x="86" y="31"/>
                    <a:pt x="86" y="31"/>
                  </a:cubicBezTo>
                  <a:cubicBezTo>
                    <a:pt x="86" y="21"/>
                    <a:pt x="86" y="21"/>
                    <a:pt x="86" y="21"/>
                  </a:cubicBezTo>
                  <a:cubicBezTo>
                    <a:pt x="86" y="9"/>
                    <a:pt x="77" y="0"/>
                    <a:pt x="65" y="0"/>
                  </a:cubicBezTo>
                  <a:cubicBezTo>
                    <a:pt x="60" y="0"/>
                    <a:pt x="54" y="2"/>
                    <a:pt x="50" y="6"/>
                  </a:cubicBezTo>
                  <a:cubicBezTo>
                    <a:pt x="47" y="10"/>
                    <a:pt x="44" y="15"/>
                    <a:pt x="44" y="21"/>
                  </a:cubicBezTo>
                  <a:cubicBezTo>
                    <a:pt x="44" y="31"/>
                    <a:pt x="44" y="31"/>
                    <a:pt x="44" y="31"/>
                  </a:cubicBezTo>
                  <a:cubicBezTo>
                    <a:pt x="12" y="31"/>
                    <a:pt x="12" y="31"/>
                    <a:pt x="12" y="31"/>
                  </a:cubicBezTo>
                  <a:cubicBezTo>
                    <a:pt x="6" y="31"/>
                    <a:pt x="0" y="36"/>
                    <a:pt x="0" y="43"/>
                  </a:cubicBezTo>
                  <a:cubicBezTo>
                    <a:pt x="0" y="230"/>
                    <a:pt x="0" y="230"/>
                    <a:pt x="0" y="230"/>
                  </a:cubicBezTo>
                  <a:cubicBezTo>
                    <a:pt x="0" y="236"/>
                    <a:pt x="6" y="241"/>
                    <a:pt x="12" y="241"/>
                  </a:cubicBezTo>
                  <a:cubicBezTo>
                    <a:pt x="157" y="241"/>
                    <a:pt x="157" y="241"/>
                    <a:pt x="157" y="241"/>
                  </a:cubicBezTo>
                  <a:cubicBezTo>
                    <a:pt x="164" y="241"/>
                    <a:pt x="169" y="236"/>
                    <a:pt x="169" y="230"/>
                  </a:cubicBezTo>
                  <a:cubicBezTo>
                    <a:pt x="169" y="72"/>
                    <a:pt x="169" y="72"/>
                    <a:pt x="169" y="72"/>
                  </a:cubicBezTo>
                  <a:cubicBezTo>
                    <a:pt x="169" y="69"/>
                    <a:pt x="168" y="66"/>
                    <a:pt x="165" y="63"/>
                  </a:cubicBezTo>
                  <a:close/>
                  <a:moveTo>
                    <a:pt x="155" y="67"/>
                  </a:moveTo>
                  <a:cubicBezTo>
                    <a:pt x="133" y="67"/>
                    <a:pt x="133" y="67"/>
                    <a:pt x="133" y="67"/>
                  </a:cubicBezTo>
                  <a:cubicBezTo>
                    <a:pt x="133" y="45"/>
                    <a:pt x="133" y="45"/>
                    <a:pt x="133" y="45"/>
                  </a:cubicBezTo>
                  <a:lnTo>
                    <a:pt x="155" y="67"/>
                  </a:lnTo>
                  <a:close/>
                  <a:moveTo>
                    <a:pt x="54" y="21"/>
                  </a:moveTo>
                  <a:cubicBezTo>
                    <a:pt x="54" y="18"/>
                    <a:pt x="55" y="15"/>
                    <a:pt x="57" y="13"/>
                  </a:cubicBezTo>
                  <a:cubicBezTo>
                    <a:pt x="59" y="11"/>
                    <a:pt x="62" y="10"/>
                    <a:pt x="65" y="10"/>
                  </a:cubicBezTo>
                  <a:cubicBezTo>
                    <a:pt x="71" y="10"/>
                    <a:pt x="77" y="15"/>
                    <a:pt x="77" y="21"/>
                  </a:cubicBezTo>
                  <a:cubicBezTo>
                    <a:pt x="77" y="31"/>
                    <a:pt x="77" y="31"/>
                    <a:pt x="77" y="31"/>
                  </a:cubicBezTo>
                  <a:cubicBezTo>
                    <a:pt x="54" y="31"/>
                    <a:pt x="54" y="31"/>
                    <a:pt x="54" y="31"/>
                  </a:cubicBezTo>
                  <a:lnTo>
                    <a:pt x="54" y="21"/>
                  </a:lnTo>
                  <a:close/>
                  <a:moveTo>
                    <a:pt x="157" y="232"/>
                  </a:moveTo>
                  <a:cubicBezTo>
                    <a:pt x="12" y="232"/>
                    <a:pt x="12" y="232"/>
                    <a:pt x="12" y="232"/>
                  </a:cubicBezTo>
                  <a:cubicBezTo>
                    <a:pt x="11" y="232"/>
                    <a:pt x="10" y="231"/>
                    <a:pt x="10" y="230"/>
                  </a:cubicBezTo>
                  <a:cubicBezTo>
                    <a:pt x="10" y="43"/>
                    <a:pt x="10" y="43"/>
                    <a:pt x="10" y="43"/>
                  </a:cubicBezTo>
                  <a:cubicBezTo>
                    <a:pt x="10" y="42"/>
                    <a:pt x="11" y="41"/>
                    <a:pt x="12" y="41"/>
                  </a:cubicBezTo>
                  <a:cubicBezTo>
                    <a:pt x="77" y="41"/>
                    <a:pt x="77" y="41"/>
                    <a:pt x="77" y="41"/>
                  </a:cubicBezTo>
                  <a:cubicBezTo>
                    <a:pt x="76" y="108"/>
                    <a:pt x="76" y="108"/>
                    <a:pt x="76" y="108"/>
                  </a:cubicBezTo>
                  <a:cubicBezTo>
                    <a:pt x="76" y="117"/>
                    <a:pt x="69" y="124"/>
                    <a:pt x="60" y="124"/>
                  </a:cubicBezTo>
                  <a:cubicBezTo>
                    <a:pt x="60" y="124"/>
                    <a:pt x="60" y="124"/>
                    <a:pt x="60" y="124"/>
                  </a:cubicBezTo>
                  <a:cubicBezTo>
                    <a:pt x="55" y="124"/>
                    <a:pt x="51" y="123"/>
                    <a:pt x="48" y="120"/>
                  </a:cubicBezTo>
                  <a:cubicBezTo>
                    <a:pt x="45" y="116"/>
                    <a:pt x="43" y="112"/>
                    <a:pt x="43" y="108"/>
                  </a:cubicBezTo>
                  <a:cubicBezTo>
                    <a:pt x="43" y="63"/>
                    <a:pt x="43" y="63"/>
                    <a:pt x="43" y="63"/>
                  </a:cubicBezTo>
                  <a:cubicBezTo>
                    <a:pt x="43" y="60"/>
                    <a:pt x="41" y="58"/>
                    <a:pt x="39" y="58"/>
                  </a:cubicBezTo>
                  <a:cubicBezTo>
                    <a:pt x="36" y="58"/>
                    <a:pt x="34" y="60"/>
                    <a:pt x="34" y="63"/>
                  </a:cubicBezTo>
                  <a:cubicBezTo>
                    <a:pt x="34" y="108"/>
                    <a:pt x="34" y="108"/>
                    <a:pt x="34" y="108"/>
                  </a:cubicBezTo>
                  <a:cubicBezTo>
                    <a:pt x="34" y="115"/>
                    <a:pt x="36" y="121"/>
                    <a:pt x="41" y="126"/>
                  </a:cubicBezTo>
                  <a:cubicBezTo>
                    <a:pt x="46" y="131"/>
                    <a:pt x="53" y="134"/>
                    <a:pt x="60" y="134"/>
                  </a:cubicBezTo>
                  <a:cubicBezTo>
                    <a:pt x="60" y="134"/>
                    <a:pt x="60" y="134"/>
                    <a:pt x="60" y="134"/>
                  </a:cubicBezTo>
                  <a:cubicBezTo>
                    <a:pt x="74" y="134"/>
                    <a:pt x="86" y="122"/>
                    <a:pt x="86" y="108"/>
                  </a:cubicBezTo>
                  <a:cubicBezTo>
                    <a:pt x="86" y="41"/>
                    <a:pt x="86" y="41"/>
                    <a:pt x="86" y="41"/>
                  </a:cubicBezTo>
                  <a:cubicBezTo>
                    <a:pt x="123" y="41"/>
                    <a:pt x="123" y="41"/>
                    <a:pt x="123" y="41"/>
                  </a:cubicBezTo>
                  <a:cubicBezTo>
                    <a:pt x="123" y="72"/>
                    <a:pt x="123" y="72"/>
                    <a:pt x="123" y="72"/>
                  </a:cubicBezTo>
                  <a:cubicBezTo>
                    <a:pt x="123" y="75"/>
                    <a:pt x="125" y="77"/>
                    <a:pt x="128" y="77"/>
                  </a:cubicBezTo>
                  <a:cubicBezTo>
                    <a:pt x="159" y="77"/>
                    <a:pt x="159" y="77"/>
                    <a:pt x="159" y="77"/>
                  </a:cubicBezTo>
                  <a:cubicBezTo>
                    <a:pt x="159" y="230"/>
                    <a:pt x="159" y="230"/>
                    <a:pt x="159" y="230"/>
                  </a:cubicBezTo>
                  <a:cubicBezTo>
                    <a:pt x="159" y="231"/>
                    <a:pt x="158" y="232"/>
                    <a:pt x="157" y="232"/>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65" name="Freeform 502"/>
            <p:cNvSpPr>
              <a:spLocks noEditPoints="1"/>
            </p:cNvSpPr>
            <p:nvPr/>
          </p:nvSpPr>
          <p:spPr bwMode="auto">
            <a:xfrm>
              <a:off x="2729835" y="5628088"/>
              <a:ext cx="162924" cy="300594"/>
            </a:xfrm>
            <a:custGeom>
              <a:avLst/>
              <a:gdLst>
                <a:gd name="T0" fmla="*/ 83 w 166"/>
                <a:gd name="T1" fmla="*/ 0 h 241"/>
                <a:gd name="T2" fmla="*/ 0 w 166"/>
                <a:gd name="T3" fmla="*/ 32 h 241"/>
                <a:gd name="T4" fmla="*/ 0 w 166"/>
                <a:gd name="T5" fmla="*/ 34 h 241"/>
                <a:gd name="T6" fmla="*/ 0 w 166"/>
                <a:gd name="T7" fmla="*/ 35 h 241"/>
                <a:gd name="T8" fmla="*/ 0 w 166"/>
                <a:gd name="T9" fmla="*/ 35 h 241"/>
                <a:gd name="T10" fmla="*/ 0 w 166"/>
                <a:gd name="T11" fmla="*/ 207 h 241"/>
                <a:gd name="T12" fmla="*/ 1 w 166"/>
                <a:gd name="T13" fmla="*/ 211 h 241"/>
                <a:gd name="T14" fmla="*/ 83 w 166"/>
                <a:gd name="T15" fmla="*/ 241 h 241"/>
                <a:gd name="T16" fmla="*/ 165 w 166"/>
                <a:gd name="T17" fmla="*/ 211 h 241"/>
                <a:gd name="T18" fmla="*/ 166 w 166"/>
                <a:gd name="T19" fmla="*/ 207 h 241"/>
                <a:gd name="T20" fmla="*/ 166 w 166"/>
                <a:gd name="T21" fmla="*/ 36 h 241"/>
                <a:gd name="T22" fmla="*/ 83 w 166"/>
                <a:gd name="T23" fmla="*/ 0 h 241"/>
                <a:gd name="T24" fmla="*/ 83 w 166"/>
                <a:gd name="T25" fmla="*/ 64 h 241"/>
                <a:gd name="T26" fmla="*/ 156 w 166"/>
                <a:gd name="T27" fmla="*/ 46 h 241"/>
                <a:gd name="T28" fmla="*/ 156 w 166"/>
                <a:gd name="T29" fmla="*/ 89 h 241"/>
                <a:gd name="T30" fmla="*/ 155 w 166"/>
                <a:gd name="T31" fmla="*/ 91 h 241"/>
                <a:gd name="T32" fmla="*/ 155 w 166"/>
                <a:gd name="T33" fmla="*/ 91 h 241"/>
                <a:gd name="T34" fmla="*/ 83 w 166"/>
                <a:gd name="T35" fmla="*/ 112 h 241"/>
                <a:gd name="T36" fmla="*/ 10 w 166"/>
                <a:gd name="T37" fmla="*/ 91 h 241"/>
                <a:gd name="T38" fmla="*/ 10 w 166"/>
                <a:gd name="T39" fmla="*/ 91 h 241"/>
                <a:gd name="T40" fmla="*/ 10 w 166"/>
                <a:gd name="T41" fmla="*/ 47 h 241"/>
                <a:gd name="T42" fmla="*/ 83 w 166"/>
                <a:gd name="T43" fmla="*/ 64 h 241"/>
                <a:gd name="T44" fmla="*/ 10 w 166"/>
                <a:gd name="T45" fmla="*/ 105 h 241"/>
                <a:gd name="T46" fmla="*/ 83 w 166"/>
                <a:gd name="T47" fmla="*/ 122 h 241"/>
                <a:gd name="T48" fmla="*/ 156 w 166"/>
                <a:gd name="T49" fmla="*/ 104 h 241"/>
                <a:gd name="T50" fmla="*/ 156 w 166"/>
                <a:gd name="T51" fmla="*/ 147 h 241"/>
                <a:gd name="T52" fmla="*/ 155 w 166"/>
                <a:gd name="T53" fmla="*/ 149 h 241"/>
                <a:gd name="T54" fmla="*/ 155 w 166"/>
                <a:gd name="T55" fmla="*/ 149 h 241"/>
                <a:gd name="T56" fmla="*/ 83 w 166"/>
                <a:gd name="T57" fmla="*/ 170 h 241"/>
                <a:gd name="T58" fmla="*/ 10 w 166"/>
                <a:gd name="T59" fmla="*/ 149 h 241"/>
                <a:gd name="T60" fmla="*/ 10 w 166"/>
                <a:gd name="T61" fmla="*/ 149 h 241"/>
                <a:gd name="T62" fmla="*/ 10 w 166"/>
                <a:gd name="T63" fmla="*/ 105 h 241"/>
                <a:gd name="T64" fmla="*/ 83 w 166"/>
                <a:gd name="T65" fmla="*/ 10 h 241"/>
                <a:gd name="T66" fmla="*/ 156 w 166"/>
                <a:gd name="T67" fmla="*/ 32 h 241"/>
                <a:gd name="T68" fmla="*/ 155 w 166"/>
                <a:gd name="T69" fmla="*/ 33 h 241"/>
                <a:gd name="T70" fmla="*/ 155 w 166"/>
                <a:gd name="T71" fmla="*/ 33 h 241"/>
                <a:gd name="T72" fmla="*/ 83 w 166"/>
                <a:gd name="T73" fmla="*/ 55 h 241"/>
                <a:gd name="T74" fmla="*/ 10 w 166"/>
                <a:gd name="T75" fmla="*/ 34 h 241"/>
                <a:gd name="T76" fmla="*/ 83 w 166"/>
                <a:gd name="T77" fmla="*/ 10 h 241"/>
                <a:gd name="T78" fmla="*/ 156 w 166"/>
                <a:gd name="T79" fmla="*/ 208 h 241"/>
                <a:gd name="T80" fmla="*/ 156 w 166"/>
                <a:gd name="T81" fmla="*/ 208 h 241"/>
                <a:gd name="T82" fmla="*/ 83 w 166"/>
                <a:gd name="T83" fmla="*/ 231 h 241"/>
                <a:gd name="T84" fmla="*/ 10 w 166"/>
                <a:gd name="T85" fmla="*/ 208 h 241"/>
                <a:gd name="T86" fmla="*/ 10 w 166"/>
                <a:gd name="T87" fmla="*/ 208 h 241"/>
                <a:gd name="T88" fmla="*/ 10 w 166"/>
                <a:gd name="T89" fmla="*/ 207 h 241"/>
                <a:gd name="T90" fmla="*/ 10 w 166"/>
                <a:gd name="T91" fmla="*/ 163 h 241"/>
                <a:gd name="T92" fmla="*/ 83 w 166"/>
                <a:gd name="T93" fmla="*/ 180 h 241"/>
                <a:gd name="T94" fmla="*/ 156 w 166"/>
                <a:gd name="T95" fmla="*/ 162 h 241"/>
                <a:gd name="T96" fmla="*/ 156 w 166"/>
                <a:gd name="T97" fmla="*/ 207 h 241"/>
                <a:gd name="T98" fmla="*/ 156 w 166"/>
                <a:gd name="T99" fmla="*/ 20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 h="241">
                  <a:moveTo>
                    <a:pt x="83" y="0"/>
                  </a:moveTo>
                  <a:cubicBezTo>
                    <a:pt x="44" y="0"/>
                    <a:pt x="4" y="10"/>
                    <a:pt x="0" y="32"/>
                  </a:cubicBezTo>
                  <a:cubicBezTo>
                    <a:pt x="0" y="32"/>
                    <a:pt x="0" y="33"/>
                    <a:pt x="0" y="34"/>
                  </a:cubicBezTo>
                  <a:cubicBezTo>
                    <a:pt x="0" y="34"/>
                    <a:pt x="0" y="34"/>
                    <a:pt x="0" y="35"/>
                  </a:cubicBezTo>
                  <a:cubicBezTo>
                    <a:pt x="0" y="35"/>
                    <a:pt x="0" y="35"/>
                    <a:pt x="0" y="35"/>
                  </a:cubicBezTo>
                  <a:cubicBezTo>
                    <a:pt x="0" y="207"/>
                    <a:pt x="0" y="207"/>
                    <a:pt x="0" y="207"/>
                  </a:cubicBezTo>
                  <a:cubicBezTo>
                    <a:pt x="0" y="208"/>
                    <a:pt x="0" y="209"/>
                    <a:pt x="1" y="211"/>
                  </a:cubicBezTo>
                  <a:cubicBezTo>
                    <a:pt x="6" y="233"/>
                    <a:pt x="48" y="241"/>
                    <a:pt x="83" y="241"/>
                  </a:cubicBezTo>
                  <a:cubicBezTo>
                    <a:pt x="117" y="241"/>
                    <a:pt x="160" y="233"/>
                    <a:pt x="165" y="211"/>
                  </a:cubicBezTo>
                  <a:cubicBezTo>
                    <a:pt x="166" y="209"/>
                    <a:pt x="166" y="208"/>
                    <a:pt x="166" y="207"/>
                  </a:cubicBezTo>
                  <a:cubicBezTo>
                    <a:pt x="166" y="36"/>
                    <a:pt x="166" y="36"/>
                    <a:pt x="166" y="36"/>
                  </a:cubicBezTo>
                  <a:cubicBezTo>
                    <a:pt x="166" y="11"/>
                    <a:pt x="124" y="0"/>
                    <a:pt x="83" y="0"/>
                  </a:cubicBezTo>
                  <a:close/>
                  <a:moveTo>
                    <a:pt x="83" y="64"/>
                  </a:moveTo>
                  <a:cubicBezTo>
                    <a:pt x="117" y="64"/>
                    <a:pt x="143" y="56"/>
                    <a:pt x="156" y="46"/>
                  </a:cubicBezTo>
                  <a:cubicBezTo>
                    <a:pt x="156" y="89"/>
                    <a:pt x="156" y="89"/>
                    <a:pt x="156" y="89"/>
                  </a:cubicBezTo>
                  <a:cubicBezTo>
                    <a:pt x="156" y="90"/>
                    <a:pt x="156" y="90"/>
                    <a:pt x="155" y="91"/>
                  </a:cubicBezTo>
                  <a:cubicBezTo>
                    <a:pt x="155" y="91"/>
                    <a:pt x="155" y="91"/>
                    <a:pt x="155" y="91"/>
                  </a:cubicBezTo>
                  <a:cubicBezTo>
                    <a:pt x="154" y="96"/>
                    <a:pt x="129" y="112"/>
                    <a:pt x="83" y="112"/>
                  </a:cubicBezTo>
                  <a:cubicBezTo>
                    <a:pt x="36" y="112"/>
                    <a:pt x="11" y="96"/>
                    <a:pt x="10" y="91"/>
                  </a:cubicBezTo>
                  <a:cubicBezTo>
                    <a:pt x="10" y="91"/>
                    <a:pt x="10" y="91"/>
                    <a:pt x="10" y="91"/>
                  </a:cubicBezTo>
                  <a:cubicBezTo>
                    <a:pt x="10" y="47"/>
                    <a:pt x="10" y="47"/>
                    <a:pt x="10" y="47"/>
                  </a:cubicBezTo>
                  <a:cubicBezTo>
                    <a:pt x="23" y="56"/>
                    <a:pt x="49" y="64"/>
                    <a:pt x="83" y="64"/>
                  </a:cubicBezTo>
                  <a:close/>
                  <a:moveTo>
                    <a:pt x="10" y="105"/>
                  </a:moveTo>
                  <a:cubicBezTo>
                    <a:pt x="23" y="114"/>
                    <a:pt x="49" y="122"/>
                    <a:pt x="83" y="122"/>
                  </a:cubicBezTo>
                  <a:cubicBezTo>
                    <a:pt x="117" y="122"/>
                    <a:pt x="143" y="114"/>
                    <a:pt x="156" y="104"/>
                  </a:cubicBezTo>
                  <a:cubicBezTo>
                    <a:pt x="156" y="147"/>
                    <a:pt x="156" y="147"/>
                    <a:pt x="156" y="147"/>
                  </a:cubicBezTo>
                  <a:cubicBezTo>
                    <a:pt x="156" y="147"/>
                    <a:pt x="156" y="148"/>
                    <a:pt x="155" y="149"/>
                  </a:cubicBezTo>
                  <a:cubicBezTo>
                    <a:pt x="155" y="149"/>
                    <a:pt x="155" y="149"/>
                    <a:pt x="155" y="149"/>
                  </a:cubicBezTo>
                  <a:cubicBezTo>
                    <a:pt x="154" y="154"/>
                    <a:pt x="129" y="170"/>
                    <a:pt x="83" y="170"/>
                  </a:cubicBezTo>
                  <a:cubicBezTo>
                    <a:pt x="36" y="170"/>
                    <a:pt x="11" y="154"/>
                    <a:pt x="10" y="149"/>
                  </a:cubicBezTo>
                  <a:cubicBezTo>
                    <a:pt x="10" y="149"/>
                    <a:pt x="10" y="149"/>
                    <a:pt x="10" y="149"/>
                  </a:cubicBezTo>
                  <a:lnTo>
                    <a:pt x="10" y="105"/>
                  </a:lnTo>
                  <a:close/>
                  <a:moveTo>
                    <a:pt x="83" y="10"/>
                  </a:moveTo>
                  <a:cubicBezTo>
                    <a:pt x="116" y="10"/>
                    <a:pt x="151" y="18"/>
                    <a:pt x="156" y="32"/>
                  </a:cubicBezTo>
                  <a:cubicBezTo>
                    <a:pt x="156" y="33"/>
                    <a:pt x="156" y="33"/>
                    <a:pt x="155" y="33"/>
                  </a:cubicBezTo>
                  <a:cubicBezTo>
                    <a:pt x="155" y="33"/>
                    <a:pt x="155" y="33"/>
                    <a:pt x="155" y="33"/>
                  </a:cubicBezTo>
                  <a:cubicBezTo>
                    <a:pt x="154" y="39"/>
                    <a:pt x="129" y="55"/>
                    <a:pt x="83" y="55"/>
                  </a:cubicBezTo>
                  <a:cubicBezTo>
                    <a:pt x="37" y="55"/>
                    <a:pt x="12" y="39"/>
                    <a:pt x="10" y="34"/>
                  </a:cubicBezTo>
                  <a:cubicBezTo>
                    <a:pt x="12" y="18"/>
                    <a:pt x="49" y="10"/>
                    <a:pt x="83" y="10"/>
                  </a:cubicBezTo>
                  <a:close/>
                  <a:moveTo>
                    <a:pt x="156" y="208"/>
                  </a:moveTo>
                  <a:cubicBezTo>
                    <a:pt x="156" y="208"/>
                    <a:pt x="156" y="208"/>
                    <a:pt x="156" y="208"/>
                  </a:cubicBezTo>
                  <a:cubicBezTo>
                    <a:pt x="153" y="222"/>
                    <a:pt x="122" y="231"/>
                    <a:pt x="83" y="231"/>
                  </a:cubicBezTo>
                  <a:cubicBezTo>
                    <a:pt x="44" y="231"/>
                    <a:pt x="13" y="222"/>
                    <a:pt x="10" y="208"/>
                  </a:cubicBezTo>
                  <a:cubicBezTo>
                    <a:pt x="10" y="208"/>
                    <a:pt x="10" y="208"/>
                    <a:pt x="10" y="208"/>
                  </a:cubicBezTo>
                  <a:cubicBezTo>
                    <a:pt x="10" y="207"/>
                    <a:pt x="10" y="207"/>
                    <a:pt x="10" y="207"/>
                  </a:cubicBezTo>
                  <a:cubicBezTo>
                    <a:pt x="10" y="163"/>
                    <a:pt x="10" y="163"/>
                    <a:pt x="10" y="163"/>
                  </a:cubicBezTo>
                  <a:cubicBezTo>
                    <a:pt x="23" y="172"/>
                    <a:pt x="49" y="180"/>
                    <a:pt x="83" y="180"/>
                  </a:cubicBezTo>
                  <a:cubicBezTo>
                    <a:pt x="117" y="180"/>
                    <a:pt x="143" y="171"/>
                    <a:pt x="156" y="162"/>
                  </a:cubicBezTo>
                  <a:cubicBezTo>
                    <a:pt x="156" y="207"/>
                    <a:pt x="156" y="207"/>
                    <a:pt x="156" y="207"/>
                  </a:cubicBezTo>
                  <a:cubicBezTo>
                    <a:pt x="156" y="207"/>
                    <a:pt x="156" y="207"/>
                    <a:pt x="156" y="208"/>
                  </a:cubicBez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grpSp>
          <p:nvGrpSpPr>
            <p:cNvPr id="66" name="Group 65"/>
            <p:cNvGrpSpPr/>
            <p:nvPr/>
          </p:nvGrpSpPr>
          <p:grpSpPr>
            <a:xfrm>
              <a:off x="2572546" y="4988980"/>
              <a:ext cx="327287" cy="285343"/>
              <a:chOff x="1508910" y="1122702"/>
              <a:chExt cx="609077" cy="507644"/>
            </a:xfrm>
            <a:solidFill>
              <a:schemeClr val="tx1"/>
            </a:solidFill>
          </p:grpSpPr>
          <p:sp>
            <p:nvSpPr>
              <p:cNvPr id="97" name="Freeform 653"/>
              <p:cNvSpPr>
                <a:spLocks noEditPoints="1"/>
              </p:cNvSpPr>
              <p:nvPr/>
            </p:nvSpPr>
            <p:spPr bwMode="auto">
              <a:xfrm>
                <a:off x="1661282" y="1122702"/>
                <a:ext cx="456705" cy="454233"/>
              </a:xfrm>
              <a:custGeom>
                <a:avLst/>
                <a:gdLst>
                  <a:gd name="T0" fmla="*/ 159 w 162"/>
                  <a:gd name="T1" fmla="*/ 55 h 161"/>
                  <a:gd name="T2" fmla="*/ 106 w 162"/>
                  <a:gd name="T3" fmla="*/ 3 h 161"/>
                  <a:gd name="T4" fmla="*/ 98 w 162"/>
                  <a:gd name="T5" fmla="*/ 0 h 161"/>
                  <a:gd name="T6" fmla="*/ 97 w 162"/>
                  <a:gd name="T7" fmla="*/ 0 h 161"/>
                  <a:gd name="T8" fmla="*/ 92 w 162"/>
                  <a:gd name="T9" fmla="*/ 3 h 161"/>
                  <a:gd name="T10" fmla="*/ 3 w 162"/>
                  <a:gd name="T11" fmla="*/ 91 h 161"/>
                  <a:gd name="T12" fmla="*/ 1 w 162"/>
                  <a:gd name="T13" fmla="*/ 97 h 161"/>
                  <a:gd name="T14" fmla="*/ 1 w 162"/>
                  <a:gd name="T15" fmla="*/ 97 h 161"/>
                  <a:gd name="T16" fmla="*/ 3 w 162"/>
                  <a:gd name="T17" fmla="*/ 105 h 161"/>
                  <a:gd name="T18" fmla="*/ 56 w 162"/>
                  <a:gd name="T19" fmla="*/ 158 h 161"/>
                  <a:gd name="T20" fmla="*/ 63 w 162"/>
                  <a:gd name="T21" fmla="*/ 161 h 161"/>
                  <a:gd name="T22" fmla="*/ 70 w 162"/>
                  <a:gd name="T23" fmla="*/ 158 h 161"/>
                  <a:gd name="T24" fmla="*/ 159 w 162"/>
                  <a:gd name="T25" fmla="*/ 70 h 161"/>
                  <a:gd name="T26" fmla="*/ 162 w 162"/>
                  <a:gd name="T27" fmla="*/ 63 h 161"/>
                  <a:gd name="T28" fmla="*/ 159 w 162"/>
                  <a:gd name="T29" fmla="*/ 55 h 161"/>
                  <a:gd name="T30" fmla="*/ 91 w 162"/>
                  <a:gd name="T31" fmla="*/ 15 h 161"/>
                  <a:gd name="T32" fmla="*/ 78 w 162"/>
                  <a:gd name="T33" fmla="*/ 77 h 161"/>
                  <a:gd name="T34" fmla="*/ 16 w 162"/>
                  <a:gd name="T35" fmla="*/ 91 h 161"/>
                  <a:gd name="T36" fmla="*/ 91 w 162"/>
                  <a:gd name="T37" fmla="*/ 15 h 161"/>
                  <a:gd name="T38" fmla="*/ 152 w 162"/>
                  <a:gd name="T39" fmla="*/ 64 h 161"/>
                  <a:gd name="T40" fmla="*/ 64 w 162"/>
                  <a:gd name="T41" fmla="*/ 152 h 161"/>
                  <a:gd name="T42" fmla="*/ 62 w 162"/>
                  <a:gd name="T43" fmla="*/ 152 h 161"/>
                  <a:gd name="T44" fmla="*/ 11 w 162"/>
                  <a:gd name="T45" fmla="*/ 101 h 161"/>
                  <a:gd name="T46" fmla="*/ 82 w 162"/>
                  <a:gd name="T47" fmla="*/ 85 h 161"/>
                  <a:gd name="T48" fmla="*/ 85 w 162"/>
                  <a:gd name="T49" fmla="*/ 81 h 161"/>
                  <a:gd name="T50" fmla="*/ 101 w 162"/>
                  <a:gd name="T51" fmla="*/ 10 h 161"/>
                  <a:gd name="T52" fmla="*/ 152 w 162"/>
                  <a:gd name="T53" fmla="*/ 62 h 161"/>
                  <a:gd name="T54" fmla="*/ 153 w 162"/>
                  <a:gd name="T55" fmla="*/ 63 h 161"/>
                  <a:gd name="T56" fmla="*/ 152 w 162"/>
                  <a:gd name="T57" fmla="*/ 6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 h="161">
                    <a:moveTo>
                      <a:pt x="159" y="55"/>
                    </a:moveTo>
                    <a:cubicBezTo>
                      <a:pt x="106" y="3"/>
                      <a:pt x="106" y="3"/>
                      <a:pt x="106" y="3"/>
                    </a:cubicBezTo>
                    <a:cubicBezTo>
                      <a:pt x="104" y="1"/>
                      <a:pt x="101" y="0"/>
                      <a:pt x="98" y="0"/>
                    </a:cubicBezTo>
                    <a:cubicBezTo>
                      <a:pt x="98" y="0"/>
                      <a:pt x="98" y="0"/>
                      <a:pt x="97" y="0"/>
                    </a:cubicBezTo>
                    <a:cubicBezTo>
                      <a:pt x="95" y="0"/>
                      <a:pt x="93" y="1"/>
                      <a:pt x="92" y="3"/>
                    </a:cubicBezTo>
                    <a:cubicBezTo>
                      <a:pt x="3" y="91"/>
                      <a:pt x="3" y="91"/>
                      <a:pt x="3" y="91"/>
                    </a:cubicBezTo>
                    <a:cubicBezTo>
                      <a:pt x="2" y="93"/>
                      <a:pt x="1" y="95"/>
                      <a:pt x="1" y="97"/>
                    </a:cubicBezTo>
                    <a:cubicBezTo>
                      <a:pt x="1" y="97"/>
                      <a:pt x="1" y="97"/>
                      <a:pt x="1" y="97"/>
                    </a:cubicBezTo>
                    <a:cubicBezTo>
                      <a:pt x="0" y="100"/>
                      <a:pt x="1" y="103"/>
                      <a:pt x="3" y="105"/>
                    </a:cubicBezTo>
                    <a:cubicBezTo>
                      <a:pt x="56" y="158"/>
                      <a:pt x="56" y="158"/>
                      <a:pt x="56" y="158"/>
                    </a:cubicBezTo>
                    <a:cubicBezTo>
                      <a:pt x="58" y="160"/>
                      <a:pt x="60" y="161"/>
                      <a:pt x="63" y="161"/>
                    </a:cubicBezTo>
                    <a:cubicBezTo>
                      <a:pt x="66" y="161"/>
                      <a:pt x="68" y="160"/>
                      <a:pt x="70" y="158"/>
                    </a:cubicBezTo>
                    <a:cubicBezTo>
                      <a:pt x="159" y="70"/>
                      <a:pt x="159" y="70"/>
                      <a:pt x="159" y="70"/>
                    </a:cubicBezTo>
                    <a:cubicBezTo>
                      <a:pt x="160" y="68"/>
                      <a:pt x="162" y="65"/>
                      <a:pt x="162" y="63"/>
                    </a:cubicBezTo>
                    <a:cubicBezTo>
                      <a:pt x="162" y="60"/>
                      <a:pt x="160" y="57"/>
                      <a:pt x="159" y="55"/>
                    </a:cubicBezTo>
                    <a:close/>
                    <a:moveTo>
                      <a:pt x="91" y="15"/>
                    </a:moveTo>
                    <a:cubicBezTo>
                      <a:pt x="78" y="77"/>
                      <a:pt x="78" y="77"/>
                      <a:pt x="78" y="77"/>
                    </a:cubicBezTo>
                    <a:cubicBezTo>
                      <a:pt x="16" y="91"/>
                      <a:pt x="16" y="91"/>
                      <a:pt x="16" y="91"/>
                    </a:cubicBezTo>
                    <a:lnTo>
                      <a:pt x="91" y="15"/>
                    </a:lnTo>
                    <a:close/>
                    <a:moveTo>
                      <a:pt x="152" y="64"/>
                    </a:moveTo>
                    <a:cubicBezTo>
                      <a:pt x="64" y="152"/>
                      <a:pt x="64" y="152"/>
                      <a:pt x="64" y="152"/>
                    </a:cubicBezTo>
                    <a:cubicBezTo>
                      <a:pt x="63" y="153"/>
                      <a:pt x="63" y="153"/>
                      <a:pt x="62" y="152"/>
                    </a:cubicBezTo>
                    <a:cubicBezTo>
                      <a:pt x="11" y="101"/>
                      <a:pt x="11" y="101"/>
                      <a:pt x="11" y="101"/>
                    </a:cubicBezTo>
                    <a:cubicBezTo>
                      <a:pt x="82" y="85"/>
                      <a:pt x="82" y="85"/>
                      <a:pt x="82" y="85"/>
                    </a:cubicBezTo>
                    <a:cubicBezTo>
                      <a:pt x="84" y="84"/>
                      <a:pt x="85" y="83"/>
                      <a:pt x="85" y="81"/>
                    </a:cubicBezTo>
                    <a:cubicBezTo>
                      <a:pt x="101" y="10"/>
                      <a:pt x="101" y="10"/>
                      <a:pt x="101" y="10"/>
                    </a:cubicBezTo>
                    <a:cubicBezTo>
                      <a:pt x="152" y="62"/>
                      <a:pt x="152" y="62"/>
                      <a:pt x="152" y="62"/>
                    </a:cubicBezTo>
                    <a:cubicBezTo>
                      <a:pt x="153" y="62"/>
                      <a:pt x="153" y="62"/>
                      <a:pt x="153" y="63"/>
                    </a:cubicBezTo>
                    <a:cubicBezTo>
                      <a:pt x="153" y="63"/>
                      <a:pt x="153" y="63"/>
                      <a:pt x="15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98" name="Freeform 654"/>
              <p:cNvSpPr>
                <a:spLocks/>
              </p:cNvSpPr>
              <p:nvPr/>
            </p:nvSpPr>
            <p:spPr bwMode="auto">
              <a:xfrm>
                <a:off x="1508910" y="1458248"/>
                <a:ext cx="152372" cy="149495"/>
              </a:xfrm>
              <a:custGeom>
                <a:avLst/>
                <a:gdLst>
                  <a:gd name="T0" fmla="*/ 53 w 54"/>
                  <a:gd name="T1" fmla="*/ 2 h 53"/>
                  <a:gd name="T2" fmla="*/ 47 w 54"/>
                  <a:gd name="T3" fmla="*/ 2 h 53"/>
                  <a:gd name="T4" fmla="*/ 2 w 54"/>
                  <a:gd name="T5" fmla="*/ 46 h 53"/>
                  <a:gd name="T6" fmla="*/ 2 w 54"/>
                  <a:gd name="T7" fmla="*/ 52 h 53"/>
                  <a:gd name="T8" fmla="*/ 5 w 54"/>
                  <a:gd name="T9" fmla="*/ 53 h 53"/>
                  <a:gd name="T10" fmla="*/ 8 w 54"/>
                  <a:gd name="T11" fmla="*/ 52 h 53"/>
                  <a:gd name="T12" fmla="*/ 53 w 54"/>
                  <a:gd name="T13" fmla="*/ 8 h 53"/>
                  <a:gd name="T14" fmla="*/ 53 w 54"/>
                  <a:gd name="T15" fmla="*/ 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53" y="2"/>
                    </a:moveTo>
                    <a:cubicBezTo>
                      <a:pt x="51" y="0"/>
                      <a:pt x="48" y="0"/>
                      <a:pt x="47" y="2"/>
                    </a:cubicBezTo>
                    <a:cubicBezTo>
                      <a:pt x="2" y="46"/>
                      <a:pt x="2" y="46"/>
                      <a:pt x="2" y="46"/>
                    </a:cubicBezTo>
                    <a:cubicBezTo>
                      <a:pt x="0" y="48"/>
                      <a:pt x="0" y="50"/>
                      <a:pt x="2" y="52"/>
                    </a:cubicBezTo>
                    <a:cubicBezTo>
                      <a:pt x="3" y="53"/>
                      <a:pt x="4" y="53"/>
                      <a:pt x="5" y="53"/>
                    </a:cubicBezTo>
                    <a:cubicBezTo>
                      <a:pt x="6" y="53"/>
                      <a:pt x="7" y="53"/>
                      <a:pt x="8" y="52"/>
                    </a:cubicBezTo>
                    <a:cubicBezTo>
                      <a:pt x="53" y="8"/>
                      <a:pt x="53" y="8"/>
                      <a:pt x="53" y="8"/>
                    </a:cubicBezTo>
                    <a:cubicBezTo>
                      <a:pt x="54" y="6"/>
                      <a:pt x="54" y="3"/>
                      <a:pt x="5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99" name="Freeform 655"/>
              <p:cNvSpPr>
                <a:spLocks/>
              </p:cNvSpPr>
              <p:nvPr/>
            </p:nvSpPr>
            <p:spPr bwMode="auto">
              <a:xfrm>
                <a:off x="1604600" y="1512052"/>
                <a:ext cx="110070" cy="107193"/>
              </a:xfrm>
              <a:custGeom>
                <a:avLst/>
                <a:gdLst>
                  <a:gd name="T0" fmla="*/ 37 w 39"/>
                  <a:gd name="T1" fmla="*/ 1 h 38"/>
                  <a:gd name="T2" fmla="*/ 31 w 39"/>
                  <a:gd name="T3" fmla="*/ 1 h 38"/>
                  <a:gd name="T4" fmla="*/ 1 w 39"/>
                  <a:gd name="T5" fmla="*/ 31 h 38"/>
                  <a:gd name="T6" fmla="*/ 1 w 39"/>
                  <a:gd name="T7" fmla="*/ 37 h 38"/>
                  <a:gd name="T8" fmla="*/ 5 w 39"/>
                  <a:gd name="T9" fmla="*/ 38 h 38"/>
                  <a:gd name="T10" fmla="*/ 8 w 39"/>
                  <a:gd name="T11" fmla="*/ 37 h 38"/>
                  <a:gd name="T12" fmla="*/ 37 w 39"/>
                  <a:gd name="T13" fmla="*/ 7 h 38"/>
                  <a:gd name="T14" fmla="*/ 37 w 3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1"/>
                    </a:moveTo>
                    <a:cubicBezTo>
                      <a:pt x="36" y="0"/>
                      <a:pt x="33" y="0"/>
                      <a:pt x="31" y="1"/>
                    </a:cubicBezTo>
                    <a:cubicBezTo>
                      <a:pt x="1" y="31"/>
                      <a:pt x="1" y="31"/>
                      <a:pt x="1" y="31"/>
                    </a:cubicBezTo>
                    <a:cubicBezTo>
                      <a:pt x="0" y="33"/>
                      <a:pt x="0" y="36"/>
                      <a:pt x="1" y="37"/>
                    </a:cubicBezTo>
                    <a:cubicBezTo>
                      <a:pt x="2" y="38"/>
                      <a:pt x="3" y="38"/>
                      <a:pt x="5" y="38"/>
                    </a:cubicBezTo>
                    <a:cubicBezTo>
                      <a:pt x="6" y="38"/>
                      <a:pt x="7" y="38"/>
                      <a:pt x="8" y="37"/>
                    </a:cubicBezTo>
                    <a:cubicBezTo>
                      <a:pt x="37" y="7"/>
                      <a:pt x="37" y="7"/>
                      <a:pt x="37" y="7"/>
                    </a:cubicBezTo>
                    <a:cubicBezTo>
                      <a:pt x="39" y="6"/>
                      <a:pt x="39" y="3"/>
                      <a:pt x="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00" name="Freeform 656"/>
              <p:cNvSpPr>
                <a:spLocks/>
              </p:cNvSpPr>
              <p:nvPr/>
            </p:nvSpPr>
            <p:spPr bwMode="auto">
              <a:xfrm>
                <a:off x="1697830" y="1562581"/>
                <a:ext cx="70641" cy="67765"/>
              </a:xfrm>
              <a:custGeom>
                <a:avLst/>
                <a:gdLst>
                  <a:gd name="T0" fmla="*/ 17 w 25"/>
                  <a:gd name="T1" fmla="*/ 2 h 24"/>
                  <a:gd name="T2" fmla="*/ 2 w 25"/>
                  <a:gd name="T3" fmla="*/ 17 h 24"/>
                  <a:gd name="T4" fmla="*/ 2 w 25"/>
                  <a:gd name="T5" fmla="*/ 23 h 24"/>
                  <a:gd name="T6" fmla="*/ 5 w 25"/>
                  <a:gd name="T7" fmla="*/ 24 h 24"/>
                  <a:gd name="T8" fmla="*/ 8 w 25"/>
                  <a:gd name="T9" fmla="*/ 23 h 24"/>
                  <a:gd name="T10" fmla="*/ 23 w 25"/>
                  <a:gd name="T11" fmla="*/ 8 h 24"/>
                  <a:gd name="T12" fmla="*/ 23 w 25"/>
                  <a:gd name="T13" fmla="*/ 2 h 24"/>
                  <a:gd name="T14" fmla="*/ 17 w 25"/>
                  <a:gd name="T15" fmla="*/ 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4">
                    <a:moveTo>
                      <a:pt x="17" y="2"/>
                    </a:moveTo>
                    <a:cubicBezTo>
                      <a:pt x="2" y="17"/>
                      <a:pt x="2" y="17"/>
                      <a:pt x="2" y="17"/>
                    </a:cubicBezTo>
                    <a:cubicBezTo>
                      <a:pt x="0" y="19"/>
                      <a:pt x="0" y="21"/>
                      <a:pt x="2" y="23"/>
                    </a:cubicBezTo>
                    <a:cubicBezTo>
                      <a:pt x="3" y="24"/>
                      <a:pt x="4" y="24"/>
                      <a:pt x="5" y="24"/>
                    </a:cubicBezTo>
                    <a:cubicBezTo>
                      <a:pt x="6" y="24"/>
                      <a:pt x="7" y="24"/>
                      <a:pt x="8" y="23"/>
                    </a:cubicBezTo>
                    <a:cubicBezTo>
                      <a:pt x="23" y="8"/>
                      <a:pt x="23" y="8"/>
                      <a:pt x="23" y="8"/>
                    </a:cubicBezTo>
                    <a:cubicBezTo>
                      <a:pt x="25" y="6"/>
                      <a:pt x="25" y="4"/>
                      <a:pt x="23" y="2"/>
                    </a:cubicBezTo>
                    <a:cubicBezTo>
                      <a:pt x="21" y="0"/>
                      <a:pt x="19"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pPr defTabSz="1037388"/>
                <a:endParaRPr lang="en-US" sz="2030" dirty="0"/>
              </a:p>
            </p:txBody>
          </p:sp>
        </p:grpSp>
        <p:sp>
          <p:nvSpPr>
            <p:cNvPr id="68" name="Freeform 147"/>
            <p:cNvSpPr>
              <a:spLocks/>
            </p:cNvSpPr>
            <p:nvPr/>
          </p:nvSpPr>
          <p:spPr bwMode="auto">
            <a:xfrm>
              <a:off x="4463263" y="5649525"/>
              <a:ext cx="136633" cy="257721"/>
            </a:xfrm>
            <a:custGeom>
              <a:avLst/>
              <a:gdLst>
                <a:gd name="T0" fmla="*/ 21 w 94"/>
                <a:gd name="T1" fmla="*/ 204 h 204"/>
                <a:gd name="T2" fmla="*/ 63 w 94"/>
                <a:gd name="T3" fmla="*/ 204 h 204"/>
                <a:gd name="T4" fmla="*/ 63 w 94"/>
                <a:gd name="T5" fmla="*/ 101 h 204"/>
                <a:gd name="T6" fmla="*/ 91 w 94"/>
                <a:gd name="T7" fmla="*/ 101 h 204"/>
                <a:gd name="T8" fmla="*/ 94 w 94"/>
                <a:gd name="T9" fmla="*/ 67 h 204"/>
                <a:gd name="T10" fmla="*/ 63 w 94"/>
                <a:gd name="T11" fmla="*/ 67 h 204"/>
                <a:gd name="T12" fmla="*/ 63 w 94"/>
                <a:gd name="T13" fmla="*/ 47 h 204"/>
                <a:gd name="T14" fmla="*/ 72 w 94"/>
                <a:gd name="T15" fmla="*/ 35 h 204"/>
                <a:gd name="T16" fmla="*/ 94 w 94"/>
                <a:gd name="T17" fmla="*/ 35 h 204"/>
                <a:gd name="T18" fmla="*/ 94 w 94"/>
                <a:gd name="T19" fmla="*/ 0 h 204"/>
                <a:gd name="T20" fmla="*/ 66 w 94"/>
                <a:gd name="T21" fmla="*/ 0 h 204"/>
                <a:gd name="T22" fmla="*/ 21 w 94"/>
                <a:gd name="T23" fmla="*/ 39 h 204"/>
                <a:gd name="T24" fmla="*/ 21 w 94"/>
                <a:gd name="T25" fmla="*/ 67 h 204"/>
                <a:gd name="T26" fmla="*/ 0 w 94"/>
                <a:gd name="T27" fmla="*/ 67 h 204"/>
                <a:gd name="T28" fmla="*/ 0 w 94"/>
                <a:gd name="T29" fmla="*/ 101 h 204"/>
                <a:gd name="T30" fmla="*/ 21 w 94"/>
                <a:gd name="T31" fmla="*/ 101 h 204"/>
                <a:gd name="T32" fmla="*/ 21 w 94"/>
                <a:gd name="T3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204">
                  <a:moveTo>
                    <a:pt x="21" y="204"/>
                  </a:moveTo>
                  <a:cubicBezTo>
                    <a:pt x="63" y="204"/>
                    <a:pt x="63" y="204"/>
                    <a:pt x="63" y="204"/>
                  </a:cubicBezTo>
                  <a:cubicBezTo>
                    <a:pt x="63" y="101"/>
                    <a:pt x="63" y="101"/>
                    <a:pt x="63" y="101"/>
                  </a:cubicBezTo>
                  <a:cubicBezTo>
                    <a:pt x="91" y="101"/>
                    <a:pt x="91" y="101"/>
                    <a:pt x="91" y="101"/>
                  </a:cubicBezTo>
                  <a:cubicBezTo>
                    <a:pt x="94" y="67"/>
                    <a:pt x="94" y="67"/>
                    <a:pt x="94" y="67"/>
                  </a:cubicBezTo>
                  <a:cubicBezTo>
                    <a:pt x="63" y="67"/>
                    <a:pt x="63" y="67"/>
                    <a:pt x="63" y="67"/>
                  </a:cubicBezTo>
                  <a:cubicBezTo>
                    <a:pt x="63" y="67"/>
                    <a:pt x="63" y="54"/>
                    <a:pt x="63" y="47"/>
                  </a:cubicBezTo>
                  <a:cubicBezTo>
                    <a:pt x="63" y="39"/>
                    <a:pt x="64" y="35"/>
                    <a:pt x="72" y="35"/>
                  </a:cubicBezTo>
                  <a:cubicBezTo>
                    <a:pt x="78" y="35"/>
                    <a:pt x="94" y="35"/>
                    <a:pt x="94" y="35"/>
                  </a:cubicBezTo>
                  <a:cubicBezTo>
                    <a:pt x="94" y="0"/>
                    <a:pt x="94" y="0"/>
                    <a:pt x="94" y="0"/>
                  </a:cubicBezTo>
                  <a:cubicBezTo>
                    <a:pt x="94" y="0"/>
                    <a:pt x="71" y="0"/>
                    <a:pt x="66" y="0"/>
                  </a:cubicBezTo>
                  <a:cubicBezTo>
                    <a:pt x="35" y="0"/>
                    <a:pt x="21" y="13"/>
                    <a:pt x="21" y="39"/>
                  </a:cubicBezTo>
                  <a:cubicBezTo>
                    <a:pt x="21" y="61"/>
                    <a:pt x="21" y="67"/>
                    <a:pt x="21" y="67"/>
                  </a:cubicBezTo>
                  <a:cubicBezTo>
                    <a:pt x="0" y="67"/>
                    <a:pt x="0" y="67"/>
                    <a:pt x="0" y="67"/>
                  </a:cubicBezTo>
                  <a:cubicBezTo>
                    <a:pt x="0" y="101"/>
                    <a:pt x="0" y="101"/>
                    <a:pt x="0" y="101"/>
                  </a:cubicBezTo>
                  <a:cubicBezTo>
                    <a:pt x="21" y="101"/>
                    <a:pt x="21" y="101"/>
                    <a:pt x="21" y="101"/>
                  </a:cubicBezTo>
                  <a:lnTo>
                    <a:pt x="21" y="204"/>
                  </a:lnTo>
                  <a:close/>
                </a:path>
              </a:pathLst>
            </a:custGeom>
            <a:solidFill>
              <a:schemeClr val="tx1"/>
            </a:solidFill>
            <a:ln>
              <a:noFill/>
            </a:ln>
            <a:extLst/>
          </p:spPr>
          <p:txBody>
            <a:bodyPr vert="horz" wrap="square" lIns="80682" tIns="40341" rIns="80682" bIns="40341" numCol="1" anchor="t" anchorCtr="0" compatLnSpc="1">
              <a:prstTxWarp prst="textNoShape">
                <a:avLst/>
              </a:prstTxWarp>
            </a:bodyPr>
            <a:lstStyle/>
            <a:p>
              <a:pPr defTabSz="1037388"/>
              <a:endParaRPr lang="en-US" sz="2030" dirty="0"/>
            </a:p>
          </p:txBody>
        </p:sp>
        <p:sp>
          <p:nvSpPr>
            <p:cNvPr id="142" name="TextBox 141"/>
            <p:cNvSpPr txBox="1"/>
            <p:nvPr/>
          </p:nvSpPr>
          <p:spPr>
            <a:xfrm>
              <a:off x="2617458" y="4436774"/>
              <a:ext cx="397545" cy="153888"/>
            </a:xfrm>
            <a:prstGeom prst="rect">
              <a:avLst/>
            </a:prstGeom>
            <a:noFill/>
          </p:spPr>
          <p:txBody>
            <a:bodyPr wrap="none" lIns="0" tIns="0" rIns="0" bIns="0" rtlCol="0">
              <a:spAutoFit/>
            </a:bodyPr>
            <a:lstStyle/>
            <a:p>
              <a:pPr algn="ctr">
                <a:spcBef>
                  <a:spcPts val="600"/>
                </a:spcBef>
                <a:buSzPct val="100000"/>
              </a:pPr>
              <a:r>
                <a:rPr lang="en-US" sz="1000" b="1" dirty="0" smtClean="0">
                  <a:latin typeface="Frutiger Next Pro Light" panose="020B0303040204020203" pitchFamily="34" charset="0"/>
                  <a:cs typeface="Lao UI" panose="020B0502040204020203" pitchFamily="34" charset="0"/>
                </a:rPr>
                <a:t>Google</a:t>
              </a:r>
              <a:endParaRPr lang="en-US" sz="1000" b="1" dirty="0">
                <a:latin typeface="Frutiger Next Pro Light" panose="020B0303040204020203" pitchFamily="34" charset="0"/>
                <a:cs typeface="Lao UI" panose="020B0502040204020203" pitchFamily="34" charset="0"/>
              </a:endParaRPr>
            </a:p>
          </p:txBody>
        </p:sp>
        <p:cxnSp>
          <p:nvCxnSpPr>
            <p:cNvPr id="177" name="Straight Connector 176"/>
            <p:cNvCxnSpPr/>
            <p:nvPr/>
          </p:nvCxnSpPr>
          <p:spPr>
            <a:xfrm>
              <a:off x="3166039" y="4513718"/>
              <a:ext cx="363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905949" y="4513718"/>
              <a:ext cx="363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109408" y="5778385"/>
              <a:ext cx="12472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8" name="Straight Arrow Connector 187"/>
          <p:cNvCxnSpPr/>
          <p:nvPr/>
        </p:nvCxnSpPr>
        <p:spPr>
          <a:xfrm>
            <a:off x="1970706" y="5215760"/>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5027742" y="5215760"/>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6777292" y="5215760"/>
            <a:ext cx="3657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8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45" y="157402"/>
            <a:ext cx="8348886" cy="996950"/>
          </a:xfrm>
        </p:spPr>
        <p:txBody>
          <a:bodyPr vert="horz" lIns="91440" tIns="45720" rIns="91440" bIns="45720" rtlCol="0" anchor="ctr" anchorCtr="0">
            <a:noAutofit/>
          </a:bodyPr>
          <a:lstStyle/>
          <a:p>
            <a:r>
              <a:rPr lang="en-US" sz="2000" dirty="0">
                <a:solidFill>
                  <a:schemeClr val="accent5"/>
                </a:solidFill>
              </a:rPr>
              <a:t>DATA and Exponential </a:t>
            </a:r>
            <a:r>
              <a:rPr lang="en-US" sz="2000" dirty="0">
                <a:solidFill>
                  <a:schemeClr val="accent5"/>
                </a:solidFill>
              </a:rPr>
              <a:t>technologies </a:t>
            </a:r>
            <a:r>
              <a:rPr lang="en-US" sz="2000" dirty="0">
                <a:solidFill>
                  <a:schemeClr val="accent5"/>
                </a:solidFill>
              </a:rPr>
              <a:t>are converging </a:t>
            </a:r>
            <a:r>
              <a:rPr lang="en-US" sz="2000" dirty="0">
                <a:solidFill>
                  <a:schemeClr val="accent5"/>
                </a:solidFill>
              </a:rPr>
              <a:t>to transform and disrupt industries</a:t>
            </a:r>
          </a:p>
        </p:txBody>
      </p:sp>
      <p:sp>
        <p:nvSpPr>
          <p:cNvPr id="3" name="Slide Number Placeholder 2"/>
          <p:cNvSpPr>
            <a:spLocks noGrp="1"/>
          </p:cNvSpPr>
          <p:nvPr>
            <p:ph type="sldNum" sz="quarter" idx="4"/>
          </p:nvPr>
        </p:nvSpPr>
        <p:spPr/>
        <p:txBody>
          <a:bodyPr/>
          <a:lstStyle/>
          <a:p>
            <a:fld id="{B39F3810-4318-4880-9D52-993D34A84442}" type="slidenum">
              <a:rPr lang="en-US" smtClean="0">
                <a:solidFill>
                  <a:prstClr val="white"/>
                </a:solidFill>
              </a:rPr>
              <a:pPr/>
              <a:t>5</a:t>
            </a:fld>
            <a:endParaRPr lang="en-US" dirty="0">
              <a:solidFill>
                <a:prstClr val="white"/>
              </a:solidFill>
            </a:endParaRPr>
          </a:p>
        </p:txBody>
      </p:sp>
      <p:grpSp>
        <p:nvGrpSpPr>
          <p:cNvPr id="45" name="Group 44"/>
          <p:cNvGrpSpPr/>
          <p:nvPr/>
        </p:nvGrpSpPr>
        <p:grpSpPr>
          <a:xfrm>
            <a:off x="406770" y="1143000"/>
            <a:ext cx="8292386" cy="821747"/>
            <a:chOff x="406880" y="1524436"/>
            <a:chExt cx="8511597" cy="892677"/>
          </a:xfrm>
        </p:grpSpPr>
        <p:pic>
          <p:nvPicPr>
            <p:cNvPr id="46" name="Picture 8" descr="http://techhydra.com/wp-content/uploads/branches-of-physics-nanotechnolog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3173" y="1524436"/>
              <a:ext cx="736943" cy="83030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80" y="1524436"/>
              <a:ext cx="731520" cy="822573"/>
            </a:xfrm>
            <a:prstGeom prst="rect">
              <a:avLst/>
            </a:prstGeom>
          </p:spPr>
        </p:pic>
        <p:grpSp>
          <p:nvGrpSpPr>
            <p:cNvPr id="48" name="Group 47"/>
            <p:cNvGrpSpPr/>
            <p:nvPr/>
          </p:nvGrpSpPr>
          <p:grpSpPr>
            <a:xfrm>
              <a:off x="1231298" y="1524436"/>
              <a:ext cx="7687179" cy="892677"/>
              <a:chOff x="1231298" y="1524436"/>
              <a:chExt cx="7687179" cy="892677"/>
            </a:xfrm>
          </p:grpSpPr>
          <p:sp>
            <p:nvSpPr>
              <p:cNvPr id="50" name="TextBox 49"/>
              <p:cNvSpPr txBox="1"/>
              <p:nvPr/>
            </p:nvSpPr>
            <p:spPr>
              <a:xfrm>
                <a:off x="6949376" y="1524436"/>
                <a:ext cx="1969101" cy="183888"/>
              </a:xfrm>
              <a:prstGeom prst="rect">
                <a:avLst/>
              </a:prstGeom>
              <a:noFill/>
            </p:spPr>
            <p:txBody>
              <a:bodyPr wrap="square" lIns="0" tIns="0" rIns="0" bIns="0" rtlCol="0">
                <a:spAutoFit/>
              </a:bodyPr>
              <a:lstStyle/>
              <a:p>
                <a:r>
                  <a:rPr lang="en-US" sz="1100" b="1" dirty="0" smtClean="0">
                    <a:solidFill>
                      <a:schemeClr val="bg2">
                        <a:lumMod val="50000"/>
                      </a:schemeClr>
                    </a:solidFill>
                  </a:rPr>
                  <a:t>Synthetic </a:t>
                </a:r>
                <a:r>
                  <a:rPr lang="en-US" sz="1100" b="1" dirty="0" smtClean="0">
                    <a:solidFill>
                      <a:schemeClr val="bg2">
                        <a:lumMod val="50000"/>
                      </a:schemeClr>
                    </a:solidFill>
                  </a:rPr>
                  <a:t>Biology</a:t>
                </a:r>
                <a:endParaRPr lang="en-US" sz="1100" b="1" dirty="0">
                  <a:solidFill>
                    <a:schemeClr val="bg2">
                      <a:lumMod val="50000"/>
                    </a:schemeClr>
                  </a:solidFill>
                </a:endParaRPr>
              </a:p>
            </p:txBody>
          </p:sp>
          <p:sp>
            <p:nvSpPr>
              <p:cNvPr id="51" name="object 23"/>
              <p:cNvSpPr txBox="1"/>
              <p:nvPr/>
            </p:nvSpPr>
            <p:spPr>
              <a:xfrm>
                <a:off x="6949375" y="1688225"/>
                <a:ext cx="1969101" cy="702119"/>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The ability to produce synthetic tissues and organs creates new opportunities for surgical therapy and device production</a:t>
                </a:r>
                <a:endParaRPr lang="en-US" sz="1050" dirty="0">
                  <a:solidFill>
                    <a:schemeClr val="bg2">
                      <a:lumMod val="50000"/>
                    </a:schemeClr>
                  </a:solidFill>
                </a:endParaRPr>
              </a:p>
            </p:txBody>
          </p:sp>
          <p:sp>
            <p:nvSpPr>
              <p:cNvPr id="52" name="TextBox 51"/>
              <p:cNvSpPr txBox="1"/>
              <p:nvPr/>
            </p:nvSpPr>
            <p:spPr>
              <a:xfrm>
                <a:off x="1231299" y="1524436"/>
                <a:ext cx="1253455" cy="183888"/>
              </a:xfrm>
              <a:prstGeom prst="rect">
                <a:avLst/>
              </a:prstGeom>
              <a:noFill/>
            </p:spPr>
            <p:txBody>
              <a:bodyPr wrap="none" lIns="0" tIns="0" rIns="0" bIns="0" rtlCol="0">
                <a:spAutoFit/>
              </a:bodyPr>
              <a:lstStyle/>
              <a:p>
                <a:r>
                  <a:rPr lang="en-US" sz="1100" b="1" dirty="0" smtClean="0">
                    <a:solidFill>
                      <a:schemeClr val="bg2">
                        <a:lumMod val="50000"/>
                      </a:schemeClr>
                    </a:solidFill>
                  </a:rPr>
                  <a:t>Cognitive Computing</a:t>
                </a:r>
                <a:endParaRPr lang="en-US" sz="1100" b="1" dirty="0">
                  <a:solidFill>
                    <a:schemeClr val="bg2">
                      <a:lumMod val="50000"/>
                    </a:schemeClr>
                  </a:solidFill>
                </a:endParaRPr>
              </a:p>
            </p:txBody>
          </p:sp>
          <p:sp>
            <p:nvSpPr>
              <p:cNvPr id="53" name="object 23"/>
              <p:cNvSpPr txBox="1"/>
              <p:nvPr/>
            </p:nvSpPr>
            <p:spPr>
              <a:xfrm>
                <a:off x="1231298" y="1714994"/>
                <a:ext cx="2022169" cy="702119"/>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Augmenting or amplifying human cognition through advanced technologies such as artificial intelligence, machine learning, etc.</a:t>
                </a:r>
                <a:endParaRPr lang="en-US" sz="1050" dirty="0">
                  <a:solidFill>
                    <a:schemeClr val="bg2">
                      <a:lumMod val="50000"/>
                    </a:schemeClr>
                  </a:solidFill>
                </a:endParaRPr>
              </a:p>
            </p:txBody>
          </p:sp>
          <p:sp>
            <p:nvSpPr>
              <p:cNvPr id="54" name="TextBox 53"/>
              <p:cNvSpPr txBox="1"/>
              <p:nvPr/>
            </p:nvSpPr>
            <p:spPr>
              <a:xfrm>
                <a:off x="4050699" y="1524436"/>
                <a:ext cx="517091" cy="183888"/>
              </a:xfrm>
              <a:prstGeom prst="rect">
                <a:avLst/>
              </a:prstGeom>
              <a:noFill/>
            </p:spPr>
            <p:txBody>
              <a:bodyPr wrap="none" lIns="0" tIns="0" rIns="0" bIns="0" rtlCol="0">
                <a:spAutoFit/>
              </a:bodyPr>
              <a:lstStyle/>
              <a:p>
                <a:r>
                  <a:rPr lang="en-US" sz="1100" b="1" dirty="0" smtClean="0">
                    <a:solidFill>
                      <a:schemeClr val="bg2">
                        <a:lumMod val="50000"/>
                      </a:schemeClr>
                    </a:solidFill>
                  </a:rPr>
                  <a:t>Robotics</a:t>
                </a:r>
                <a:endParaRPr lang="en-US" sz="1100" b="1" dirty="0">
                  <a:solidFill>
                    <a:schemeClr val="bg2">
                      <a:lumMod val="50000"/>
                    </a:schemeClr>
                  </a:solidFill>
                </a:endParaRPr>
              </a:p>
            </p:txBody>
          </p:sp>
          <p:sp>
            <p:nvSpPr>
              <p:cNvPr id="55" name="object 23"/>
              <p:cNvSpPr txBox="1"/>
              <p:nvPr/>
            </p:nvSpPr>
            <p:spPr>
              <a:xfrm>
                <a:off x="4050699" y="1714994"/>
                <a:ext cx="1969100" cy="526590"/>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Next generation robotics and automation technologies that can work alongside humans</a:t>
                </a:r>
                <a:endParaRPr lang="en-US" sz="1050" dirty="0">
                  <a:solidFill>
                    <a:schemeClr val="bg2">
                      <a:lumMod val="50000"/>
                    </a:schemeClr>
                  </a:solidFill>
                </a:endParaRPr>
              </a:p>
            </p:txBody>
          </p:sp>
        </p:grpSp>
        <p:pic>
          <p:nvPicPr>
            <p:cNvPr id="4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3691" y="1524436"/>
              <a:ext cx="733907" cy="826876"/>
            </a:xfrm>
            <a:prstGeom prst="rect">
              <a:avLst/>
            </a:prstGeom>
          </p:spPr>
        </p:pic>
      </p:grpSp>
      <p:grpSp>
        <p:nvGrpSpPr>
          <p:cNvPr id="101" name="Group 100"/>
          <p:cNvGrpSpPr/>
          <p:nvPr/>
        </p:nvGrpSpPr>
        <p:grpSpPr>
          <a:xfrm>
            <a:off x="406177" y="4253834"/>
            <a:ext cx="8338659" cy="816087"/>
            <a:chOff x="406177" y="4039358"/>
            <a:chExt cx="8338659" cy="816087"/>
          </a:xfrm>
        </p:grpSpPr>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177" y="4039358"/>
              <a:ext cx="716606" cy="746707"/>
            </a:xfrm>
            <a:prstGeom prst="rect">
              <a:avLst/>
            </a:prstGeom>
          </p:spPr>
        </p:pic>
        <p:grpSp>
          <p:nvGrpSpPr>
            <p:cNvPr id="66" name="Group 65"/>
            <p:cNvGrpSpPr/>
            <p:nvPr/>
          </p:nvGrpSpPr>
          <p:grpSpPr>
            <a:xfrm>
              <a:off x="1214381" y="4043383"/>
              <a:ext cx="7530455" cy="812062"/>
              <a:chOff x="1231299" y="4632390"/>
              <a:chExt cx="7687176" cy="882156"/>
            </a:xfrm>
          </p:grpSpPr>
          <p:sp>
            <p:nvSpPr>
              <p:cNvPr id="67" name="TextBox 66"/>
              <p:cNvSpPr txBox="1"/>
              <p:nvPr/>
            </p:nvSpPr>
            <p:spPr>
              <a:xfrm>
                <a:off x="6949374" y="4632390"/>
                <a:ext cx="847637" cy="183888"/>
              </a:xfrm>
              <a:prstGeom prst="rect">
                <a:avLst/>
              </a:prstGeom>
              <a:noFill/>
            </p:spPr>
            <p:txBody>
              <a:bodyPr wrap="none" lIns="0" tIns="0" rIns="0" bIns="0" rtlCol="0">
                <a:spAutoFit/>
              </a:bodyPr>
              <a:lstStyle/>
              <a:p>
                <a:r>
                  <a:rPr lang="en-US" sz="1100" b="1" dirty="0" smtClean="0">
                    <a:solidFill>
                      <a:schemeClr val="bg2">
                        <a:lumMod val="50000"/>
                      </a:schemeClr>
                    </a:solidFill>
                  </a:rPr>
                  <a:t>Crowdfunding</a:t>
                </a:r>
                <a:endParaRPr lang="en-US" sz="1100" b="1" dirty="0">
                  <a:solidFill>
                    <a:schemeClr val="bg2">
                      <a:lumMod val="50000"/>
                    </a:schemeClr>
                  </a:solidFill>
                </a:endParaRPr>
              </a:p>
            </p:txBody>
          </p:sp>
          <p:sp>
            <p:nvSpPr>
              <p:cNvPr id="68" name="object 23"/>
              <p:cNvSpPr txBox="1"/>
              <p:nvPr/>
            </p:nvSpPr>
            <p:spPr>
              <a:xfrm>
                <a:off x="6949374" y="4812425"/>
                <a:ext cx="1969101" cy="351059"/>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Leveraging the public to fund the creation of a product or company</a:t>
                </a:r>
                <a:endParaRPr lang="en-US" sz="1050" dirty="0">
                  <a:solidFill>
                    <a:schemeClr val="bg2">
                      <a:lumMod val="50000"/>
                    </a:schemeClr>
                  </a:solidFill>
                </a:endParaRPr>
              </a:p>
            </p:txBody>
          </p:sp>
          <p:pic>
            <p:nvPicPr>
              <p:cNvPr id="69" name="Picture 6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3173" y="4632390"/>
                <a:ext cx="736943" cy="822802"/>
              </a:xfrm>
              <a:prstGeom prst="rect">
                <a:avLst/>
              </a:prstGeom>
            </p:spPr>
          </p:pic>
          <p:sp>
            <p:nvSpPr>
              <p:cNvPr id="70" name="TextBox 69"/>
              <p:cNvSpPr txBox="1"/>
              <p:nvPr/>
            </p:nvSpPr>
            <p:spPr>
              <a:xfrm>
                <a:off x="1231299" y="4632390"/>
                <a:ext cx="769091" cy="183888"/>
              </a:xfrm>
              <a:prstGeom prst="rect">
                <a:avLst/>
              </a:prstGeom>
              <a:noFill/>
            </p:spPr>
            <p:txBody>
              <a:bodyPr wrap="none" lIns="0" tIns="0" rIns="0" bIns="0" rtlCol="0">
                <a:spAutoFit/>
              </a:bodyPr>
              <a:lstStyle/>
              <a:p>
                <a:r>
                  <a:rPr lang="en-US" sz="1100" b="1" dirty="0" smtClean="0">
                    <a:solidFill>
                      <a:schemeClr val="bg2">
                        <a:lumMod val="50000"/>
                      </a:schemeClr>
                    </a:solidFill>
                  </a:rPr>
                  <a:t>Gamification</a:t>
                </a:r>
                <a:endParaRPr lang="en-US" sz="1100" b="1" dirty="0">
                  <a:solidFill>
                    <a:schemeClr val="bg2">
                      <a:lumMod val="50000"/>
                    </a:schemeClr>
                  </a:solidFill>
                </a:endParaRPr>
              </a:p>
            </p:txBody>
          </p:sp>
          <p:sp>
            <p:nvSpPr>
              <p:cNvPr id="71" name="object 23"/>
              <p:cNvSpPr txBox="1"/>
              <p:nvPr/>
            </p:nvSpPr>
            <p:spPr>
              <a:xfrm>
                <a:off x="1231299" y="4812425"/>
                <a:ext cx="1969101" cy="526590"/>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Leveraging game mechanics to incentivize individual or group behaviors</a:t>
                </a:r>
                <a:endParaRPr lang="en-US" sz="1050" dirty="0">
                  <a:solidFill>
                    <a:schemeClr val="bg2">
                      <a:lumMod val="50000"/>
                    </a:schemeClr>
                  </a:solidFill>
                </a:endParaRPr>
              </a:p>
            </p:txBody>
          </p:sp>
          <p:sp>
            <p:nvSpPr>
              <p:cNvPr id="73" name="TextBox 72"/>
              <p:cNvSpPr txBox="1"/>
              <p:nvPr/>
            </p:nvSpPr>
            <p:spPr>
              <a:xfrm>
                <a:off x="4050699" y="4632390"/>
                <a:ext cx="893455" cy="183888"/>
              </a:xfrm>
              <a:prstGeom prst="rect">
                <a:avLst/>
              </a:prstGeom>
              <a:noFill/>
            </p:spPr>
            <p:txBody>
              <a:bodyPr wrap="none" lIns="0" tIns="0" rIns="0" bIns="0" rtlCol="0">
                <a:spAutoFit/>
              </a:bodyPr>
              <a:lstStyle/>
              <a:p>
                <a:r>
                  <a:rPr lang="en-US" sz="1100" b="1" dirty="0" smtClean="0">
                    <a:solidFill>
                      <a:schemeClr val="bg2">
                        <a:lumMod val="50000"/>
                      </a:schemeClr>
                    </a:solidFill>
                  </a:rPr>
                  <a:t>Crowdsourcing</a:t>
                </a:r>
                <a:endParaRPr lang="en-US" sz="1100" b="1" dirty="0">
                  <a:solidFill>
                    <a:schemeClr val="bg2">
                      <a:lumMod val="50000"/>
                    </a:schemeClr>
                  </a:solidFill>
                </a:endParaRPr>
              </a:p>
            </p:txBody>
          </p:sp>
          <p:sp>
            <p:nvSpPr>
              <p:cNvPr id="74" name="object 23"/>
              <p:cNvSpPr txBox="1"/>
              <p:nvPr/>
            </p:nvSpPr>
            <p:spPr>
              <a:xfrm>
                <a:off x="4050699" y="4812427"/>
                <a:ext cx="2125759" cy="702119"/>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Involve </a:t>
                </a:r>
                <a:r>
                  <a:rPr lang="en-US" sz="1050" dirty="0">
                    <a:solidFill>
                      <a:schemeClr val="bg2">
                        <a:lumMod val="50000"/>
                      </a:schemeClr>
                    </a:solidFill>
                  </a:rPr>
                  <a:t> </a:t>
                </a:r>
                <a:r>
                  <a:rPr lang="en-US" sz="1050" dirty="0" smtClean="0">
                    <a:solidFill>
                      <a:schemeClr val="bg2">
                        <a:lumMod val="50000"/>
                      </a:schemeClr>
                    </a:solidFill>
                  </a:rPr>
                  <a:t>communities</a:t>
                </a:r>
                <a:r>
                  <a:rPr lang="en-US" sz="1050" dirty="0">
                    <a:solidFill>
                      <a:schemeClr val="bg2">
                        <a:lumMod val="50000"/>
                      </a:schemeClr>
                    </a:solidFill>
                  </a:rPr>
                  <a:t> to collaborate in solving complex, non-linear problems, calling upon </a:t>
                </a:r>
                <a:r>
                  <a:rPr lang="en-US" sz="1050" dirty="0" smtClean="0">
                    <a:solidFill>
                      <a:schemeClr val="bg2">
                        <a:lumMod val="50000"/>
                      </a:schemeClr>
                    </a:solidFill>
                  </a:rPr>
                  <a:t>diverse skillsets</a:t>
                </a:r>
                <a:endParaRPr lang="en-US" sz="1050" dirty="0">
                  <a:solidFill>
                    <a:schemeClr val="bg2">
                      <a:lumMod val="50000"/>
                    </a:schemeClr>
                  </a:solidFill>
                </a:endParaRPr>
              </a:p>
            </p:txBody>
          </p:sp>
          <p:pic>
            <p:nvPicPr>
              <p:cNvPr id="75" name="Picture 7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44315" y="4632390"/>
                <a:ext cx="729001" cy="822802"/>
              </a:xfrm>
              <a:prstGeom prst="rect">
                <a:avLst/>
              </a:prstGeom>
            </p:spPr>
          </p:pic>
        </p:grpSp>
      </p:grpSp>
      <p:grpSp>
        <p:nvGrpSpPr>
          <p:cNvPr id="76" name="Group 75"/>
          <p:cNvGrpSpPr/>
          <p:nvPr/>
        </p:nvGrpSpPr>
        <p:grpSpPr>
          <a:xfrm>
            <a:off x="406177" y="3218385"/>
            <a:ext cx="8506063" cy="817763"/>
            <a:chOff x="406275" y="3628498"/>
            <a:chExt cx="8683088" cy="888349"/>
          </a:xfrm>
        </p:grpSpPr>
        <p:sp>
          <p:nvSpPr>
            <p:cNvPr id="77" name="TextBox 76"/>
            <p:cNvSpPr txBox="1"/>
            <p:nvPr/>
          </p:nvSpPr>
          <p:spPr>
            <a:xfrm>
              <a:off x="6949374" y="3628498"/>
              <a:ext cx="1680547" cy="183888"/>
            </a:xfrm>
            <a:prstGeom prst="rect">
              <a:avLst/>
            </a:prstGeom>
            <a:noFill/>
          </p:spPr>
          <p:txBody>
            <a:bodyPr wrap="none" lIns="0" tIns="0" rIns="0" bIns="0" rtlCol="0">
              <a:spAutoFit/>
            </a:bodyPr>
            <a:lstStyle/>
            <a:p>
              <a:r>
                <a:rPr lang="en-US" sz="1100" b="1" dirty="0" smtClean="0">
                  <a:solidFill>
                    <a:schemeClr val="bg2">
                      <a:lumMod val="50000"/>
                    </a:schemeClr>
                  </a:solidFill>
                </a:rPr>
                <a:t>Virtual / Augmented Reality</a:t>
              </a:r>
              <a:endParaRPr lang="en-US" sz="1100" b="1" dirty="0">
                <a:solidFill>
                  <a:schemeClr val="bg2">
                    <a:lumMod val="50000"/>
                  </a:schemeClr>
                </a:solidFill>
              </a:endParaRPr>
            </a:p>
          </p:txBody>
        </p:sp>
        <p:sp>
          <p:nvSpPr>
            <p:cNvPr id="78" name="object 23"/>
            <p:cNvSpPr txBox="1"/>
            <p:nvPr/>
          </p:nvSpPr>
          <p:spPr>
            <a:xfrm>
              <a:off x="6949373" y="3814726"/>
              <a:ext cx="2139990" cy="702121"/>
            </a:xfrm>
            <a:prstGeom prst="rect">
              <a:avLst/>
            </a:prstGeom>
          </p:spPr>
          <p:txBody>
            <a:bodyPr vert="horz" wrap="square" lIns="0" tIns="0" rIns="0" bIns="0" rtlCol="0">
              <a:spAutoFit/>
            </a:bodyPr>
            <a:lstStyle/>
            <a:p>
              <a:pPr marR="69027">
                <a:tabLst>
                  <a:tab pos="238309" algn="l"/>
                </a:tabLst>
              </a:pPr>
              <a:r>
                <a:rPr lang="en-US" sz="1050" dirty="0">
                  <a:solidFill>
                    <a:schemeClr val="bg2">
                      <a:lumMod val="50000"/>
                    </a:schemeClr>
                  </a:solidFill>
                </a:rPr>
                <a:t>Additive technologies to better equip care providers in their day-to-day </a:t>
              </a:r>
              <a:r>
                <a:rPr lang="en-US" sz="1050" dirty="0" smtClean="0">
                  <a:solidFill>
                    <a:schemeClr val="bg2">
                      <a:lumMod val="50000"/>
                    </a:schemeClr>
                  </a:solidFill>
                </a:rPr>
                <a:t>tasks and improve health outcomes through differentiated </a:t>
              </a:r>
              <a:r>
                <a:rPr lang="en-US" sz="1050" dirty="0">
                  <a:solidFill>
                    <a:schemeClr val="bg2">
                      <a:lumMod val="50000"/>
                    </a:schemeClr>
                  </a:solidFill>
                </a:rPr>
                <a:t>experiences </a:t>
              </a:r>
            </a:p>
          </p:txBody>
        </p:sp>
        <p:pic>
          <p:nvPicPr>
            <p:cNvPr id="79" name="Picture 4" descr="http://www.rmmagazine.com/wp-content/uploads/2014/09/rm10.14_virtualreality.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3385" y="3628498"/>
              <a:ext cx="735267" cy="822802"/>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1231299" y="3628498"/>
              <a:ext cx="1389274" cy="183888"/>
            </a:xfrm>
            <a:prstGeom prst="rect">
              <a:avLst/>
            </a:prstGeom>
            <a:noFill/>
          </p:spPr>
          <p:txBody>
            <a:bodyPr wrap="none" lIns="0" tIns="0" rIns="0" bIns="0" rtlCol="0">
              <a:spAutoFit/>
            </a:bodyPr>
            <a:lstStyle/>
            <a:p>
              <a:r>
                <a:rPr lang="en-US" sz="1100" b="1" dirty="0" smtClean="0">
                  <a:solidFill>
                    <a:schemeClr val="bg2">
                      <a:lumMod val="50000"/>
                    </a:schemeClr>
                  </a:solidFill>
                </a:rPr>
                <a:t>Incentive Competitions</a:t>
              </a:r>
              <a:endParaRPr lang="en-US" sz="1100" b="1" dirty="0">
                <a:solidFill>
                  <a:schemeClr val="bg2">
                    <a:lumMod val="50000"/>
                  </a:schemeClr>
                </a:solidFill>
              </a:endParaRPr>
            </a:p>
          </p:txBody>
        </p:sp>
        <p:sp>
          <p:nvSpPr>
            <p:cNvPr id="81" name="object 23"/>
            <p:cNvSpPr txBox="1"/>
            <p:nvPr/>
          </p:nvSpPr>
          <p:spPr>
            <a:xfrm>
              <a:off x="1231299" y="3814726"/>
              <a:ext cx="1969101" cy="526589"/>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Using a prize based competition to evoke a community to participate in solving a problem</a:t>
              </a:r>
              <a:endParaRPr lang="en-US" sz="1050" dirty="0">
                <a:solidFill>
                  <a:schemeClr val="bg2">
                    <a:lumMod val="50000"/>
                  </a:schemeClr>
                </a:solidFill>
              </a:endParaRPr>
            </a:p>
          </p:txBody>
        </p:sp>
        <p:pic>
          <p:nvPicPr>
            <p:cNvPr id="82" name="Picture 8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6275" y="3628498"/>
              <a:ext cx="731520" cy="821893"/>
            </a:xfrm>
            <a:prstGeom prst="rect">
              <a:avLst/>
            </a:prstGeom>
          </p:spPr>
        </p:pic>
        <p:sp>
          <p:nvSpPr>
            <p:cNvPr id="83" name="TextBox 82"/>
            <p:cNvSpPr txBox="1"/>
            <p:nvPr/>
          </p:nvSpPr>
          <p:spPr>
            <a:xfrm>
              <a:off x="4050699" y="3628498"/>
              <a:ext cx="1683820" cy="183888"/>
            </a:xfrm>
            <a:prstGeom prst="rect">
              <a:avLst/>
            </a:prstGeom>
            <a:noFill/>
          </p:spPr>
          <p:txBody>
            <a:bodyPr wrap="none" lIns="0" tIns="0" rIns="0" bIns="0" rtlCol="0">
              <a:spAutoFit/>
            </a:bodyPr>
            <a:lstStyle/>
            <a:p>
              <a:r>
                <a:rPr lang="en-US" sz="1100" b="1" dirty="0" smtClean="0">
                  <a:solidFill>
                    <a:schemeClr val="bg2">
                      <a:lumMod val="50000"/>
                    </a:schemeClr>
                  </a:solidFill>
                </a:rPr>
                <a:t>DIY &amp; the Maker Movement</a:t>
              </a:r>
              <a:endParaRPr lang="en-US" sz="1100" b="1" dirty="0">
                <a:solidFill>
                  <a:schemeClr val="bg2">
                    <a:lumMod val="50000"/>
                  </a:schemeClr>
                </a:solidFill>
              </a:endParaRPr>
            </a:p>
          </p:txBody>
        </p:sp>
        <p:pic>
          <p:nvPicPr>
            <p:cNvPr id="84" name="Picture 8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41325" y="3628498"/>
              <a:ext cx="731991" cy="822802"/>
            </a:xfrm>
            <a:prstGeom prst="rect">
              <a:avLst/>
            </a:prstGeom>
          </p:spPr>
        </p:pic>
        <p:sp>
          <p:nvSpPr>
            <p:cNvPr id="85" name="object 23"/>
            <p:cNvSpPr txBox="1"/>
            <p:nvPr/>
          </p:nvSpPr>
          <p:spPr>
            <a:xfrm>
              <a:off x="4050699" y="3814726"/>
              <a:ext cx="1969100" cy="702119"/>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The creativity unlocked when the public has access to the tools needed to create manufactured works themselves</a:t>
              </a:r>
              <a:endParaRPr lang="en-US" sz="1050" dirty="0">
                <a:solidFill>
                  <a:schemeClr val="bg2">
                    <a:lumMod val="50000"/>
                  </a:schemeClr>
                </a:solidFill>
              </a:endParaRPr>
            </a:p>
          </p:txBody>
        </p:sp>
      </p:grpSp>
      <p:grpSp>
        <p:nvGrpSpPr>
          <p:cNvPr id="86" name="Group 85"/>
          <p:cNvGrpSpPr/>
          <p:nvPr/>
        </p:nvGrpSpPr>
        <p:grpSpPr>
          <a:xfrm>
            <a:off x="409990" y="5287606"/>
            <a:ext cx="5495267" cy="808394"/>
            <a:chOff x="410168" y="5715000"/>
            <a:chExt cx="5609632" cy="878171"/>
          </a:xfrm>
        </p:grpSpPr>
        <p:pic>
          <p:nvPicPr>
            <p:cNvPr id="87" name="Picture 8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0168" y="5715000"/>
              <a:ext cx="731520" cy="808192"/>
            </a:xfrm>
            <a:prstGeom prst="rect">
              <a:avLst/>
            </a:prstGeom>
          </p:spPr>
        </p:pic>
        <p:sp>
          <p:nvSpPr>
            <p:cNvPr id="88" name="TextBox 87"/>
            <p:cNvSpPr txBox="1"/>
            <p:nvPr/>
          </p:nvSpPr>
          <p:spPr>
            <a:xfrm>
              <a:off x="1231299" y="5715000"/>
              <a:ext cx="643092" cy="183888"/>
            </a:xfrm>
            <a:prstGeom prst="rect">
              <a:avLst/>
            </a:prstGeom>
            <a:noFill/>
          </p:spPr>
          <p:txBody>
            <a:bodyPr wrap="none" lIns="0" tIns="0" rIns="0" bIns="0" rtlCol="0">
              <a:spAutoFit/>
            </a:bodyPr>
            <a:lstStyle/>
            <a:p>
              <a:r>
                <a:rPr lang="en-US" sz="1100" b="1" dirty="0" smtClean="0">
                  <a:solidFill>
                    <a:schemeClr val="bg2">
                      <a:lumMod val="50000"/>
                    </a:schemeClr>
                  </a:solidFill>
                </a:rPr>
                <a:t>Blockchain</a:t>
              </a:r>
              <a:endParaRPr lang="en-US" sz="1100" b="1" dirty="0">
                <a:solidFill>
                  <a:schemeClr val="bg2">
                    <a:lumMod val="50000"/>
                  </a:schemeClr>
                </a:solidFill>
              </a:endParaRPr>
            </a:p>
          </p:txBody>
        </p:sp>
        <p:sp>
          <p:nvSpPr>
            <p:cNvPr id="89" name="object 23"/>
            <p:cNvSpPr txBox="1"/>
            <p:nvPr/>
          </p:nvSpPr>
          <p:spPr>
            <a:xfrm>
              <a:off x="1231299" y="5891052"/>
              <a:ext cx="1969101" cy="702119"/>
            </a:xfrm>
            <a:prstGeom prst="rect">
              <a:avLst/>
            </a:prstGeom>
          </p:spPr>
          <p:txBody>
            <a:bodyPr vert="horz" wrap="square" lIns="0" tIns="0" rIns="0" bIns="0" rtlCol="0">
              <a:spAutoFit/>
            </a:bodyPr>
            <a:lstStyle/>
            <a:p>
              <a:pPr>
                <a:spcBef>
                  <a:spcPts val="600"/>
                </a:spcBef>
              </a:pPr>
              <a:r>
                <a:rPr lang="en-US" sz="1050" dirty="0">
                  <a:solidFill>
                    <a:schemeClr val="bg2">
                      <a:lumMod val="50000"/>
                    </a:schemeClr>
                  </a:solidFill>
                </a:rPr>
                <a:t>Distributed ledger technology that offers a new way of recording transactions or any digital </a:t>
              </a:r>
              <a:r>
                <a:rPr lang="en-US" sz="1050" dirty="0" smtClean="0">
                  <a:solidFill>
                    <a:schemeClr val="bg2">
                      <a:lumMod val="50000"/>
                    </a:schemeClr>
                  </a:solidFill>
                </a:rPr>
                <a:t>interactions</a:t>
              </a:r>
              <a:endParaRPr lang="en-US" sz="1050" dirty="0">
                <a:solidFill>
                  <a:schemeClr val="bg2">
                    <a:lumMod val="50000"/>
                  </a:schemeClr>
                </a:solidFill>
              </a:endParaRPr>
            </a:p>
          </p:txBody>
        </p:sp>
        <p:pic>
          <p:nvPicPr>
            <p:cNvPr id="90" name="Picture 8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43691" y="5715000"/>
              <a:ext cx="729625" cy="804785"/>
            </a:xfrm>
            <a:prstGeom prst="rect">
              <a:avLst/>
            </a:prstGeom>
          </p:spPr>
        </p:pic>
        <p:sp>
          <p:nvSpPr>
            <p:cNvPr id="91" name="TextBox 90"/>
            <p:cNvSpPr txBox="1"/>
            <p:nvPr/>
          </p:nvSpPr>
          <p:spPr>
            <a:xfrm>
              <a:off x="4050699" y="5715000"/>
              <a:ext cx="1615091" cy="183888"/>
            </a:xfrm>
            <a:prstGeom prst="rect">
              <a:avLst/>
            </a:prstGeom>
            <a:noFill/>
          </p:spPr>
          <p:txBody>
            <a:bodyPr wrap="none" lIns="0" tIns="0" rIns="0" bIns="0" rtlCol="0">
              <a:spAutoFit/>
            </a:bodyPr>
            <a:lstStyle/>
            <a:p>
              <a:r>
                <a:rPr lang="en-US" sz="1100" b="1" dirty="0" smtClean="0">
                  <a:solidFill>
                    <a:schemeClr val="bg2">
                      <a:lumMod val="50000"/>
                    </a:schemeClr>
                  </a:solidFill>
                </a:rPr>
                <a:t>Commercial UAVs (Drones)</a:t>
              </a:r>
              <a:endParaRPr lang="en-US" sz="1100" b="1" dirty="0">
                <a:solidFill>
                  <a:schemeClr val="bg2">
                    <a:lumMod val="50000"/>
                  </a:schemeClr>
                </a:solidFill>
              </a:endParaRPr>
            </a:p>
          </p:txBody>
        </p:sp>
        <p:sp>
          <p:nvSpPr>
            <p:cNvPr id="92" name="object 23"/>
            <p:cNvSpPr txBox="1"/>
            <p:nvPr/>
          </p:nvSpPr>
          <p:spPr>
            <a:xfrm>
              <a:off x="4050699" y="5891052"/>
              <a:ext cx="1969101" cy="526589"/>
            </a:xfrm>
            <a:prstGeom prst="rect">
              <a:avLst/>
            </a:prstGeom>
          </p:spPr>
          <p:txBody>
            <a:bodyPr vert="horz" wrap="square" lIns="0" tIns="0" rIns="0" bIns="0" rtlCol="0">
              <a:spAutoFit/>
            </a:bodyPr>
            <a:lstStyle/>
            <a:p>
              <a:pPr>
                <a:spcBef>
                  <a:spcPts val="600"/>
                </a:spcBef>
              </a:pPr>
              <a:r>
                <a:rPr lang="en-US" sz="1050" dirty="0">
                  <a:solidFill>
                    <a:schemeClr val="bg2">
                      <a:lumMod val="50000"/>
                    </a:schemeClr>
                  </a:solidFill>
                </a:rPr>
                <a:t>A</a:t>
              </a:r>
              <a:r>
                <a:rPr lang="en-US" sz="1050" dirty="0" smtClean="0">
                  <a:solidFill>
                    <a:schemeClr val="bg2">
                      <a:lumMod val="50000"/>
                    </a:schemeClr>
                  </a:solidFill>
                </a:rPr>
                <a:t>erial </a:t>
              </a:r>
              <a:r>
                <a:rPr lang="en-US" sz="1050" dirty="0">
                  <a:solidFill>
                    <a:schemeClr val="bg2">
                      <a:lumMod val="50000"/>
                    </a:schemeClr>
                  </a:solidFill>
                </a:rPr>
                <a:t>robots to transform logistics relating to the delivery of goods and </a:t>
              </a:r>
              <a:r>
                <a:rPr lang="en-US" sz="1050" dirty="0" smtClean="0">
                  <a:solidFill>
                    <a:schemeClr val="bg2">
                      <a:lumMod val="50000"/>
                    </a:schemeClr>
                  </a:solidFill>
                </a:rPr>
                <a:t>services</a:t>
              </a:r>
              <a:endParaRPr lang="en-US" sz="1050" dirty="0">
                <a:solidFill>
                  <a:schemeClr val="bg2">
                    <a:lumMod val="50000"/>
                  </a:schemeClr>
                </a:solidFill>
              </a:endParaRPr>
            </a:p>
          </p:txBody>
        </p:sp>
      </p:grpSp>
      <p:grpSp>
        <p:nvGrpSpPr>
          <p:cNvPr id="102" name="Group 101"/>
          <p:cNvGrpSpPr/>
          <p:nvPr/>
        </p:nvGrpSpPr>
        <p:grpSpPr>
          <a:xfrm>
            <a:off x="406273" y="2182433"/>
            <a:ext cx="8338563" cy="818266"/>
            <a:chOff x="406273" y="2194435"/>
            <a:chExt cx="8338563" cy="818266"/>
          </a:xfrm>
        </p:grpSpPr>
        <p:sp>
          <p:nvSpPr>
            <p:cNvPr id="57" name="TextBox 56"/>
            <p:cNvSpPr txBox="1"/>
            <p:nvPr/>
          </p:nvSpPr>
          <p:spPr>
            <a:xfrm>
              <a:off x="6815880" y="2194435"/>
              <a:ext cx="1183016" cy="169277"/>
            </a:xfrm>
            <a:prstGeom prst="rect">
              <a:avLst/>
            </a:prstGeom>
            <a:noFill/>
          </p:spPr>
          <p:txBody>
            <a:bodyPr wrap="none" lIns="0" tIns="0" rIns="0" bIns="0" rtlCol="0">
              <a:spAutoFit/>
            </a:bodyPr>
            <a:lstStyle/>
            <a:p>
              <a:r>
                <a:rPr lang="en-US" sz="1100" b="1" dirty="0" smtClean="0">
                  <a:solidFill>
                    <a:schemeClr val="bg2">
                      <a:lumMod val="50000"/>
                    </a:schemeClr>
                  </a:solidFill>
                </a:rPr>
                <a:t>Ambient Computing</a:t>
              </a:r>
              <a:endParaRPr lang="en-US" sz="1100" b="1" dirty="0">
                <a:solidFill>
                  <a:schemeClr val="bg2">
                    <a:lumMod val="50000"/>
                  </a:schemeClr>
                </a:solidFill>
              </a:endParaRPr>
            </a:p>
          </p:txBody>
        </p:sp>
        <p:sp>
          <p:nvSpPr>
            <p:cNvPr id="58" name="object 23"/>
            <p:cNvSpPr txBox="1"/>
            <p:nvPr/>
          </p:nvSpPr>
          <p:spPr>
            <a:xfrm>
              <a:off x="6815880" y="2366370"/>
              <a:ext cx="1928956" cy="646331"/>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Ecosystem </a:t>
              </a:r>
              <a:r>
                <a:rPr lang="en-US" sz="1050" dirty="0">
                  <a:solidFill>
                    <a:schemeClr val="bg2">
                      <a:lumMod val="50000"/>
                    </a:schemeClr>
                  </a:solidFill>
                </a:rPr>
                <a:t>of </a:t>
              </a:r>
              <a:r>
                <a:rPr lang="en-US" sz="1050" dirty="0" smtClean="0">
                  <a:solidFill>
                    <a:schemeClr val="bg2">
                      <a:lumMod val="50000"/>
                    </a:schemeClr>
                  </a:solidFill>
                </a:rPr>
                <a:t>“</a:t>
              </a:r>
              <a:r>
                <a:rPr lang="en-US" sz="1050" dirty="0">
                  <a:solidFill>
                    <a:schemeClr val="bg2">
                      <a:lumMod val="50000"/>
                    </a:schemeClr>
                  </a:solidFill>
                </a:rPr>
                <a:t>things” that can intelligently respond in real time to business </a:t>
              </a:r>
              <a:r>
                <a:rPr lang="en-US" sz="1050" dirty="0" smtClean="0">
                  <a:solidFill>
                    <a:schemeClr val="bg2">
                      <a:lumMod val="50000"/>
                    </a:schemeClr>
                  </a:solidFill>
                </a:rPr>
                <a:t>needs through connectivity and sensing</a:t>
              </a:r>
            </a:p>
          </p:txBody>
        </p:sp>
        <p:pic>
          <p:nvPicPr>
            <p:cNvPr id="59" name="Picture 5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77784" y="2194435"/>
              <a:ext cx="716806" cy="762713"/>
            </a:xfrm>
            <a:prstGeom prst="rect">
              <a:avLst/>
            </a:prstGeom>
          </p:spPr>
        </p:pic>
        <p:sp>
          <p:nvSpPr>
            <p:cNvPr id="60" name="TextBox 59"/>
            <p:cNvSpPr txBox="1"/>
            <p:nvPr/>
          </p:nvSpPr>
          <p:spPr>
            <a:xfrm>
              <a:off x="1214381" y="2194435"/>
              <a:ext cx="956993" cy="169277"/>
            </a:xfrm>
            <a:prstGeom prst="rect">
              <a:avLst/>
            </a:prstGeom>
            <a:noFill/>
          </p:spPr>
          <p:txBody>
            <a:bodyPr wrap="none" lIns="0" tIns="0" rIns="0" bIns="0" rtlCol="0">
              <a:spAutoFit/>
            </a:bodyPr>
            <a:lstStyle/>
            <a:p>
              <a:r>
                <a:rPr lang="en-US" sz="1100" b="1" dirty="0" smtClean="0">
                  <a:solidFill>
                    <a:schemeClr val="bg2">
                      <a:lumMod val="50000"/>
                    </a:schemeClr>
                  </a:solidFill>
                </a:rPr>
                <a:t>Digital Medicine</a:t>
              </a:r>
              <a:endParaRPr lang="en-US" sz="1100" b="1" dirty="0">
                <a:solidFill>
                  <a:schemeClr val="bg2">
                    <a:lumMod val="50000"/>
                  </a:schemeClr>
                </a:solidFill>
              </a:endParaRPr>
            </a:p>
          </p:txBody>
        </p:sp>
        <p:sp>
          <p:nvSpPr>
            <p:cNvPr id="61" name="object 23"/>
            <p:cNvSpPr txBox="1"/>
            <p:nvPr/>
          </p:nvSpPr>
          <p:spPr>
            <a:xfrm>
              <a:off x="1214380" y="2358966"/>
              <a:ext cx="1928956" cy="646331"/>
            </a:xfrm>
            <a:prstGeom prst="rect">
              <a:avLst/>
            </a:prstGeom>
          </p:spPr>
          <p:txBody>
            <a:bodyPr vert="horz" wrap="square" lIns="0" tIns="0" rIns="0" bIns="0" rtlCol="0">
              <a:spAutoFit/>
            </a:bodyPr>
            <a:lstStyle/>
            <a:p>
              <a:pPr marR="69027">
                <a:tabLst>
                  <a:tab pos="238309" algn="l"/>
                </a:tabLst>
              </a:pPr>
              <a:r>
                <a:rPr lang="en-US" sz="1050" dirty="0">
                  <a:solidFill>
                    <a:schemeClr val="bg2">
                      <a:lumMod val="50000"/>
                    </a:schemeClr>
                  </a:solidFill>
                </a:rPr>
                <a:t>Personalized sensing and remote monitoring of physiological metrics leveraging new digital paradigms</a:t>
              </a:r>
            </a:p>
          </p:txBody>
        </p:sp>
        <p:sp>
          <p:nvSpPr>
            <p:cNvPr id="63" name="TextBox 62"/>
            <p:cNvSpPr txBox="1"/>
            <p:nvPr/>
          </p:nvSpPr>
          <p:spPr>
            <a:xfrm>
              <a:off x="3976301" y="2194435"/>
              <a:ext cx="1394613" cy="169277"/>
            </a:xfrm>
            <a:prstGeom prst="rect">
              <a:avLst/>
            </a:prstGeom>
            <a:noFill/>
          </p:spPr>
          <p:txBody>
            <a:bodyPr wrap="none" lIns="0" tIns="0" rIns="0" bIns="0" rtlCol="0">
              <a:spAutoFit/>
            </a:bodyPr>
            <a:lstStyle/>
            <a:p>
              <a:r>
                <a:rPr lang="en-US" sz="1100" b="1" dirty="0" smtClean="0">
                  <a:solidFill>
                    <a:schemeClr val="bg2">
                      <a:lumMod val="50000"/>
                    </a:schemeClr>
                  </a:solidFill>
                </a:rPr>
                <a:t>Additive Manufacturing</a:t>
              </a:r>
              <a:endParaRPr lang="en-US" sz="1100" b="1" dirty="0">
                <a:solidFill>
                  <a:schemeClr val="bg2">
                    <a:lumMod val="50000"/>
                  </a:schemeClr>
                </a:solidFill>
              </a:endParaRPr>
            </a:p>
          </p:txBody>
        </p:sp>
        <p:sp>
          <p:nvSpPr>
            <p:cNvPr id="64" name="object 23"/>
            <p:cNvSpPr txBox="1"/>
            <p:nvPr/>
          </p:nvSpPr>
          <p:spPr>
            <a:xfrm>
              <a:off x="3976301" y="2366370"/>
              <a:ext cx="1928955" cy="484748"/>
            </a:xfrm>
            <a:prstGeom prst="rect">
              <a:avLst/>
            </a:prstGeom>
          </p:spPr>
          <p:txBody>
            <a:bodyPr vert="horz" wrap="square" lIns="0" tIns="0" rIns="0" bIns="0" rtlCol="0">
              <a:spAutoFit/>
            </a:bodyPr>
            <a:lstStyle/>
            <a:p>
              <a:pPr marR="69027">
                <a:tabLst>
                  <a:tab pos="238309" algn="l"/>
                </a:tabLst>
              </a:pPr>
              <a:r>
                <a:rPr lang="en-US" sz="1050" dirty="0" smtClean="0">
                  <a:solidFill>
                    <a:schemeClr val="bg2">
                      <a:lumMod val="50000"/>
                    </a:schemeClr>
                  </a:solidFill>
                </a:rPr>
                <a:t>3D scanning, digital design, and 3D printing digitize the creation / distribution of products</a:t>
              </a:r>
              <a:endParaRPr lang="en-US" sz="1050" dirty="0">
                <a:solidFill>
                  <a:schemeClr val="bg2">
                    <a:lumMod val="50000"/>
                  </a:schemeClr>
                </a:solidFill>
              </a:endParaRPr>
            </a:p>
          </p:txBody>
        </p:sp>
        <p:pic>
          <p:nvPicPr>
            <p:cNvPr id="65" name="Picture 6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185981" y="2194435"/>
              <a:ext cx="717096" cy="757424"/>
            </a:xfrm>
            <a:prstGeom prst="rect">
              <a:avLst/>
            </a:prstGeom>
          </p:spPr>
        </p:pic>
        <p:pic>
          <p:nvPicPr>
            <p:cNvPr id="95" name="Picture 9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06273" y="2194435"/>
              <a:ext cx="716606" cy="762712"/>
            </a:xfrm>
            <a:prstGeom prst="rect">
              <a:avLst/>
            </a:prstGeom>
          </p:spPr>
        </p:pic>
      </p:grpSp>
    </p:spTree>
    <p:extLst>
      <p:ext uri="{BB962C8B-B14F-4D97-AF65-F5344CB8AC3E}">
        <p14:creationId xmlns:p14="http://schemas.microsoft.com/office/powerpoint/2010/main" val="18140087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Object 101" hidden="1"/>
          <p:cNvGraphicFramePr>
            <a:graphicFrameLocks noChangeAspect="1"/>
          </p:cNvGraphicFramePr>
          <p:nvPr>
            <p:custDataLst>
              <p:tags r:id="rId2"/>
            </p:custDataLst>
            <p:extLst/>
          </p:nvPr>
        </p:nvGraphicFramePr>
        <p:xfrm>
          <a:off x="893" y="858143"/>
          <a:ext cx="893" cy="893"/>
        </p:xfrm>
        <a:graphic>
          <a:graphicData uri="http://schemas.openxmlformats.org/presentationml/2006/ole">
            <mc:AlternateContent xmlns:mc="http://schemas.openxmlformats.org/markup-compatibility/2006">
              <mc:Choice xmlns:v="urn:schemas-microsoft-com:vml" Requires="v">
                <p:oleObj spid="_x0000_s1027" name="think-cell Slide" r:id="rId5" imgW="493" imgH="493" progId="TCLayout.ActiveDocument.1">
                  <p:embed/>
                </p:oleObj>
              </mc:Choice>
              <mc:Fallback>
                <p:oleObj name="think-cell Slide" r:id="rId5" imgW="493" imgH="493" progId="TCLayout.ActiveDocument.1">
                  <p:embed/>
                  <p:pic>
                    <p:nvPicPr>
                      <p:cNvPr id="0" name=""/>
                      <p:cNvPicPr/>
                      <p:nvPr/>
                    </p:nvPicPr>
                    <p:blipFill>
                      <a:blip r:embed="rId6"/>
                      <a:stretch>
                        <a:fillRect/>
                      </a:stretch>
                    </p:blipFill>
                    <p:spPr>
                      <a:xfrm>
                        <a:off x="893" y="858143"/>
                        <a:ext cx="893" cy="893"/>
                      </a:xfrm>
                      <a:prstGeom prst="rect">
                        <a:avLst/>
                      </a:prstGeom>
                    </p:spPr>
                  </p:pic>
                </p:oleObj>
              </mc:Fallback>
            </mc:AlternateContent>
          </a:graphicData>
        </a:graphic>
      </p:graphicFrame>
      <p:sp>
        <p:nvSpPr>
          <p:cNvPr id="4" name="Title 1"/>
          <p:cNvSpPr txBox="1">
            <a:spLocks/>
          </p:cNvSpPr>
          <p:nvPr/>
        </p:nvSpPr>
        <p:spPr>
          <a:xfrm>
            <a:off x="388619" y="180160"/>
            <a:ext cx="8366443" cy="1005840"/>
          </a:xfrm>
          <a:prstGeom prst="rect">
            <a:avLst/>
          </a:prstGeom>
        </p:spPr>
        <p:txBody>
          <a:bodyPr vert="horz" lIns="91440" tIns="45720" rIns="91440" bIns="45720" rtlCol="0" anchor="ctr" anchorCtr="0">
            <a:noAutofit/>
          </a:bodyPr>
          <a:lstStyle>
            <a:lvl1pPr defTabSz="685800">
              <a:lnSpc>
                <a:spcPct val="90000"/>
              </a:lnSpc>
              <a:spcBef>
                <a:spcPct val="0"/>
              </a:spcBef>
              <a:buNone/>
              <a:defRPr sz="2000" cap="all" spc="38" baseline="0">
                <a:solidFill>
                  <a:schemeClr val="accent5"/>
                </a:solidFill>
                <a:ea typeface="+mj-ea"/>
                <a:cs typeface="+mj-cs"/>
              </a:defRPr>
            </a:lvl1pPr>
          </a:lstStyle>
          <a:p>
            <a:r>
              <a:rPr lang="en-US" dirty="0"/>
              <a:t>Linear vs. Exponential</a:t>
            </a:r>
            <a:endParaRPr lang="en-US" dirty="0"/>
          </a:p>
        </p:txBody>
      </p:sp>
      <p:pic>
        <p:nvPicPr>
          <p:cNvPr id="30" name="Picture 8" descr="http://frpic.com/vectors/earth-vector/earth-vect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0560" y="2633800"/>
            <a:ext cx="2654300" cy="26543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71560" y="985888"/>
            <a:ext cx="3098800" cy="723900"/>
          </a:xfrm>
          <a:prstGeom prst="rect">
            <a:avLst/>
          </a:prstGeom>
          <a:noFill/>
          <a:ln>
            <a:noFill/>
          </a:ln>
        </p:spPr>
        <p:txBody>
          <a:bodyPr wrap="square" rtlCol="0" anchor="t">
            <a:noAutofit/>
          </a:bodyPr>
          <a:lstStyle/>
          <a:p>
            <a:pPr algn="ctr" defTabSz="457200">
              <a:spcBef>
                <a:spcPts val="800"/>
              </a:spcBef>
            </a:pPr>
            <a:r>
              <a:rPr lang="en-US" sz="2800" b="1" dirty="0" smtClean="0">
                <a:solidFill>
                  <a:schemeClr val="accent1"/>
                </a:solidFill>
              </a:rPr>
              <a:t>30 Linear Steps</a:t>
            </a:r>
          </a:p>
        </p:txBody>
      </p:sp>
      <p:sp>
        <p:nvSpPr>
          <p:cNvPr id="32" name="TextBox 31"/>
          <p:cNvSpPr txBox="1"/>
          <p:nvPr/>
        </p:nvSpPr>
        <p:spPr>
          <a:xfrm>
            <a:off x="4824460" y="985888"/>
            <a:ext cx="3746500" cy="723900"/>
          </a:xfrm>
          <a:prstGeom prst="rect">
            <a:avLst/>
          </a:prstGeom>
          <a:noFill/>
          <a:ln>
            <a:noFill/>
          </a:ln>
        </p:spPr>
        <p:txBody>
          <a:bodyPr wrap="square" rtlCol="0" anchor="t">
            <a:noAutofit/>
          </a:bodyPr>
          <a:lstStyle/>
          <a:p>
            <a:pPr algn="ctr" defTabSz="457200">
              <a:spcBef>
                <a:spcPts val="800"/>
              </a:spcBef>
            </a:pPr>
            <a:r>
              <a:rPr lang="en-US" sz="2800" b="1" dirty="0" smtClean="0">
                <a:solidFill>
                  <a:srgbClr val="92D050"/>
                </a:solidFill>
              </a:rPr>
              <a:t>30 Exponential Steps</a:t>
            </a:r>
          </a:p>
        </p:txBody>
      </p:sp>
      <p:sp>
        <p:nvSpPr>
          <p:cNvPr id="33" name="TextBox 32"/>
          <p:cNvSpPr txBox="1"/>
          <p:nvPr/>
        </p:nvSpPr>
        <p:spPr>
          <a:xfrm>
            <a:off x="3910060" y="1051132"/>
            <a:ext cx="787400" cy="406400"/>
          </a:xfrm>
          <a:prstGeom prst="rect">
            <a:avLst/>
          </a:prstGeom>
          <a:noFill/>
          <a:ln>
            <a:noFill/>
          </a:ln>
        </p:spPr>
        <p:txBody>
          <a:bodyPr wrap="square" rtlCol="0" anchor="t">
            <a:noAutofit/>
          </a:bodyPr>
          <a:lstStyle/>
          <a:p>
            <a:pPr algn="ctr" defTabSz="457200">
              <a:spcBef>
                <a:spcPts val="800"/>
              </a:spcBef>
            </a:pPr>
            <a:r>
              <a:rPr lang="en-US" sz="2400" b="1" dirty="0">
                <a:solidFill>
                  <a:schemeClr val="bg2">
                    <a:lumMod val="50000"/>
                  </a:schemeClr>
                </a:solidFill>
              </a:rPr>
              <a:t>v</a:t>
            </a:r>
            <a:r>
              <a:rPr lang="en-US" sz="2400" b="1" dirty="0" smtClean="0">
                <a:solidFill>
                  <a:schemeClr val="bg2">
                    <a:lumMod val="50000"/>
                  </a:schemeClr>
                </a:solidFill>
              </a:rPr>
              <a:t>s.</a:t>
            </a:r>
          </a:p>
        </p:txBody>
      </p:sp>
      <p:sp>
        <p:nvSpPr>
          <p:cNvPr id="34" name="Down Arrow 33"/>
          <p:cNvSpPr/>
          <p:nvPr/>
        </p:nvSpPr>
        <p:spPr>
          <a:xfrm>
            <a:off x="1992360" y="1837966"/>
            <a:ext cx="457200" cy="731520"/>
          </a:xfrm>
          <a:prstGeom prst="downArrow">
            <a:avLst/>
          </a:prstGeom>
          <a:solidFill>
            <a:schemeClr val="accent1"/>
          </a:solidFill>
          <a:ln w="317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0070C0"/>
              </a:solidFill>
              <a:effectLst/>
              <a:uLnTx/>
              <a:uFillTx/>
              <a:ea typeface="+mn-ea"/>
              <a:cs typeface="+mn-cs"/>
            </a:endParaRPr>
          </a:p>
        </p:txBody>
      </p:sp>
      <p:pic>
        <p:nvPicPr>
          <p:cNvPr id="3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 y="2828392"/>
            <a:ext cx="3359150" cy="22394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descr="http://www.clker.com/cliparts/4/R/k/V/C/m/walking-man-blue-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3563" y="3581926"/>
            <a:ext cx="766341" cy="1294552"/>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p:cNvCxnSpPr/>
          <p:nvPr/>
        </p:nvCxnSpPr>
        <p:spPr>
          <a:xfrm flipV="1">
            <a:off x="1504950" y="4405240"/>
            <a:ext cx="2053451" cy="407738"/>
          </a:xfrm>
          <a:prstGeom prst="straightConnector1">
            <a:avLst/>
          </a:prstGeom>
          <a:noFill/>
          <a:ln w="57150" cap="flat" cmpd="sng" algn="ctr">
            <a:solidFill>
              <a:srgbClr val="FFC000"/>
            </a:solidFill>
            <a:prstDash val="sysDot"/>
            <a:tailEnd type="arrow"/>
          </a:ln>
          <a:effectLst/>
        </p:spPr>
      </p:cxnSp>
      <p:sp>
        <p:nvSpPr>
          <p:cNvPr id="38" name="Arc 37"/>
          <p:cNvSpPr/>
          <p:nvPr/>
        </p:nvSpPr>
        <p:spPr>
          <a:xfrm rot="9337784">
            <a:off x="5139342" y="1865543"/>
            <a:ext cx="4267200" cy="1942676"/>
          </a:xfrm>
          <a:prstGeom prst="arc">
            <a:avLst>
              <a:gd name="adj1" fmla="val 14992906"/>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39" name="Arc 38"/>
          <p:cNvSpPr/>
          <p:nvPr/>
        </p:nvSpPr>
        <p:spPr>
          <a:xfrm rot="9337784">
            <a:off x="5139342" y="2080832"/>
            <a:ext cx="4267200" cy="1942676"/>
          </a:xfrm>
          <a:prstGeom prst="arc">
            <a:avLst>
              <a:gd name="adj1" fmla="val 14754761"/>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0" name="Arc 39"/>
          <p:cNvSpPr/>
          <p:nvPr/>
        </p:nvSpPr>
        <p:spPr>
          <a:xfrm rot="9337784">
            <a:off x="5243559" y="2189393"/>
            <a:ext cx="4267200" cy="1942676"/>
          </a:xfrm>
          <a:prstGeom prst="arc">
            <a:avLst>
              <a:gd name="adj1" fmla="val 15612030"/>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1" name="Arc 40"/>
          <p:cNvSpPr/>
          <p:nvPr/>
        </p:nvSpPr>
        <p:spPr>
          <a:xfrm rot="9337784">
            <a:off x="5243560" y="2411881"/>
            <a:ext cx="4267200" cy="1942676"/>
          </a:xfrm>
          <a:prstGeom prst="arc">
            <a:avLst>
              <a:gd name="adj1" fmla="val 15185971"/>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2" name="Arc 41"/>
          <p:cNvSpPr/>
          <p:nvPr/>
        </p:nvSpPr>
        <p:spPr>
          <a:xfrm rot="9337784">
            <a:off x="5243560" y="2017757"/>
            <a:ext cx="4267200" cy="1942676"/>
          </a:xfrm>
          <a:prstGeom prst="arc">
            <a:avLst>
              <a:gd name="adj1" fmla="val 15823044"/>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3" name="Arc 42"/>
          <p:cNvSpPr/>
          <p:nvPr/>
        </p:nvSpPr>
        <p:spPr>
          <a:xfrm rot="9337784">
            <a:off x="5190142" y="2272181"/>
            <a:ext cx="4267200" cy="1942676"/>
          </a:xfrm>
          <a:prstGeom prst="arc">
            <a:avLst>
              <a:gd name="adj1" fmla="val 14992906"/>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4" name="Arc 43"/>
          <p:cNvSpPr/>
          <p:nvPr/>
        </p:nvSpPr>
        <p:spPr>
          <a:xfrm rot="10235453">
            <a:off x="5324164" y="2272238"/>
            <a:ext cx="4267200" cy="1942676"/>
          </a:xfrm>
          <a:prstGeom prst="arc">
            <a:avLst>
              <a:gd name="adj1" fmla="val 14992906"/>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5" name="Arc 44"/>
          <p:cNvSpPr/>
          <p:nvPr/>
        </p:nvSpPr>
        <p:spPr>
          <a:xfrm rot="9337784">
            <a:off x="5291742" y="1979843"/>
            <a:ext cx="4267200" cy="1942676"/>
          </a:xfrm>
          <a:prstGeom prst="arc">
            <a:avLst>
              <a:gd name="adj1" fmla="val 15375935"/>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6" name="Arc 45"/>
          <p:cNvSpPr/>
          <p:nvPr/>
        </p:nvSpPr>
        <p:spPr>
          <a:xfrm rot="9337784">
            <a:off x="5291743" y="2551463"/>
            <a:ext cx="4267200" cy="1942676"/>
          </a:xfrm>
          <a:prstGeom prst="arc">
            <a:avLst>
              <a:gd name="adj1" fmla="val 15482967"/>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7" name="Arc 46"/>
          <p:cNvSpPr/>
          <p:nvPr/>
        </p:nvSpPr>
        <p:spPr>
          <a:xfrm rot="9337784">
            <a:off x="5139342" y="1979843"/>
            <a:ext cx="4267200" cy="1942676"/>
          </a:xfrm>
          <a:prstGeom prst="arc">
            <a:avLst>
              <a:gd name="adj1" fmla="val 14842724"/>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8" name="Arc 47"/>
          <p:cNvSpPr/>
          <p:nvPr/>
        </p:nvSpPr>
        <p:spPr>
          <a:xfrm rot="8402441">
            <a:off x="5054286" y="2055857"/>
            <a:ext cx="4267200" cy="1942676"/>
          </a:xfrm>
          <a:prstGeom prst="arc">
            <a:avLst>
              <a:gd name="adj1" fmla="val 15125614"/>
              <a:gd name="adj2" fmla="val 21493928"/>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49" name="Arc 48"/>
          <p:cNvSpPr/>
          <p:nvPr/>
        </p:nvSpPr>
        <p:spPr>
          <a:xfrm rot="8452711">
            <a:off x="4832011" y="2115001"/>
            <a:ext cx="4267200" cy="1942676"/>
          </a:xfrm>
          <a:prstGeom prst="arc">
            <a:avLst>
              <a:gd name="adj1" fmla="val 15379298"/>
              <a:gd name="adj2" fmla="val 21145407"/>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50" name="Arc 49"/>
          <p:cNvSpPr/>
          <p:nvPr/>
        </p:nvSpPr>
        <p:spPr>
          <a:xfrm rot="11296846">
            <a:off x="5488213" y="2780063"/>
            <a:ext cx="4267200" cy="1942676"/>
          </a:xfrm>
          <a:prstGeom prst="arc">
            <a:avLst>
              <a:gd name="adj1" fmla="val 14992906"/>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51" name="Arc 50"/>
          <p:cNvSpPr/>
          <p:nvPr/>
        </p:nvSpPr>
        <p:spPr>
          <a:xfrm rot="11296846">
            <a:off x="5488212" y="2679722"/>
            <a:ext cx="4267200" cy="1942676"/>
          </a:xfrm>
          <a:prstGeom prst="arc">
            <a:avLst>
              <a:gd name="adj1" fmla="val 15032015"/>
              <a:gd name="adj2" fmla="val 0"/>
            </a:avLst>
          </a:prstGeom>
          <a:noFill/>
          <a:ln w="381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62626"/>
              </a:solidFill>
              <a:effectLst/>
              <a:uLnTx/>
              <a:uFillTx/>
              <a:ea typeface="+mn-ea"/>
              <a:cs typeface="+mn-cs"/>
            </a:endParaRPr>
          </a:p>
        </p:txBody>
      </p:sp>
      <p:sp>
        <p:nvSpPr>
          <p:cNvPr id="52" name="TextBox 51"/>
          <p:cNvSpPr txBox="1"/>
          <p:nvPr/>
        </p:nvSpPr>
        <p:spPr>
          <a:xfrm>
            <a:off x="-152400" y="5477295"/>
            <a:ext cx="4959350" cy="504496"/>
          </a:xfrm>
          <a:prstGeom prst="rect">
            <a:avLst/>
          </a:prstGeom>
          <a:noFill/>
          <a:ln>
            <a:noFill/>
          </a:ln>
        </p:spPr>
        <p:txBody>
          <a:bodyPr wrap="square" rtlCol="0" anchor="t">
            <a:noAutofit/>
          </a:bodyPr>
          <a:lstStyle/>
          <a:p>
            <a:pPr algn="ctr" defTabSz="457200">
              <a:spcBef>
                <a:spcPts val="800"/>
              </a:spcBef>
            </a:pPr>
            <a:r>
              <a:rPr lang="en-US" b="1" dirty="0" smtClean="0">
                <a:solidFill>
                  <a:schemeClr val="accent1"/>
                </a:solidFill>
              </a:rPr>
              <a:t>Walking across the room</a:t>
            </a:r>
          </a:p>
        </p:txBody>
      </p:sp>
      <p:sp>
        <p:nvSpPr>
          <p:cNvPr id="53" name="TextBox 52"/>
          <p:cNvSpPr txBox="1"/>
          <p:nvPr/>
        </p:nvSpPr>
        <p:spPr>
          <a:xfrm>
            <a:off x="4627951" y="5477295"/>
            <a:ext cx="4211911" cy="504496"/>
          </a:xfrm>
          <a:prstGeom prst="rect">
            <a:avLst/>
          </a:prstGeom>
          <a:noFill/>
          <a:ln>
            <a:noFill/>
          </a:ln>
        </p:spPr>
        <p:txBody>
          <a:bodyPr wrap="square" rtlCol="0" anchor="t">
            <a:noAutofit/>
          </a:bodyPr>
          <a:lstStyle/>
          <a:p>
            <a:pPr algn="ctr" defTabSz="457200">
              <a:spcBef>
                <a:spcPts val="800"/>
              </a:spcBef>
            </a:pPr>
            <a:r>
              <a:rPr lang="en-US" b="1" dirty="0" smtClean="0">
                <a:solidFill>
                  <a:schemeClr val="accent3"/>
                </a:solidFill>
              </a:rPr>
              <a:t>Walking 26 times around the planet</a:t>
            </a:r>
          </a:p>
        </p:txBody>
      </p:sp>
      <p:sp>
        <p:nvSpPr>
          <p:cNvPr id="54" name="Down Arrow 53"/>
          <p:cNvSpPr/>
          <p:nvPr/>
        </p:nvSpPr>
        <p:spPr>
          <a:xfrm>
            <a:off x="6469110" y="1837966"/>
            <a:ext cx="457200" cy="731520"/>
          </a:xfrm>
          <a:prstGeom prst="downArrow">
            <a:avLst/>
          </a:prstGeom>
          <a:solidFill>
            <a:schemeClr val="accent3"/>
          </a:solidFill>
          <a:ln w="317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0070C0"/>
              </a:solidFill>
              <a:effectLst/>
              <a:uLnTx/>
              <a:uFillTx/>
              <a:ea typeface="+mn-ea"/>
              <a:cs typeface="+mn-cs"/>
            </a:endParaRPr>
          </a:p>
        </p:txBody>
      </p:sp>
      <p:sp>
        <p:nvSpPr>
          <p:cNvPr id="55" name="Oval 54"/>
          <p:cNvSpPr/>
          <p:nvPr/>
        </p:nvSpPr>
        <p:spPr>
          <a:xfrm>
            <a:off x="5327650" y="2604491"/>
            <a:ext cx="2770776" cy="270656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21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a:t>Exponential technologies are radically transforming all aspects the health care value chain </a:t>
            </a:r>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Transform the entire value chain with </a:t>
            </a:r>
            <a:r>
              <a:rPr lang="en-US" dirty="0" smtClean="0">
                <a:solidFill>
                  <a:schemeClr val="accent5"/>
                </a:solidFill>
              </a:rPr>
              <a:t>data and Exponentials</a:t>
            </a:r>
            <a:endParaRPr lang="en-US" dirty="0">
              <a:solidFill>
                <a:schemeClr val="accent5"/>
              </a:solidFill>
            </a:endParaRPr>
          </a:p>
        </p:txBody>
      </p:sp>
      <p:grpSp>
        <p:nvGrpSpPr>
          <p:cNvPr id="27" name="Group 26"/>
          <p:cNvGrpSpPr/>
          <p:nvPr/>
        </p:nvGrpSpPr>
        <p:grpSpPr>
          <a:xfrm>
            <a:off x="444532" y="1360710"/>
            <a:ext cx="8254937" cy="4724404"/>
            <a:chOff x="383384" y="1502227"/>
            <a:chExt cx="8254937" cy="4724404"/>
          </a:xfrm>
        </p:grpSpPr>
        <p:grpSp>
          <p:nvGrpSpPr>
            <p:cNvPr id="26" name="Group 25"/>
            <p:cNvGrpSpPr/>
            <p:nvPr/>
          </p:nvGrpSpPr>
          <p:grpSpPr>
            <a:xfrm>
              <a:off x="383384" y="1502227"/>
              <a:ext cx="1216152" cy="4724404"/>
              <a:chOff x="383385" y="1502227"/>
              <a:chExt cx="1216152" cy="4724404"/>
            </a:xfrm>
          </p:grpSpPr>
          <p:grpSp>
            <p:nvGrpSpPr>
              <p:cNvPr id="15" name="Group 14"/>
              <p:cNvGrpSpPr/>
              <p:nvPr/>
            </p:nvGrpSpPr>
            <p:grpSpPr>
              <a:xfrm>
                <a:off x="814175" y="1502227"/>
                <a:ext cx="354572" cy="499620"/>
                <a:chOff x="784477" y="1502227"/>
                <a:chExt cx="354572" cy="499620"/>
              </a:xfrm>
            </p:grpSpPr>
            <p:sp>
              <p:nvSpPr>
                <p:cNvPr id="146" name="TextBox 145"/>
                <p:cNvSpPr txBox="1"/>
                <p:nvPr/>
              </p:nvSpPr>
              <p:spPr>
                <a:xfrm>
                  <a:off x="784477" y="1667399"/>
                  <a:ext cx="78548" cy="169277"/>
                </a:xfrm>
                <a:prstGeom prst="rect">
                  <a:avLst/>
                </a:prstGeom>
                <a:noFill/>
              </p:spPr>
              <p:txBody>
                <a:bodyPr wrap="none" lIns="0" tIns="0" rIns="0" bIns="0" rtlCol="0">
                  <a:spAutoFit/>
                </a:bodyPr>
                <a:lstStyle/>
                <a:p>
                  <a:r>
                    <a:rPr lang="en-US" sz="1100" b="1" dirty="0" smtClean="0"/>
                    <a:t>1</a:t>
                  </a:r>
                </a:p>
              </p:txBody>
            </p:sp>
            <p:grpSp>
              <p:nvGrpSpPr>
                <p:cNvPr id="147" name="Group 146"/>
                <p:cNvGrpSpPr/>
                <p:nvPr/>
              </p:nvGrpSpPr>
              <p:grpSpPr>
                <a:xfrm>
                  <a:off x="852124" y="1502227"/>
                  <a:ext cx="286925" cy="499620"/>
                  <a:chOff x="393700" y="1840230"/>
                  <a:chExt cx="1512168" cy="3092012"/>
                </a:xfrm>
              </p:grpSpPr>
              <p:sp>
                <p:nvSpPr>
                  <p:cNvPr id="148" name="Diagonal Stripe 147"/>
                  <p:cNvSpPr/>
                  <p:nvPr/>
                </p:nvSpPr>
                <p:spPr>
                  <a:xfrm>
                    <a:off x="393700" y="3420076"/>
                    <a:ext cx="1512168" cy="1512166"/>
                  </a:xfrm>
                  <a:prstGeom prst="diagStripe">
                    <a:avLst/>
                  </a:prstGeom>
                  <a:solidFill>
                    <a:schemeClr val="accent6"/>
                  </a:solidFill>
                  <a:ln w="12700" cap="flat" cmpd="sng" algn="ctr">
                    <a:solidFill>
                      <a:schemeClr val="accent6"/>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49" name="Diagonal Stripe 148"/>
                  <p:cNvSpPr/>
                  <p:nvPr/>
                </p:nvSpPr>
                <p:spPr>
                  <a:xfrm flipV="1">
                    <a:off x="393700" y="1840230"/>
                    <a:ext cx="1512168" cy="1512166"/>
                  </a:xfrm>
                  <a:prstGeom prst="diagStripe">
                    <a:avLst/>
                  </a:prstGeom>
                  <a:solidFill>
                    <a:srgbClr val="666666"/>
                  </a:solidFill>
                  <a:ln w="12700" cap="flat" cmpd="sng" algn="ctr">
                    <a:solidFill>
                      <a:srgbClr val="666666"/>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50" name="Freeform 16"/>
                  <p:cNvSpPr>
                    <a:spLocks noChangeAspect="1"/>
                  </p:cNvSpPr>
                  <p:nvPr/>
                </p:nvSpPr>
                <p:spPr bwMode="auto">
                  <a:xfrm rot="18900000">
                    <a:off x="536682" y="3184223"/>
                    <a:ext cx="385440" cy="382841"/>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91440" rIns="91440" bIns="9144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prstClr val="black"/>
                      </a:solidFill>
                      <a:effectLst/>
                      <a:uLnTx/>
                      <a:uFillTx/>
                      <a:latin typeface="+mj-lt"/>
                    </a:endParaRPr>
                  </a:p>
                </p:txBody>
              </p:sp>
            </p:grpSp>
          </p:grpSp>
          <p:sp>
            <p:nvSpPr>
              <p:cNvPr id="20" name="Rectangle 19"/>
              <p:cNvSpPr/>
              <p:nvPr/>
            </p:nvSpPr>
            <p:spPr>
              <a:xfrm>
                <a:off x="383385" y="2264229"/>
                <a:ext cx="1216152" cy="598714"/>
              </a:xfrm>
              <a:prstGeom prst="rect">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The future of care delivery / surgery</a:t>
                </a:r>
                <a:endParaRPr lang="en-US" sz="1100" dirty="0"/>
              </a:p>
            </p:txBody>
          </p:sp>
          <p:sp>
            <p:nvSpPr>
              <p:cNvPr id="76" name="Rectangle 75"/>
              <p:cNvSpPr/>
              <p:nvPr/>
            </p:nvSpPr>
            <p:spPr>
              <a:xfrm>
                <a:off x="383385" y="2862943"/>
                <a:ext cx="1216152" cy="3363688"/>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080">
                  <a:lnSpc>
                    <a:spcPct val="106000"/>
                  </a:lnSpc>
                </a:pPr>
                <a:endParaRPr lang="en-US" sz="1100" dirty="0" smtClean="0">
                  <a:solidFill>
                    <a:schemeClr val="tx1"/>
                  </a:solidFill>
                  <a:cs typeface="Arial"/>
                </a:endParaRPr>
              </a:p>
              <a:p>
                <a:pPr marL="12700" marR="5080">
                  <a:lnSpc>
                    <a:spcPct val="106000"/>
                  </a:lnSpc>
                </a:pPr>
                <a:r>
                  <a:rPr lang="en-US" sz="1100" dirty="0" smtClean="0">
                    <a:solidFill>
                      <a:schemeClr val="tx1"/>
                    </a:solidFill>
                    <a:cs typeface="Arial"/>
                  </a:rPr>
                  <a:t>How</a:t>
                </a:r>
                <a:r>
                  <a:rPr lang="en-US" sz="1100" spc="-10" dirty="0" smtClean="0">
                    <a:solidFill>
                      <a:schemeClr val="tx1"/>
                    </a:solidFill>
                    <a:cs typeface="Arial"/>
                  </a:rPr>
                  <a:t> </a:t>
                </a:r>
                <a:r>
                  <a:rPr lang="en-US" sz="1100" spc="-15" dirty="0">
                    <a:solidFill>
                      <a:schemeClr val="tx1"/>
                    </a:solidFill>
                    <a:cs typeface="Arial"/>
                  </a:rPr>
                  <a:t>m</a:t>
                </a:r>
                <a:r>
                  <a:rPr lang="en-US" sz="1100" spc="-5" dirty="0">
                    <a:solidFill>
                      <a:schemeClr val="tx1"/>
                    </a:solidFill>
                    <a:cs typeface="Arial"/>
                  </a:rPr>
                  <a:t>i</a:t>
                </a:r>
                <a:r>
                  <a:rPr lang="en-US" sz="1100" dirty="0">
                    <a:solidFill>
                      <a:schemeClr val="tx1"/>
                    </a:solidFill>
                    <a:cs typeface="Arial"/>
                  </a:rPr>
                  <a:t>ght </a:t>
                </a:r>
                <a:r>
                  <a:rPr lang="en-US" sz="1100" b="1" dirty="0">
                    <a:solidFill>
                      <a:schemeClr val="tx1"/>
                    </a:solidFill>
                    <a:cs typeface="Arial"/>
                  </a:rPr>
                  <a:t>artificial</a:t>
                </a:r>
                <a:r>
                  <a:rPr lang="en-US" sz="1100" b="1" spc="15" dirty="0">
                    <a:solidFill>
                      <a:schemeClr val="tx1"/>
                    </a:solidFill>
                    <a:cs typeface="Arial"/>
                  </a:rPr>
                  <a:t> </a:t>
                </a:r>
                <a:r>
                  <a:rPr lang="en-US" sz="1100" b="1" dirty="0">
                    <a:solidFill>
                      <a:schemeClr val="tx1"/>
                    </a:solidFill>
                    <a:cs typeface="Arial"/>
                  </a:rPr>
                  <a:t>intelligenc</a:t>
                </a:r>
                <a:r>
                  <a:rPr lang="en-US" sz="1100" b="1" spc="-5" dirty="0">
                    <a:solidFill>
                      <a:schemeClr val="tx1"/>
                    </a:solidFill>
                    <a:cs typeface="Arial"/>
                  </a:rPr>
                  <a:t>e</a:t>
                </a:r>
                <a:r>
                  <a:rPr lang="en-US" sz="1100" dirty="0">
                    <a:solidFill>
                      <a:schemeClr val="tx1"/>
                    </a:solidFill>
                    <a:cs typeface="Arial"/>
                  </a:rPr>
                  <a:t>,</a:t>
                </a:r>
                <a:r>
                  <a:rPr lang="en-US" sz="1100" spc="10" dirty="0">
                    <a:solidFill>
                      <a:schemeClr val="tx1"/>
                    </a:solidFill>
                    <a:cs typeface="Arial"/>
                  </a:rPr>
                  <a:t> </a:t>
                </a:r>
                <a:r>
                  <a:rPr lang="en-US" sz="1100" b="1" dirty="0">
                    <a:solidFill>
                      <a:schemeClr val="tx1"/>
                    </a:solidFill>
                    <a:cs typeface="Arial"/>
                  </a:rPr>
                  <a:t>machine learning</a:t>
                </a:r>
                <a:r>
                  <a:rPr lang="en-US" sz="1100" dirty="0">
                    <a:solidFill>
                      <a:schemeClr val="tx1"/>
                    </a:solidFill>
                    <a:cs typeface="Arial"/>
                  </a:rPr>
                  <a:t>,</a:t>
                </a:r>
                <a:r>
                  <a:rPr lang="en-US" sz="1100" spc="10" dirty="0">
                    <a:solidFill>
                      <a:schemeClr val="tx1"/>
                    </a:solidFill>
                    <a:cs typeface="Arial"/>
                  </a:rPr>
                  <a:t> </a:t>
                </a:r>
                <a:r>
                  <a:rPr lang="en-US" sz="1100" dirty="0">
                    <a:solidFill>
                      <a:schemeClr val="tx1"/>
                    </a:solidFill>
                    <a:cs typeface="Arial"/>
                  </a:rPr>
                  <a:t>and </a:t>
                </a:r>
                <a:r>
                  <a:rPr lang="en-US" sz="1100" b="1" dirty="0">
                    <a:solidFill>
                      <a:schemeClr val="tx1"/>
                    </a:solidFill>
                    <a:cs typeface="Arial"/>
                  </a:rPr>
                  <a:t>big</a:t>
                </a:r>
                <a:r>
                  <a:rPr lang="en-US" sz="1100" b="1" spc="5" dirty="0">
                    <a:solidFill>
                      <a:schemeClr val="tx1"/>
                    </a:solidFill>
                    <a:cs typeface="Arial"/>
                  </a:rPr>
                  <a:t> </a:t>
                </a:r>
                <a:r>
                  <a:rPr lang="en-US" sz="1100" b="1" dirty="0">
                    <a:solidFill>
                      <a:schemeClr val="tx1"/>
                    </a:solidFill>
                    <a:cs typeface="Arial"/>
                  </a:rPr>
                  <a:t>data </a:t>
                </a:r>
                <a:r>
                  <a:rPr lang="en-US" sz="1100" dirty="0">
                    <a:solidFill>
                      <a:schemeClr val="tx1"/>
                    </a:solidFill>
                    <a:cs typeface="Arial"/>
                  </a:rPr>
                  <a:t>e</a:t>
                </a:r>
                <a:r>
                  <a:rPr lang="en-US" sz="1100" spc="-15" dirty="0">
                    <a:solidFill>
                      <a:schemeClr val="tx1"/>
                    </a:solidFill>
                    <a:cs typeface="Arial"/>
                  </a:rPr>
                  <a:t>m</a:t>
                </a:r>
                <a:r>
                  <a:rPr lang="en-US" sz="1100" dirty="0">
                    <a:solidFill>
                      <a:schemeClr val="tx1"/>
                    </a:solidFill>
                    <a:cs typeface="Arial"/>
                  </a:rPr>
                  <a:t>power</a:t>
                </a:r>
                <a:r>
                  <a:rPr lang="en-US" sz="1100" spc="10" dirty="0">
                    <a:solidFill>
                      <a:schemeClr val="tx1"/>
                    </a:solidFill>
                    <a:cs typeface="Arial"/>
                  </a:rPr>
                  <a:t> </a:t>
                </a:r>
                <a:r>
                  <a:rPr lang="en-US" sz="1100" dirty="0">
                    <a:solidFill>
                      <a:schemeClr val="tx1"/>
                    </a:solidFill>
                    <a:cs typeface="Arial"/>
                  </a:rPr>
                  <a:t>physicians,</a:t>
                </a:r>
                <a:r>
                  <a:rPr lang="en-US" sz="1100" spc="-15" dirty="0">
                    <a:solidFill>
                      <a:schemeClr val="tx1"/>
                    </a:solidFill>
                    <a:cs typeface="Arial"/>
                  </a:rPr>
                  <a:t> </a:t>
                </a:r>
                <a:r>
                  <a:rPr lang="en-US" sz="1100" dirty="0">
                    <a:solidFill>
                      <a:schemeClr val="tx1"/>
                    </a:solidFill>
                    <a:cs typeface="Arial"/>
                  </a:rPr>
                  <a:t>scientist</a:t>
                </a:r>
                <a:r>
                  <a:rPr lang="en-US" sz="1100" spc="-15" dirty="0">
                    <a:solidFill>
                      <a:schemeClr val="tx1"/>
                    </a:solidFill>
                    <a:cs typeface="Arial"/>
                  </a:rPr>
                  <a:t> </a:t>
                </a:r>
                <a:r>
                  <a:rPr lang="en-US" sz="1100" dirty="0">
                    <a:solidFill>
                      <a:schemeClr val="tx1"/>
                    </a:solidFill>
                    <a:cs typeface="Arial"/>
                  </a:rPr>
                  <a:t>and</a:t>
                </a:r>
                <a:r>
                  <a:rPr lang="en-US" sz="1100" spc="-5" dirty="0">
                    <a:solidFill>
                      <a:schemeClr val="tx1"/>
                    </a:solidFill>
                    <a:cs typeface="Arial"/>
                  </a:rPr>
                  <a:t> </a:t>
                </a:r>
                <a:r>
                  <a:rPr lang="en-US" sz="1100" dirty="0">
                    <a:solidFill>
                      <a:schemeClr val="tx1"/>
                    </a:solidFill>
                    <a:cs typeface="Arial"/>
                  </a:rPr>
                  <a:t>patients</a:t>
                </a:r>
                <a:r>
                  <a:rPr lang="en-US" sz="1100" spc="-5" dirty="0">
                    <a:solidFill>
                      <a:schemeClr val="tx1"/>
                    </a:solidFill>
                    <a:cs typeface="Arial"/>
                  </a:rPr>
                  <a:t> </a:t>
                </a:r>
                <a:r>
                  <a:rPr lang="en-US" sz="1100" dirty="0">
                    <a:solidFill>
                      <a:schemeClr val="tx1"/>
                    </a:solidFill>
                    <a:cs typeface="Arial"/>
                  </a:rPr>
                  <a:t>alike</a:t>
                </a:r>
                <a:r>
                  <a:rPr lang="en-US" sz="1100" spc="-5" dirty="0">
                    <a:solidFill>
                      <a:schemeClr val="tx1"/>
                    </a:solidFill>
                    <a:cs typeface="Arial"/>
                  </a:rPr>
                  <a:t> </a:t>
                </a:r>
                <a:r>
                  <a:rPr lang="en-US" sz="1100" dirty="0">
                    <a:solidFill>
                      <a:schemeClr val="tx1"/>
                    </a:solidFill>
                    <a:cs typeface="Arial"/>
                  </a:rPr>
                  <a:t>with</a:t>
                </a:r>
                <a:r>
                  <a:rPr lang="en-US" sz="1100" spc="-5" dirty="0">
                    <a:solidFill>
                      <a:schemeClr val="tx1"/>
                    </a:solidFill>
                    <a:cs typeface="Arial"/>
                  </a:rPr>
                  <a:t> </a:t>
                </a:r>
                <a:r>
                  <a:rPr lang="en-US" sz="1100" dirty="0">
                    <a:solidFill>
                      <a:schemeClr val="tx1"/>
                    </a:solidFill>
                    <a:cs typeface="Arial"/>
                  </a:rPr>
                  <a:t>the</a:t>
                </a:r>
                <a:r>
                  <a:rPr lang="en-US" sz="1100" spc="-5" dirty="0">
                    <a:solidFill>
                      <a:schemeClr val="tx1"/>
                    </a:solidFill>
                    <a:cs typeface="Arial"/>
                  </a:rPr>
                  <a:t> </a:t>
                </a:r>
                <a:r>
                  <a:rPr lang="en-US" sz="1100" dirty="0">
                    <a:solidFill>
                      <a:schemeClr val="tx1"/>
                    </a:solidFill>
                    <a:cs typeface="Arial"/>
                  </a:rPr>
                  <a:t>latest, </a:t>
                </a:r>
                <a:r>
                  <a:rPr lang="en-US" sz="1100" spc="-15" dirty="0">
                    <a:solidFill>
                      <a:schemeClr val="tx1"/>
                    </a:solidFill>
                    <a:cs typeface="Arial"/>
                  </a:rPr>
                  <a:t>m</a:t>
                </a:r>
                <a:r>
                  <a:rPr lang="en-US" sz="1100" dirty="0">
                    <a:solidFill>
                      <a:schemeClr val="tx1"/>
                    </a:solidFill>
                    <a:cs typeface="Arial"/>
                  </a:rPr>
                  <a:t>ost</a:t>
                </a:r>
                <a:r>
                  <a:rPr lang="en-US" sz="1100" spc="10" dirty="0">
                    <a:solidFill>
                      <a:schemeClr val="tx1"/>
                    </a:solidFill>
                    <a:cs typeface="Arial"/>
                  </a:rPr>
                  <a:t> </a:t>
                </a:r>
                <a:r>
                  <a:rPr lang="en-US" sz="1100" dirty="0">
                    <a:solidFill>
                      <a:schemeClr val="tx1"/>
                    </a:solidFill>
                    <a:cs typeface="Arial"/>
                  </a:rPr>
                  <a:t>accurate clinical</a:t>
                </a:r>
                <a:r>
                  <a:rPr lang="en-US" sz="1100" spc="-15" dirty="0">
                    <a:solidFill>
                      <a:schemeClr val="tx1"/>
                    </a:solidFill>
                    <a:cs typeface="Arial"/>
                  </a:rPr>
                  <a:t> </a:t>
                </a:r>
                <a:r>
                  <a:rPr lang="en-US" sz="1100" dirty="0">
                    <a:solidFill>
                      <a:schemeClr val="tx1"/>
                    </a:solidFill>
                    <a:cs typeface="Arial"/>
                  </a:rPr>
                  <a:t>understanding in real ti</a:t>
                </a:r>
                <a:r>
                  <a:rPr lang="en-US" sz="1100" spc="-15" dirty="0">
                    <a:solidFill>
                      <a:schemeClr val="tx1"/>
                    </a:solidFill>
                    <a:cs typeface="Arial"/>
                  </a:rPr>
                  <a:t>m</a:t>
                </a:r>
                <a:r>
                  <a:rPr lang="en-US" sz="1100" dirty="0">
                    <a:solidFill>
                      <a:schemeClr val="tx1"/>
                    </a:solidFill>
                    <a:cs typeface="Arial"/>
                  </a:rPr>
                  <a:t>e?</a:t>
                </a:r>
              </a:p>
            </p:txBody>
          </p:sp>
        </p:grpSp>
        <p:grpSp>
          <p:nvGrpSpPr>
            <p:cNvPr id="25" name="Group 24"/>
            <p:cNvGrpSpPr/>
            <p:nvPr/>
          </p:nvGrpSpPr>
          <p:grpSpPr>
            <a:xfrm>
              <a:off x="1791141" y="1503476"/>
              <a:ext cx="1216152" cy="4723155"/>
              <a:chOff x="1817268" y="1503476"/>
              <a:chExt cx="1216152" cy="4723155"/>
            </a:xfrm>
          </p:grpSpPr>
          <p:grpSp>
            <p:nvGrpSpPr>
              <p:cNvPr id="19" name="Group 18"/>
              <p:cNvGrpSpPr/>
              <p:nvPr/>
            </p:nvGrpSpPr>
            <p:grpSpPr>
              <a:xfrm>
                <a:off x="2251197" y="1503476"/>
                <a:ext cx="348295" cy="497122"/>
                <a:chOff x="2275905" y="1503476"/>
                <a:chExt cx="348295" cy="497122"/>
              </a:xfrm>
            </p:grpSpPr>
            <p:grpSp>
              <p:nvGrpSpPr>
                <p:cNvPr id="110" name="Group 109"/>
                <p:cNvGrpSpPr/>
                <p:nvPr/>
              </p:nvGrpSpPr>
              <p:grpSpPr>
                <a:xfrm>
                  <a:off x="2339304" y="1503476"/>
                  <a:ext cx="284896" cy="497122"/>
                  <a:chOff x="393700" y="1840230"/>
                  <a:chExt cx="1512168" cy="3092012"/>
                </a:xfrm>
              </p:grpSpPr>
              <p:sp>
                <p:nvSpPr>
                  <p:cNvPr id="112" name="Diagonal Stripe 111"/>
                  <p:cNvSpPr/>
                  <p:nvPr/>
                </p:nvSpPr>
                <p:spPr>
                  <a:xfrm>
                    <a:off x="393700" y="3420072"/>
                    <a:ext cx="1512168" cy="1512170"/>
                  </a:xfrm>
                  <a:prstGeom prst="diagStripe">
                    <a:avLst/>
                  </a:prstGeom>
                  <a:solidFill>
                    <a:srgbClr val="002060"/>
                  </a:solidFill>
                  <a:ln w="12700" cap="flat" cmpd="sng" algn="ctr">
                    <a:solidFill>
                      <a:srgbClr val="002060"/>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13" name="Diagonal Stripe 112"/>
                  <p:cNvSpPr/>
                  <p:nvPr/>
                </p:nvSpPr>
                <p:spPr>
                  <a:xfrm flipV="1">
                    <a:off x="393700" y="1840230"/>
                    <a:ext cx="1512168" cy="1512170"/>
                  </a:xfrm>
                  <a:prstGeom prst="diagStripe">
                    <a:avLst/>
                  </a:prstGeom>
                  <a:solidFill>
                    <a:schemeClr val="tx2">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14" name="Freeform 16"/>
                  <p:cNvSpPr>
                    <a:spLocks noChangeAspect="1"/>
                  </p:cNvSpPr>
                  <p:nvPr/>
                </p:nvSpPr>
                <p:spPr bwMode="auto">
                  <a:xfrm rot="18900000">
                    <a:off x="536687" y="3184222"/>
                    <a:ext cx="385441" cy="382843"/>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91440" rIns="91440" bIns="9144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mj-lt"/>
                    </a:endParaRPr>
                  </a:p>
                </p:txBody>
              </p:sp>
            </p:grpSp>
            <p:sp>
              <p:nvSpPr>
                <p:cNvPr id="111" name="TextBox 110"/>
                <p:cNvSpPr txBox="1"/>
                <p:nvPr/>
              </p:nvSpPr>
              <p:spPr>
                <a:xfrm>
                  <a:off x="2275905" y="1667399"/>
                  <a:ext cx="78548" cy="169277"/>
                </a:xfrm>
                <a:prstGeom prst="rect">
                  <a:avLst/>
                </a:prstGeom>
                <a:noFill/>
              </p:spPr>
              <p:txBody>
                <a:bodyPr wrap="none" lIns="0" tIns="0" rIns="0" bIns="0" rtlCol="0">
                  <a:spAutoFit/>
                </a:bodyPr>
                <a:lstStyle>
                  <a:defPPr>
                    <a:defRPr lang="en-US"/>
                  </a:defPPr>
                  <a:lvl1pPr>
                    <a:defRPr sz="1400" b="1">
                      <a:solidFill>
                        <a:schemeClr val="bg1">
                          <a:lumMod val="50000"/>
                        </a:schemeClr>
                      </a:solidFill>
                    </a:defRPr>
                  </a:lvl1pPr>
                </a:lstStyle>
                <a:p>
                  <a:r>
                    <a:rPr lang="en-US" sz="1100" dirty="0">
                      <a:solidFill>
                        <a:schemeClr val="tx1"/>
                      </a:solidFill>
                    </a:rPr>
                    <a:t>2</a:t>
                  </a:r>
                </a:p>
              </p:txBody>
            </p:sp>
          </p:grpSp>
          <p:sp>
            <p:nvSpPr>
              <p:cNvPr id="71" name="Rectangle 70"/>
              <p:cNvSpPr/>
              <p:nvPr/>
            </p:nvSpPr>
            <p:spPr>
              <a:xfrm>
                <a:off x="1817268" y="2264229"/>
                <a:ext cx="1216152" cy="59871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The future of the patient</a:t>
                </a:r>
                <a:endParaRPr lang="en-US" sz="1100" dirty="0"/>
              </a:p>
            </p:txBody>
          </p:sp>
          <p:sp>
            <p:nvSpPr>
              <p:cNvPr id="77" name="Rectangle 76"/>
              <p:cNvSpPr/>
              <p:nvPr/>
            </p:nvSpPr>
            <p:spPr>
              <a:xfrm>
                <a:off x="1817268" y="2862943"/>
                <a:ext cx="1216152" cy="33636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080">
                  <a:lnSpc>
                    <a:spcPct val="106000"/>
                  </a:lnSpc>
                </a:pPr>
                <a:endParaRPr lang="en-US" sz="1100" dirty="0" smtClean="0">
                  <a:solidFill>
                    <a:schemeClr val="tx1"/>
                  </a:solidFill>
                  <a:cs typeface="Arial"/>
                </a:endParaRPr>
              </a:p>
              <a:p>
                <a:pPr marL="12700" marR="5080">
                  <a:lnSpc>
                    <a:spcPct val="106000"/>
                  </a:lnSpc>
                </a:pPr>
                <a:r>
                  <a:rPr lang="en-US" sz="1100" dirty="0" smtClean="0">
                    <a:solidFill>
                      <a:schemeClr val="tx1"/>
                    </a:solidFill>
                    <a:cs typeface="Arial"/>
                  </a:rPr>
                  <a:t>How</a:t>
                </a:r>
                <a:r>
                  <a:rPr lang="en-US" sz="1100" spc="-10" dirty="0" smtClean="0">
                    <a:solidFill>
                      <a:schemeClr val="tx1"/>
                    </a:solidFill>
                    <a:cs typeface="Arial"/>
                  </a:rPr>
                  <a:t> </a:t>
                </a:r>
                <a:r>
                  <a:rPr lang="en-US" sz="1100" dirty="0">
                    <a:solidFill>
                      <a:schemeClr val="tx1"/>
                    </a:solidFill>
                    <a:cs typeface="Arial"/>
                  </a:rPr>
                  <a:t>can</a:t>
                </a:r>
                <a:r>
                  <a:rPr lang="en-US" sz="1100" spc="-5" dirty="0">
                    <a:solidFill>
                      <a:schemeClr val="tx1"/>
                    </a:solidFill>
                    <a:cs typeface="Arial"/>
                  </a:rPr>
                  <a:t> </a:t>
                </a:r>
                <a:r>
                  <a:rPr lang="en-US" sz="1100" b="1" dirty="0">
                    <a:solidFill>
                      <a:schemeClr val="tx1"/>
                    </a:solidFill>
                    <a:cs typeface="Arial"/>
                  </a:rPr>
                  <a:t>wearables, networks, sen</a:t>
                </a:r>
                <a:r>
                  <a:rPr lang="en-US" sz="1100" b="1" spc="-5" dirty="0">
                    <a:solidFill>
                      <a:schemeClr val="tx1"/>
                    </a:solidFill>
                    <a:cs typeface="Arial"/>
                  </a:rPr>
                  <a:t>s</a:t>
                </a:r>
                <a:r>
                  <a:rPr lang="en-US" sz="1100" b="1" dirty="0">
                    <a:solidFill>
                      <a:schemeClr val="tx1"/>
                    </a:solidFill>
                    <a:cs typeface="Arial"/>
                  </a:rPr>
                  <a:t>ors and virtual reality </a:t>
                </a:r>
                <a:r>
                  <a:rPr lang="en-US" sz="1100" dirty="0">
                    <a:solidFill>
                      <a:schemeClr val="tx1"/>
                    </a:solidFill>
                    <a:cs typeface="Arial"/>
                  </a:rPr>
                  <a:t>foster patient engage</a:t>
                </a:r>
                <a:r>
                  <a:rPr lang="en-US" sz="1100" spc="-15" dirty="0">
                    <a:solidFill>
                      <a:schemeClr val="tx1"/>
                    </a:solidFill>
                    <a:cs typeface="Arial"/>
                  </a:rPr>
                  <a:t>m</a:t>
                </a:r>
                <a:r>
                  <a:rPr lang="en-US" sz="1100" dirty="0">
                    <a:solidFill>
                      <a:schemeClr val="tx1"/>
                    </a:solidFill>
                    <a:cs typeface="Arial"/>
                  </a:rPr>
                  <a:t>ent and care coordination</a:t>
                </a:r>
                <a:r>
                  <a:rPr lang="en-US" sz="1100" spc="-10" dirty="0">
                    <a:solidFill>
                      <a:schemeClr val="tx1"/>
                    </a:solidFill>
                    <a:cs typeface="Arial"/>
                  </a:rPr>
                  <a:t> </a:t>
                </a:r>
                <a:r>
                  <a:rPr lang="en-US" sz="1100" dirty="0">
                    <a:solidFill>
                      <a:schemeClr val="tx1"/>
                    </a:solidFill>
                    <a:cs typeface="Arial"/>
                  </a:rPr>
                  <a:t>that</a:t>
                </a:r>
                <a:r>
                  <a:rPr lang="en-US" sz="1100" spc="5" dirty="0">
                    <a:solidFill>
                      <a:schemeClr val="tx1"/>
                    </a:solidFill>
                    <a:cs typeface="Arial"/>
                  </a:rPr>
                  <a:t> </a:t>
                </a:r>
                <a:r>
                  <a:rPr lang="en-US" sz="1100" dirty="0">
                    <a:solidFill>
                      <a:schemeClr val="tx1"/>
                    </a:solidFill>
                    <a:cs typeface="Arial"/>
                  </a:rPr>
                  <a:t>transfor</a:t>
                </a:r>
                <a:r>
                  <a:rPr lang="en-US" sz="1100" spc="-15" dirty="0">
                    <a:solidFill>
                      <a:schemeClr val="tx1"/>
                    </a:solidFill>
                    <a:cs typeface="Arial"/>
                  </a:rPr>
                  <a:t>m</a:t>
                </a:r>
                <a:r>
                  <a:rPr lang="en-US" sz="1100" dirty="0">
                    <a:solidFill>
                      <a:schemeClr val="tx1"/>
                    </a:solidFill>
                    <a:cs typeface="Arial"/>
                  </a:rPr>
                  <a:t>s</a:t>
                </a:r>
                <a:r>
                  <a:rPr lang="en-US" sz="1100" spc="25" dirty="0">
                    <a:solidFill>
                      <a:schemeClr val="tx1"/>
                    </a:solidFill>
                    <a:cs typeface="Arial"/>
                  </a:rPr>
                  <a:t> </a:t>
                </a:r>
                <a:r>
                  <a:rPr lang="en-US" sz="1100" dirty="0">
                    <a:solidFill>
                      <a:schemeClr val="tx1"/>
                    </a:solidFill>
                    <a:cs typeface="Arial"/>
                  </a:rPr>
                  <a:t>disease</a:t>
                </a:r>
                <a:r>
                  <a:rPr lang="en-US" sz="1100" spc="-15" dirty="0">
                    <a:solidFill>
                      <a:schemeClr val="tx1"/>
                    </a:solidFill>
                    <a:cs typeface="Arial"/>
                  </a:rPr>
                  <a:t> m</a:t>
                </a:r>
                <a:r>
                  <a:rPr lang="en-US" sz="1100" dirty="0">
                    <a:solidFill>
                      <a:schemeClr val="tx1"/>
                    </a:solidFill>
                    <a:cs typeface="Arial"/>
                  </a:rPr>
                  <a:t>anage</a:t>
                </a:r>
                <a:r>
                  <a:rPr lang="en-US" sz="1100" spc="-15" dirty="0">
                    <a:solidFill>
                      <a:schemeClr val="tx1"/>
                    </a:solidFill>
                    <a:cs typeface="Arial"/>
                  </a:rPr>
                  <a:t>m</a:t>
                </a:r>
                <a:r>
                  <a:rPr lang="en-US" sz="1100" dirty="0">
                    <a:solidFill>
                      <a:schemeClr val="tx1"/>
                    </a:solidFill>
                    <a:cs typeface="Arial"/>
                  </a:rPr>
                  <a:t>ent</a:t>
                </a:r>
                <a:r>
                  <a:rPr lang="en-US" sz="1100" dirty="0" smtClean="0">
                    <a:solidFill>
                      <a:schemeClr val="tx1"/>
                    </a:solidFill>
                    <a:cs typeface="Arial"/>
                  </a:rPr>
                  <a:t>?</a:t>
                </a:r>
                <a:endParaRPr lang="en-US" sz="1100" dirty="0">
                  <a:solidFill>
                    <a:schemeClr val="tx1"/>
                  </a:solidFill>
                  <a:cs typeface="Arial"/>
                </a:endParaRPr>
              </a:p>
            </p:txBody>
          </p:sp>
        </p:grpSp>
        <p:grpSp>
          <p:nvGrpSpPr>
            <p:cNvPr id="24" name="Group 23"/>
            <p:cNvGrpSpPr/>
            <p:nvPr/>
          </p:nvGrpSpPr>
          <p:grpSpPr>
            <a:xfrm>
              <a:off x="3198898" y="1503476"/>
              <a:ext cx="1216152" cy="4723155"/>
              <a:chOff x="3251151" y="1503476"/>
              <a:chExt cx="1216152" cy="4723155"/>
            </a:xfrm>
          </p:grpSpPr>
          <p:grpSp>
            <p:nvGrpSpPr>
              <p:cNvPr id="16" name="Group 15"/>
              <p:cNvGrpSpPr/>
              <p:nvPr/>
            </p:nvGrpSpPr>
            <p:grpSpPr>
              <a:xfrm>
                <a:off x="3687204" y="1503476"/>
                <a:ext cx="344047" cy="497122"/>
                <a:chOff x="3660878" y="1503476"/>
                <a:chExt cx="344047" cy="497122"/>
              </a:xfrm>
            </p:grpSpPr>
            <p:grpSp>
              <p:nvGrpSpPr>
                <p:cNvPr id="137" name="Group 136"/>
                <p:cNvGrpSpPr/>
                <p:nvPr/>
              </p:nvGrpSpPr>
              <p:grpSpPr>
                <a:xfrm>
                  <a:off x="3720029" y="1503476"/>
                  <a:ext cx="284896" cy="497122"/>
                  <a:chOff x="393700" y="1840230"/>
                  <a:chExt cx="1512168" cy="3092012"/>
                </a:xfrm>
              </p:grpSpPr>
              <p:sp>
                <p:nvSpPr>
                  <p:cNvPr id="139" name="Diagonal Stripe 138"/>
                  <p:cNvSpPr/>
                  <p:nvPr/>
                </p:nvSpPr>
                <p:spPr>
                  <a:xfrm>
                    <a:off x="393700" y="3420072"/>
                    <a:ext cx="1512168" cy="1512170"/>
                  </a:xfrm>
                  <a:prstGeom prst="diagStripe">
                    <a:avLst/>
                  </a:prstGeom>
                  <a:solidFill>
                    <a:srgbClr val="5C5C5C"/>
                  </a:solidFill>
                  <a:ln w="12700" cap="flat" cmpd="sng" algn="ctr">
                    <a:solidFill>
                      <a:srgbClr val="5C5C5C"/>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40" name="Diagonal Stripe 139"/>
                  <p:cNvSpPr/>
                  <p:nvPr/>
                </p:nvSpPr>
                <p:spPr>
                  <a:xfrm flipV="1">
                    <a:off x="393700" y="1840230"/>
                    <a:ext cx="1512168" cy="1512170"/>
                  </a:xfrm>
                  <a:prstGeom prst="diagStripe">
                    <a:avLst/>
                  </a:prstGeom>
                  <a:solidFill>
                    <a:srgbClr val="8C8C8C"/>
                  </a:solidFill>
                  <a:ln w="12700" cap="flat" cmpd="sng" algn="ctr">
                    <a:solidFill>
                      <a:srgbClr val="8C8C8C"/>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41" name="Freeform 16"/>
                  <p:cNvSpPr>
                    <a:spLocks noChangeAspect="1"/>
                  </p:cNvSpPr>
                  <p:nvPr/>
                </p:nvSpPr>
                <p:spPr bwMode="auto">
                  <a:xfrm rot="18900000">
                    <a:off x="536687" y="3184222"/>
                    <a:ext cx="385441" cy="382843"/>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91440" rIns="91440" bIns="9144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mj-lt"/>
                    </a:endParaRPr>
                  </a:p>
                </p:txBody>
              </p:sp>
            </p:grpSp>
            <p:sp>
              <p:nvSpPr>
                <p:cNvPr id="138" name="TextBox 137"/>
                <p:cNvSpPr txBox="1"/>
                <p:nvPr/>
              </p:nvSpPr>
              <p:spPr>
                <a:xfrm>
                  <a:off x="3660878" y="1667399"/>
                  <a:ext cx="78548" cy="169277"/>
                </a:xfrm>
                <a:prstGeom prst="rect">
                  <a:avLst/>
                </a:prstGeom>
                <a:noFill/>
              </p:spPr>
              <p:txBody>
                <a:bodyPr wrap="none" lIns="0" tIns="0" rIns="0" bIns="0" rtlCol="0">
                  <a:spAutoFit/>
                </a:bodyPr>
                <a:lstStyle>
                  <a:defPPr>
                    <a:defRPr lang="en-US"/>
                  </a:defPPr>
                  <a:lvl1pPr>
                    <a:defRPr sz="1400" b="1">
                      <a:solidFill>
                        <a:schemeClr val="bg1">
                          <a:lumMod val="50000"/>
                        </a:schemeClr>
                      </a:solidFill>
                    </a:defRPr>
                  </a:lvl1pPr>
                </a:lstStyle>
                <a:p>
                  <a:r>
                    <a:rPr lang="en-US" sz="1100" dirty="0">
                      <a:solidFill>
                        <a:schemeClr val="tx1"/>
                      </a:solidFill>
                    </a:rPr>
                    <a:t>3</a:t>
                  </a:r>
                </a:p>
              </p:txBody>
            </p:sp>
          </p:grpSp>
          <p:sp>
            <p:nvSpPr>
              <p:cNvPr id="72" name="Rectangle 71"/>
              <p:cNvSpPr/>
              <p:nvPr/>
            </p:nvSpPr>
            <p:spPr>
              <a:xfrm>
                <a:off x="3251151" y="2264229"/>
                <a:ext cx="1216152" cy="598714"/>
              </a:xfrm>
              <a:prstGeom prst="rect">
                <a:avLst/>
              </a:prstGeom>
              <a:solidFill>
                <a:srgbClr val="5C5C5C"/>
              </a:solidFill>
              <a:ln>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The future of healthcare operations</a:t>
                </a:r>
                <a:endParaRPr lang="en-US" sz="1100" dirty="0"/>
              </a:p>
            </p:txBody>
          </p:sp>
          <p:sp>
            <p:nvSpPr>
              <p:cNvPr id="78" name="Rectangle 77"/>
              <p:cNvSpPr/>
              <p:nvPr/>
            </p:nvSpPr>
            <p:spPr>
              <a:xfrm>
                <a:off x="3251151" y="2862943"/>
                <a:ext cx="1216152" cy="3363688"/>
              </a:xfrm>
              <a:prstGeom prst="rect">
                <a:avLst/>
              </a:prstGeom>
              <a:noFill/>
              <a:ln>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080">
                  <a:lnSpc>
                    <a:spcPct val="106000"/>
                  </a:lnSpc>
                </a:pPr>
                <a:endParaRPr lang="en-US" sz="1100" b="1" dirty="0" smtClean="0">
                  <a:solidFill>
                    <a:schemeClr val="tx1"/>
                  </a:solidFill>
                  <a:cs typeface="Arial"/>
                </a:endParaRPr>
              </a:p>
              <a:p>
                <a:pPr marL="12700" marR="5080">
                  <a:lnSpc>
                    <a:spcPct val="106000"/>
                  </a:lnSpc>
                </a:pPr>
                <a:r>
                  <a:rPr lang="en-US" sz="1100" b="1" dirty="0" smtClean="0">
                    <a:solidFill>
                      <a:schemeClr val="tx1"/>
                    </a:solidFill>
                    <a:cs typeface="Arial"/>
                  </a:rPr>
                  <a:t>How </a:t>
                </a:r>
                <a:r>
                  <a:rPr lang="en-US" sz="1100" b="1" dirty="0">
                    <a:solidFill>
                      <a:schemeClr val="tx1"/>
                    </a:solidFill>
                    <a:cs typeface="Arial"/>
                  </a:rPr>
                  <a:t>will </a:t>
                </a:r>
                <a:r>
                  <a:rPr lang="en-US" sz="1100" b="1" dirty="0" smtClean="0">
                    <a:solidFill>
                      <a:schemeClr val="tx1"/>
                    </a:solidFill>
                    <a:cs typeface="Arial"/>
                  </a:rPr>
                  <a:t>additive artificial</a:t>
                </a:r>
                <a:r>
                  <a:rPr lang="en-US" sz="1100" b="1" spc="15" dirty="0" smtClean="0">
                    <a:solidFill>
                      <a:schemeClr val="tx1"/>
                    </a:solidFill>
                    <a:cs typeface="Arial"/>
                  </a:rPr>
                  <a:t> </a:t>
                </a:r>
                <a:r>
                  <a:rPr lang="en-US" sz="1100" b="1" dirty="0">
                    <a:solidFill>
                      <a:schemeClr val="tx1"/>
                    </a:solidFill>
                    <a:cs typeface="Arial"/>
                  </a:rPr>
                  <a:t>intelligence</a:t>
                </a:r>
                <a:r>
                  <a:rPr lang="en-US" sz="1100" spc="-5" dirty="0">
                    <a:solidFill>
                      <a:schemeClr val="tx1"/>
                    </a:solidFill>
                    <a:cs typeface="Arial"/>
                  </a:rPr>
                  <a:t> </a:t>
                </a:r>
                <a:r>
                  <a:rPr lang="en-US" sz="1100" dirty="0">
                    <a:solidFill>
                      <a:schemeClr val="tx1"/>
                    </a:solidFill>
                    <a:cs typeface="Arial"/>
                  </a:rPr>
                  <a:t>transform</a:t>
                </a:r>
                <a:r>
                  <a:rPr lang="en-US" sz="1100" spc="15" dirty="0">
                    <a:solidFill>
                      <a:schemeClr val="tx1"/>
                    </a:solidFill>
                    <a:cs typeface="Arial"/>
                  </a:rPr>
                  <a:t> </a:t>
                </a:r>
                <a:r>
                  <a:rPr lang="en-US" sz="1100" dirty="0">
                    <a:solidFill>
                      <a:schemeClr val="tx1"/>
                    </a:solidFill>
                    <a:cs typeface="Arial"/>
                  </a:rPr>
                  <a:t>operations</a:t>
                </a:r>
                <a:r>
                  <a:rPr lang="en-US" sz="1100" spc="-5" dirty="0">
                    <a:solidFill>
                      <a:schemeClr val="tx1"/>
                    </a:solidFill>
                    <a:cs typeface="Arial"/>
                  </a:rPr>
                  <a:t> </a:t>
                </a:r>
                <a:r>
                  <a:rPr lang="en-US" sz="1100" dirty="0">
                    <a:solidFill>
                      <a:schemeClr val="tx1"/>
                    </a:solidFill>
                    <a:cs typeface="Arial"/>
                  </a:rPr>
                  <a:t>to</a:t>
                </a:r>
                <a:r>
                  <a:rPr lang="en-US" sz="1100" spc="-5" dirty="0">
                    <a:solidFill>
                      <a:schemeClr val="tx1"/>
                    </a:solidFill>
                    <a:cs typeface="Arial"/>
                  </a:rPr>
                  <a:t> </a:t>
                </a:r>
                <a:r>
                  <a:rPr lang="en-US" sz="1100" dirty="0">
                    <a:solidFill>
                      <a:schemeClr val="tx1"/>
                    </a:solidFill>
                    <a:cs typeface="Arial"/>
                  </a:rPr>
                  <a:t>opti</a:t>
                </a:r>
                <a:r>
                  <a:rPr lang="en-US" sz="1100" spc="-5" dirty="0">
                    <a:solidFill>
                      <a:schemeClr val="tx1"/>
                    </a:solidFill>
                    <a:cs typeface="Arial"/>
                  </a:rPr>
                  <a:t>m</a:t>
                </a:r>
                <a:r>
                  <a:rPr lang="en-US" sz="1100" dirty="0">
                    <a:solidFill>
                      <a:schemeClr val="tx1"/>
                    </a:solidFill>
                    <a:cs typeface="Arial"/>
                  </a:rPr>
                  <a:t>ize</a:t>
                </a:r>
                <a:r>
                  <a:rPr lang="en-US" sz="1100" spc="10" dirty="0">
                    <a:solidFill>
                      <a:schemeClr val="tx1"/>
                    </a:solidFill>
                    <a:cs typeface="Arial"/>
                  </a:rPr>
                  <a:t> </a:t>
                </a:r>
                <a:r>
                  <a:rPr lang="en-US" sz="1100" dirty="0">
                    <a:solidFill>
                      <a:schemeClr val="tx1"/>
                    </a:solidFill>
                    <a:cs typeface="Arial"/>
                  </a:rPr>
                  <a:t>their</a:t>
                </a:r>
                <a:r>
                  <a:rPr lang="en-US" sz="1100" spc="5" dirty="0">
                    <a:solidFill>
                      <a:schemeClr val="tx1"/>
                    </a:solidFill>
                    <a:cs typeface="Arial"/>
                  </a:rPr>
                  <a:t> </a:t>
                </a:r>
                <a:r>
                  <a:rPr lang="en-US" sz="1100" dirty="0">
                    <a:solidFill>
                      <a:schemeClr val="tx1"/>
                    </a:solidFill>
                    <a:cs typeface="Arial"/>
                  </a:rPr>
                  <a:t>supply</a:t>
                </a:r>
                <a:r>
                  <a:rPr lang="en-US" sz="1100" spc="-10" dirty="0">
                    <a:solidFill>
                      <a:schemeClr val="tx1"/>
                    </a:solidFill>
                    <a:cs typeface="Arial"/>
                  </a:rPr>
                  <a:t> </a:t>
                </a:r>
                <a:r>
                  <a:rPr lang="en-US" sz="1100" dirty="0">
                    <a:solidFill>
                      <a:schemeClr val="tx1"/>
                    </a:solidFill>
                    <a:cs typeface="Arial"/>
                  </a:rPr>
                  <a:t>chains,</a:t>
                </a:r>
                <a:r>
                  <a:rPr lang="en-US" sz="1100" spc="-10" dirty="0">
                    <a:solidFill>
                      <a:schemeClr val="tx1"/>
                    </a:solidFill>
                    <a:cs typeface="Arial"/>
                  </a:rPr>
                  <a:t> </a:t>
                </a:r>
                <a:r>
                  <a:rPr lang="en-US" sz="1100" dirty="0">
                    <a:solidFill>
                      <a:schemeClr val="tx1"/>
                    </a:solidFill>
                    <a:cs typeface="Arial"/>
                  </a:rPr>
                  <a:t>utilize just-in-ti</a:t>
                </a:r>
                <a:r>
                  <a:rPr lang="en-US" sz="1100" spc="-15" dirty="0">
                    <a:solidFill>
                      <a:schemeClr val="tx1"/>
                    </a:solidFill>
                    <a:cs typeface="Arial"/>
                  </a:rPr>
                  <a:t>m</a:t>
                </a:r>
                <a:r>
                  <a:rPr lang="en-US" sz="1100" dirty="0">
                    <a:solidFill>
                      <a:schemeClr val="tx1"/>
                    </a:solidFill>
                    <a:cs typeface="Arial"/>
                  </a:rPr>
                  <a:t>e</a:t>
                </a:r>
                <a:r>
                  <a:rPr lang="en-US" sz="1100" spc="20" dirty="0">
                    <a:solidFill>
                      <a:schemeClr val="tx1"/>
                    </a:solidFill>
                    <a:cs typeface="Arial"/>
                  </a:rPr>
                  <a:t> </a:t>
                </a:r>
                <a:r>
                  <a:rPr lang="en-US" sz="1100" spc="-15" dirty="0">
                    <a:solidFill>
                      <a:schemeClr val="tx1"/>
                    </a:solidFill>
                    <a:cs typeface="Arial"/>
                  </a:rPr>
                  <a:t>m</a:t>
                </a:r>
                <a:r>
                  <a:rPr lang="en-US" sz="1100" dirty="0">
                    <a:solidFill>
                      <a:schemeClr val="tx1"/>
                    </a:solidFill>
                    <a:cs typeface="Arial"/>
                  </a:rPr>
                  <a:t>anufacturing,</a:t>
                </a:r>
                <a:r>
                  <a:rPr lang="en-US" sz="1100" spc="20" dirty="0">
                    <a:solidFill>
                      <a:schemeClr val="tx1"/>
                    </a:solidFill>
                    <a:cs typeface="Arial"/>
                  </a:rPr>
                  <a:t> </a:t>
                </a:r>
                <a:r>
                  <a:rPr lang="en-US" sz="1100" dirty="0">
                    <a:solidFill>
                      <a:schemeClr val="tx1"/>
                    </a:solidFill>
                    <a:cs typeface="Arial"/>
                  </a:rPr>
                  <a:t>and</a:t>
                </a:r>
                <a:r>
                  <a:rPr lang="en-US" sz="1100" spc="-5" dirty="0">
                    <a:solidFill>
                      <a:schemeClr val="tx1"/>
                    </a:solidFill>
                    <a:cs typeface="Arial"/>
                  </a:rPr>
                  <a:t> </a:t>
                </a:r>
                <a:r>
                  <a:rPr lang="en-US" sz="1100" dirty="0">
                    <a:solidFill>
                      <a:schemeClr val="tx1"/>
                    </a:solidFill>
                    <a:cs typeface="Arial"/>
                  </a:rPr>
                  <a:t>increasingly</a:t>
                </a:r>
                <a:r>
                  <a:rPr lang="en-US" sz="1100" spc="-15" dirty="0">
                    <a:solidFill>
                      <a:schemeClr val="tx1"/>
                    </a:solidFill>
                    <a:cs typeface="Arial"/>
                  </a:rPr>
                  <a:t> </a:t>
                </a:r>
                <a:r>
                  <a:rPr lang="en-US" sz="1100" dirty="0">
                    <a:solidFill>
                      <a:schemeClr val="tx1"/>
                    </a:solidFill>
                    <a:cs typeface="Arial"/>
                  </a:rPr>
                  <a:t>auto</a:t>
                </a:r>
                <a:r>
                  <a:rPr lang="en-US" sz="1100" spc="-15" dirty="0">
                    <a:solidFill>
                      <a:schemeClr val="tx1"/>
                    </a:solidFill>
                    <a:cs typeface="Arial"/>
                  </a:rPr>
                  <a:t>m</a:t>
                </a:r>
                <a:r>
                  <a:rPr lang="en-US" sz="1100" dirty="0">
                    <a:solidFill>
                      <a:schemeClr val="tx1"/>
                    </a:solidFill>
                    <a:cs typeface="Arial"/>
                  </a:rPr>
                  <a:t>ate</a:t>
                </a:r>
                <a:r>
                  <a:rPr lang="en-US" sz="1100" spc="15" dirty="0">
                    <a:solidFill>
                      <a:schemeClr val="tx1"/>
                    </a:solidFill>
                    <a:cs typeface="Arial"/>
                  </a:rPr>
                  <a:t> </a:t>
                </a:r>
                <a:r>
                  <a:rPr lang="en-US" sz="1100" dirty="0">
                    <a:solidFill>
                      <a:schemeClr val="tx1"/>
                    </a:solidFill>
                    <a:cs typeface="Arial"/>
                  </a:rPr>
                  <a:t>their workforces</a:t>
                </a:r>
                <a:r>
                  <a:rPr lang="en-US" sz="1100" spc="-10" dirty="0">
                    <a:solidFill>
                      <a:schemeClr val="tx1"/>
                    </a:solidFill>
                    <a:cs typeface="Arial"/>
                  </a:rPr>
                  <a:t> </a:t>
                </a:r>
                <a:r>
                  <a:rPr lang="en-US" sz="1100" dirty="0">
                    <a:solidFill>
                      <a:schemeClr val="tx1"/>
                    </a:solidFill>
                    <a:cs typeface="Arial"/>
                  </a:rPr>
                  <a:t>to</a:t>
                </a:r>
                <a:r>
                  <a:rPr lang="en-US" sz="1100" spc="5" dirty="0">
                    <a:solidFill>
                      <a:schemeClr val="tx1"/>
                    </a:solidFill>
                    <a:cs typeface="Arial"/>
                  </a:rPr>
                  <a:t> </a:t>
                </a:r>
                <a:r>
                  <a:rPr lang="en-US" sz="1100" spc="-15" dirty="0">
                    <a:solidFill>
                      <a:schemeClr val="tx1"/>
                    </a:solidFill>
                    <a:cs typeface="Arial"/>
                  </a:rPr>
                  <a:t>m</a:t>
                </a:r>
                <a:r>
                  <a:rPr lang="en-US" sz="1100" dirty="0">
                    <a:solidFill>
                      <a:schemeClr val="tx1"/>
                    </a:solidFill>
                    <a:cs typeface="Arial"/>
                  </a:rPr>
                  <a:t>axi</a:t>
                </a:r>
                <a:r>
                  <a:rPr lang="en-US" sz="1100" spc="-15" dirty="0">
                    <a:solidFill>
                      <a:schemeClr val="tx1"/>
                    </a:solidFill>
                    <a:cs typeface="Arial"/>
                  </a:rPr>
                  <a:t>m</a:t>
                </a:r>
                <a:r>
                  <a:rPr lang="en-US" sz="1100" spc="-5" dirty="0">
                    <a:solidFill>
                      <a:schemeClr val="tx1"/>
                    </a:solidFill>
                    <a:cs typeface="Arial"/>
                  </a:rPr>
                  <a:t>i</a:t>
                </a:r>
                <a:r>
                  <a:rPr lang="en-US" sz="1100" dirty="0">
                    <a:solidFill>
                      <a:schemeClr val="tx1"/>
                    </a:solidFill>
                    <a:cs typeface="Arial"/>
                  </a:rPr>
                  <a:t>ze</a:t>
                </a:r>
                <a:r>
                  <a:rPr lang="en-US" sz="1100" spc="15" dirty="0">
                    <a:solidFill>
                      <a:schemeClr val="tx1"/>
                    </a:solidFill>
                    <a:cs typeface="Arial"/>
                  </a:rPr>
                  <a:t> </a:t>
                </a:r>
                <a:r>
                  <a:rPr lang="en-US" sz="1100" dirty="0">
                    <a:solidFill>
                      <a:schemeClr val="tx1"/>
                    </a:solidFill>
                    <a:cs typeface="Arial"/>
                  </a:rPr>
                  <a:t>efficiency?</a:t>
                </a:r>
              </a:p>
            </p:txBody>
          </p:sp>
        </p:grpSp>
        <p:grpSp>
          <p:nvGrpSpPr>
            <p:cNvPr id="23" name="Group 22"/>
            <p:cNvGrpSpPr/>
            <p:nvPr/>
          </p:nvGrpSpPr>
          <p:grpSpPr>
            <a:xfrm>
              <a:off x="4606655" y="1503476"/>
              <a:ext cx="1216152" cy="4723155"/>
              <a:chOff x="4685034" y="1503476"/>
              <a:chExt cx="1216152" cy="4723155"/>
            </a:xfrm>
          </p:grpSpPr>
          <p:grpSp>
            <p:nvGrpSpPr>
              <p:cNvPr id="14" name="Group 13"/>
              <p:cNvGrpSpPr/>
              <p:nvPr/>
            </p:nvGrpSpPr>
            <p:grpSpPr>
              <a:xfrm>
                <a:off x="5123211" y="1503476"/>
                <a:ext cx="339799" cy="497122"/>
                <a:chOff x="5097926" y="1503476"/>
                <a:chExt cx="339799" cy="497122"/>
              </a:xfrm>
            </p:grpSpPr>
            <p:grpSp>
              <p:nvGrpSpPr>
                <p:cNvPr id="155" name="Group 154"/>
                <p:cNvGrpSpPr/>
                <p:nvPr/>
              </p:nvGrpSpPr>
              <p:grpSpPr>
                <a:xfrm>
                  <a:off x="5152829" y="1503476"/>
                  <a:ext cx="284896" cy="497122"/>
                  <a:chOff x="393700" y="1840230"/>
                  <a:chExt cx="1512168" cy="3092012"/>
                </a:xfrm>
              </p:grpSpPr>
              <p:sp>
                <p:nvSpPr>
                  <p:cNvPr id="157" name="Diagonal Stripe 156"/>
                  <p:cNvSpPr/>
                  <p:nvPr/>
                </p:nvSpPr>
                <p:spPr>
                  <a:xfrm>
                    <a:off x="393700" y="3420072"/>
                    <a:ext cx="1512168" cy="1512170"/>
                  </a:xfrm>
                  <a:prstGeom prst="diagStripe">
                    <a:avLst/>
                  </a:prstGeom>
                  <a:solidFill>
                    <a:srgbClr val="7F7F7F"/>
                  </a:solidFill>
                  <a:ln w="12700" cap="flat" cmpd="sng" algn="ctr">
                    <a:solidFill>
                      <a:srgbClr val="7F7F7F"/>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58" name="Diagonal Stripe 157"/>
                  <p:cNvSpPr/>
                  <p:nvPr/>
                </p:nvSpPr>
                <p:spPr>
                  <a:xfrm flipV="1">
                    <a:off x="393700" y="1840230"/>
                    <a:ext cx="1512168" cy="1512170"/>
                  </a:xfrm>
                  <a:prstGeom prst="diagStripe">
                    <a:avLst/>
                  </a:prstGeom>
                  <a:solidFill>
                    <a:srgbClr val="666666"/>
                  </a:solidFill>
                  <a:ln w="12700" cap="flat" cmpd="sng" algn="ctr">
                    <a:solidFill>
                      <a:srgbClr val="666666"/>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59" name="Freeform 16"/>
                  <p:cNvSpPr>
                    <a:spLocks noChangeAspect="1"/>
                  </p:cNvSpPr>
                  <p:nvPr/>
                </p:nvSpPr>
                <p:spPr bwMode="auto">
                  <a:xfrm rot="18900000">
                    <a:off x="536687" y="3184222"/>
                    <a:ext cx="385441" cy="382843"/>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91440" rIns="91440" bIns="9144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mj-lt"/>
                    </a:endParaRPr>
                  </a:p>
                </p:txBody>
              </p:sp>
            </p:grpSp>
            <p:sp>
              <p:nvSpPr>
                <p:cNvPr id="156" name="TextBox 155"/>
                <p:cNvSpPr txBox="1"/>
                <p:nvPr/>
              </p:nvSpPr>
              <p:spPr>
                <a:xfrm>
                  <a:off x="5097926" y="1667399"/>
                  <a:ext cx="78548" cy="169277"/>
                </a:xfrm>
                <a:prstGeom prst="rect">
                  <a:avLst/>
                </a:prstGeom>
                <a:noFill/>
              </p:spPr>
              <p:txBody>
                <a:bodyPr wrap="none" lIns="0" tIns="0" rIns="0" bIns="0" rtlCol="0">
                  <a:spAutoFit/>
                </a:bodyPr>
                <a:lstStyle>
                  <a:defPPr>
                    <a:defRPr lang="en-US"/>
                  </a:defPPr>
                  <a:lvl1pPr>
                    <a:defRPr sz="1400" b="1">
                      <a:solidFill>
                        <a:schemeClr val="bg1">
                          <a:lumMod val="50000"/>
                        </a:schemeClr>
                      </a:solidFill>
                    </a:defRPr>
                  </a:lvl1pPr>
                </a:lstStyle>
                <a:p>
                  <a:r>
                    <a:rPr lang="en-US" sz="1100" dirty="0">
                      <a:solidFill>
                        <a:schemeClr val="tx1"/>
                      </a:solidFill>
                    </a:rPr>
                    <a:t>4</a:t>
                  </a:r>
                </a:p>
              </p:txBody>
            </p:sp>
          </p:grpSp>
          <p:sp>
            <p:nvSpPr>
              <p:cNvPr id="73" name="Rectangle 72"/>
              <p:cNvSpPr/>
              <p:nvPr/>
            </p:nvSpPr>
            <p:spPr>
              <a:xfrm>
                <a:off x="4685034" y="2264229"/>
                <a:ext cx="1216152" cy="598714"/>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The future of research</a:t>
                </a:r>
                <a:endParaRPr lang="en-US" sz="1100" dirty="0"/>
              </a:p>
            </p:txBody>
          </p:sp>
          <p:sp>
            <p:nvSpPr>
              <p:cNvPr id="79" name="Rectangle 78"/>
              <p:cNvSpPr/>
              <p:nvPr/>
            </p:nvSpPr>
            <p:spPr>
              <a:xfrm>
                <a:off x="4685034" y="2862943"/>
                <a:ext cx="1216152" cy="3363688"/>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080">
                  <a:lnSpc>
                    <a:spcPct val="106000"/>
                  </a:lnSpc>
                </a:pPr>
                <a:endParaRPr lang="en-US" sz="1100" dirty="0" smtClean="0">
                  <a:solidFill>
                    <a:schemeClr val="tx1"/>
                  </a:solidFill>
                  <a:cs typeface="Arial"/>
                </a:endParaRPr>
              </a:p>
              <a:p>
                <a:pPr marL="12700" marR="5080">
                  <a:lnSpc>
                    <a:spcPct val="106000"/>
                  </a:lnSpc>
                </a:pPr>
                <a:r>
                  <a:rPr lang="en-US" sz="1100" dirty="0">
                    <a:solidFill>
                      <a:schemeClr val="tx1"/>
                    </a:solidFill>
                    <a:cs typeface="Arial"/>
                  </a:rPr>
                  <a:t>How</a:t>
                </a:r>
                <a:r>
                  <a:rPr lang="en-US" sz="1100" spc="-10" dirty="0">
                    <a:solidFill>
                      <a:schemeClr val="tx1"/>
                    </a:solidFill>
                    <a:cs typeface="Arial"/>
                  </a:rPr>
                  <a:t> </a:t>
                </a:r>
                <a:r>
                  <a:rPr lang="en-US" sz="1100" dirty="0">
                    <a:solidFill>
                      <a:schemeClr val="tx1"/>
                    </a:solidFill>
                    <a:cs typeface="Arial"/>
                  </a:rPr>
                  <a:t>will</a:t>
                </a:r>
                <a:r>
                  <a:rPr lang="en-US" sz="1100" spc="-10" dirty="0">
                    <a:solidFill>
                      <a:schemeClr val="tx1"/>
                    </a:solidFill>
                    <a:cs typeface="Arial"/>
                  </a:rPr>
                  <a:t> natural language understanding</a:t>
                </a:r>
                <a:r>
                  <a:rPr lang="en-US" sz="1100" b="1" spc="10" dirty="0">
                    <a:solidFill>
                      <a:schemeClr val="tx1"/>
                    </a:solidFill>
                    <a:cs typeface="Arial"/>
                  </a:rPr>
                  <a:t> </a:t>
                </a:r>
                <a:r>
                  <a:rPr lang="en-US" sz="1100" dirty="0">
                    <a:solidFill>
                      <a:schemeClr val="tx1"/>
                    </a:solidFill>
                    <a:cs typeface="Arial"/>
                  </a:rPr>
                  <a:t>transform</a:t>
                </a:r>
                <a:r>
                  <a:rPr lang="en-US" sz="1100" spc="10" dirty="0">
                    <a:solidFill>
                      <a:schemeClr val="tx1"/>
                    </a:solidFill>
                    <a:cs typeface="Arial"/>
                  </a:rPr>
                  <a:t> </a:t>
                </a:r>
                <a:r>
                  <a:rPr lang="en-US" sz="1100" dirty="0">
                    <a:solidFill>
                      <a:schemeClr val="tx1"/>
                    </a:solidFill>
                    <a:cs typeface="Arial"/>
                  </a:rPr>
                  <a:t>the focus</a:t>
                </a:r>
                <a:r>
                  <a:rPr lang="en-US" sz="1100" spc="-5" dirty="0">
                    <a:solidFill>
                      <a:schemeClr val="tx1"/>
                    </a:solidFill>
                    <a:cs typeface="Arial"/>
                  </a:rPr>
                  <a:t> </a:t>
                </a:r>
                <a:r>
                  <a:rPr lang="en-US" sz="1100" dirty="0">
                    <a:solidFill>
                      <a:schemeClr val="tx1"/>
                    </a:solidFill>
                    <a:cs typeface="Arial"/>
                  </a:rPr>
                  <a:t>of</a:t>
                </a:r>
                <a:r>
                  <a:rPr lang="en-US" sz="1100" spc="5" dirty="0">
                    <a:solidFill>
                      <a:schemeClr val="tx1"/>
                    </a:solidFill>
                    <a:cs typeface="Arial"/>
                  </a:rPr>
                  <a:t> </a:t>
                </a:r>
                <a:r>
                  <a:rPr lang="en-US" sz="1100" dirty="0">
                    <a:solidFill>
                      <a:schemeClr val="tx1"/>
                    </a:solidFill>
                    <a:cs typeface="Arial"/>
                  </a:rPr>
                  <a:t>research</a:t>
                </a:r>
                <a:r>
                  <a:rPr lang="en-US" sz="1100" spc="-5" dirty="0">
                    <a:solidFill>
                      <a:schemeClr val="tx1"/>
                    </a:solidFill>
                    <a:cs typeface="Arial"/>
                  </a:rPr>
                  <a:t> </a:t>
                </a:r>
                <a:r>
                  <a:rPr lang="en-US" sz="1100" dirty="0">
                    <a:solidFill>
                      <a:schemeClr val="tx1"/>
                    </a:solidFill>
                    <a:cs typeface="Arial"/>
                  </a:rPr>
                  <a:t>from</a:t>
                </a:r>
                <a:r>
                  <a:rPr lang="en-US" sz="1100" spc="10" dirty="0">
                    <a:solidFill>
                      <a:schemeClr val="tx1"/>
                    </a:solidFill>
                    <a:cs typeface="Arial"/>
                  </a:rPr>
                  <a:t> </a:t>
                </a:r>
                <a:r>
                  <a:rPr lang="en-US" sz="1100" dirty="0">
                    <a:solidFill>
                      <a:schemeClr val="tx1"/>
                    </a:solidFill>
                    <a:cs typeface="Arial"/>
                  </a:rPr>
                  <a:t>discrete</a:t>
                </a:r>
                <a:r>
                  <a:rPr lang="en-US" sz="1100" spc="-5" dirty="0">
                    <a:solidFill>
                      <a:schemeClr val="tx1"/>
                    </a:solidFill>
                    <a:cs typeface="Arial"/>
                  </a:rPr>
                  <a:t> </a:t>
                </a:r>
                <a:r>
                  <a:rPr lang="en-US" sz="1100" dirty="0">
                    <a:solidFill>
                      <a:schemeClr val="tx1"/>
                    </a:solidFill>
                    <a:cs typeface="Arial"/>
                  </a:rPr>
                  <a:t>acade</a:t>
                </a:r>
                <a:r>
                  <a:rPr lang="en-US" sz="1100" spc="-15" dirty="0">
                    <a:solidFill>
                      <a:schemeClr val="tx1"/>
                    </a:solidFill>
                    <a:cs typeface="Arial"/>
                  </a:rPr>
                  <a:t>m</a:t>
                </a:r>
                <a:r>
                  <a:rPr lang="en-US" sz="1100" dirty="0">
                    <a:solidFill>
                      <a:schemeClr val="tx1"/>
                    </a:solidFill>
                    <a:cs typeface="Arial"/>
                  </a:rPr>
                  <a:t>ic facilities to a global network of connected</a:t>
                </a:r>
                <a:r>
                  <a:rPr lang="en-US" sz="1100" spc="-15" dirty="0">
                    <a:solidFill>
                      <a:schemeClr val="tx1"/>
                    </a:solidFill>
                    <a:cs typeface="Arial"/>
                  </a:rPr>
                  <a:t> </a:t>
                </a:r>
                <a:r>
                  <a:rPr lang="en-US" sz="1100" dirty="0">
                    <a:solidFill>
                      <a:schemeClr val="tx1"/>
                    </a:solidFill>
                    <a:cs typeface="Arial"/>
                  </a:rPr>
                  <a:t>&amp; collaborating scientists</a:t>
                </a:r>
                <a:r>
                  <a:rPr lang="en-US" sz="1100" dirty="0" smtClean="0">
                    <a:solidFill>
                      <a:schemeClr val="tx1"/>
                    </a:solidFill>
                    <a:cs typeface="Arial"/>
                  </a:rPr>
                  <a:t>?</a:t>
                </a:r>
                <a:endParaRPr lang="en-US" sz="1100" dirty="0">
                  <a:solidFill>
                    <a:schemeClr val="tx1"/>
                  </a:solidFill>
                  <a:cs typeface="Arial"/>
                </a:endParaRPr>
              </a:p>
            </p:txBody>
          </p:sp>
        </p:grpSp>
        <p:grpSp>
          <p:nvGrpSpPr>
            <p:cNvPr id="22" name="Group 21"/>
            <p:cNvGrpSpPr/>
            <p:nvPr/>
          </p:nvGrpSpPr>
          <p:grpSpPr>
            <a:xfrm>
              <a:off x="6014412" y="1503476"/>
              <a:ext cx="1216152" cy="4723155"/>
              <a:chOff x="6118917" y="1503476"/>
              <a:chExt cx="1216152" cy="4723155"/>
            </a:xfrm>
          </p:grpSpPr>
          <p:grpSp>
            <p:nvGrpSpPr>
              <p:cNvPr id="17" name="Group 16"/>
              <p:cNvGrpSpPr/>
              <p:nvPr/>
            </p:nvGrpSpPr>
            <p:grpSpPr>
              <a:xfrm>
                <a:off x="6559218" y="1503476"/>
                <a:ext cx="335551" cy="497122"/>
                <a:chOff x="6534973" y="1503476"/>
                <a:chExt cx="335551" cy="497122"/>
              </a:xfrm>
            </p:grpSpPr>
            <p:grpSp>
              <p:nvGrpSpPr>
                <p:cNvPr id="128" name="Group 127"/>
                <p:cNvGrpSpPr/>
                <p:nvPr/>
              </p:nvGrpSpPr>
              <p:grpSpPr>
                <a:xfrm>
                  <a:off x="6585628" y="1503476"/>
                  <a:ext cx="284896" cy="497122"/>
                  <a:chOff x="393700" y="1840230"/>
                  <a:chExt cx="1512168" cy="3092012"/>
                </a:xfrm>
              </p:grpSpPr>
              <p:sp>
                <p:nvSpPr>
                  <p:cNvPr id="130" name="Diagonal Stripe 129"/>
                  <p:cNvSpPr/>
                  <p:nvPr/>
                </p:nvSpPr>
                <p:spPr>
                  <a:xfrm>
                    <a:off x="393700" y="3420072"/>
                    <a:ext cx="1512168" cy="1512170"/>
                  </a:xfrm>
                  <a:prstGeom prst="diagStripe">
                    <a:avLst/>
                  </a:prstGeom>
                  <a:solidFill>
                    <a:srgbClr val="81BC00"/>
                  </a:solidFill>
                  <a:ln w="12700" cap="flat" cmpd="sng" algn="ctr">
                    <a:solidFill>
                      <a:srgbClr val="81BC00"/>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31" name="Diagonal Stripe 130"/>
                  <p:cNvSpPr/>
                  <p:nvPr/>
                </p:nvSpPr>
                <p:spPr>
                  <a:xfrm flipV="1">
                    <a:off x="393700" y="1840230"/>
                    <a:ext cx="1512168" cy="1512170"/>
                  </a:xfrm>
                  <a:prstGeom prst="diagStripe">
                    <a:avLst/>
                  </a:prstGeom>
                  <a:solidFill>
                    <a:schemeClr val="accent3">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32" name="Freeform 16"/>
                  <p:cNvSpPr>
                    <a:spLocks noChangeAspect="1"/>
                  </p:cNvSpPr>
                  <p:nvPr/>
                </p:nvSpPr>
                <p:spPr bwMode="auto">
                  <a:xfrm rot="18900000">
                    <a:off x="536687" y="3184222"/>
                    <a:ext cx="385441" cy="382843"/>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91440" rIns="91440" bIns="9144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mj-lt"/>
                    </a:endParaRPr>
                  </a:p>
                </p:txBody>
              </p:sp>
            </p:grpSp>
            <p:sp>
              <p:nvSpPr>
                <p:cNvPr id="129" name="TextBox 128"/>
                <p:cNvSpPr txBox="1"/>
                <p:nvPr/>
              </p:nvSpPr>
              <p:spPr>
                <a:xfrm>
                  <a:off x="6534973" y="1667399"/>
                  <a:ext cx="78548" cy="169277"/>
                </a:xfrm>
                <a:prstGeom prst="rect">
                  <a:avLst/>
                </a:prstGeom>
                <a:noFill/>
              </p:spPr>
              <p:txBody>
                <a:bodyPr wrap="none" lIns="0" tIns="0" rIns="0" bIns="0" rtlCol="0">
                  <a:spAutoFit/>
                </a:bodyPr>
                <a:lstStyle>
                  <a:defPPr>
                    <a:defRPr lang="en-US"/>
                  </a:defPPr>
                  <a:lvl1pPr>
                    <a:defRPr sz="1400" b="1">
                      <a:solidFill>
                        <a:schemeClr val="bg1">
                          <a:lumMod val="50000"/>
                        </a:schemeClr>
                      </a:solidFill>
                    </a:defRPr>
                  </a:lvl1pPr>
                </a:lstStyle>
                <a:p>
                  <a:r>
                    <a:rPr lang="en-US" sz="1100" dirty="0">
                      <a:solidFill>
                        <a:schemeClr val="tx1"/>
                      </a:solidFill>
                    </a:rPr>
                    <a:t>5</a:t>
                  </a:r>
                </a:p>
              </p:txBody>
            </p:sp>
          </p:grpSp>
          <p:sp>
            <p:nvSpPr>
              <p:cNvPr id="74" name="Rectangle 73"/>
              <p:cNvSpPr/>
              <p:nvPr/>
            </p:nvSpPr>
            <p:spPr>
              <a:xfrm>
                <a:off x="6118917" y="2264229"/>
                <a:ext cx="1216152" cy="598714"/>
              </a:xfrm>
              <a:prstGeom prst="rect">
                <a:avLst/>
              </a:prstGeom>
              <a:solidFill>
                <a:srgbClr val="81BC00"/>
              </a:solidFill>
              <a:ln>
                <a:solidFill>
                  <a:srgbClr val="81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The future of precision medicine</a:t>
                </a:r>
                <a:endParaRPr lang="en-US" sz="1100" dirty="0"/>
              </a:p>
            </p:txBody>
          </p:sp>
          <p:sp>
            <p:nvSpPr>
              <p:cNvPr id="80" name="Rectangle 79"/>
              <p:cNvSpPr/>
              <p:nvPr/>
            </p:nvSpPr>
            <p:spPr>
              <a:xfrm>
                <a:off x="6118917" y="2862943"/>
                <a:ext cx="1216152" cy="3363688"/>
              </a:xfrm>
              <a:prstGeom prst="rect">
                <a:avLst/>
              </a:prstGeom>
              <a:noFill/>
              <a:ln>
                <a:solidFill>
                  <a:srgbClr val="81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080">
                  <a:lnSpc>
                    <a:spcPct val="106000"/>
                  </a:lnSpc>
                </a:pPr>
                <a:endParaRPr lang="en-US" sz="1100" dirty="0" smtClean="0">
                  <a:solidFill>
                    <a:schemeClr val="tx1"/>
                  </a:solidFill>
                  <a:cs typeface="Arial"/>
                </a:endParaRPr>
              </a:p>
              <a:p>
                <a:pPr marL="12700" marR="5080">
                  <a:lnSpc>
                    <a:spcPct val="106000"/>
                  </a:lnSpc>
                </a:pPr>
                <a:r>
                  <a:rPr lang="en-US" sz="1100" dirty="0">
                    <a:solidFill>
                      <a:schemeClr val="tx1"/>
                    </a:solidFill>
                    <a:cs typeface="Arial"/>
                  </a:rPr>
                  <a:t>How</a:t>
                </a:r>
                <a:r>
                  <a:rPr lang="en-US" sz="1100" spc="-10" dirty="0">
                    <a:solidFill>
                      <a:schemeClr val="tx1"/>
                    </a:solidFill>
                    <a:cs typeface="Arial"/>
                  </a:rPr>
                  <a:t> </a:t>
                </a:r>
                <a:r>
                  <a:rPr lang="en-US" sz="1100" dirty="0">
                    <a:solidFill>
                      <a:schemeClr val="tx1"/>
                    </a:solidFill>
                    <a:cs typeface="Arial"/>
                  </a:rPr>
                  <a:t>will</a:t>
                </a:r>
                <a:r>
                  <a:rPr lang="en-US" sz="1100" spc="-10" dirty="0">
                    <a:solidFill>
                      <a:schemeClr val="tx1"/>
                    </a:solidFill>
                    <a:cs typeface="Arial"/>
                  </a:rPr>
                  <a:t> </a:t>
                </a:r>
                <a:r>
                  <a:rPr lang="en-US" sz="1100" b="1" dirty="0">
                    <a:solidFill>
                      <a:schemeClr val="tx1"/>
                    </a:solidFill>
                    <a:cs typeface="Arial"/>
                  </a:rPr>
                  <a:t>genomics and</a:t>
                </a:r>
                <a:r>
                  <a:rPr lang="en-US" sz="1100" b="1" spc="5" dirty="0">
                    <a:solidFill>
                      <a:schemeClr val="tx1"/>
                    </a:solidFill>
                    <a:cs typeface="Arial"/>
                  </a:rPr>
                  <a:t> </a:t>
                </a:r>
                <a:r>
                  <a:rPr lang="en-US" sz="1100" b="1" dirty="0">
                    <a:solidFill>
                      <a:schemeClr val="tx1"/>
                    </a:solidFill>
                    <a:cs typeface="Arial"/>
                  </a:rPr>
                  <a:t>precision</a:t>
                </a:r>
                <a:r>
                  <a:rPr lang="en-US" sz="1100" b="1" spc="5" dirty="0">
                    <a:solidFill>
                      <a:schemeClr val="tx1"/>
                    </a:solidFill>
                    <a:cs typeface="Arial"/>
                  </a:rPr>
                  <a:t> </a:t>
                </a:r>
                <a:r>
                  <a:rPr lang="en-US" sz="1100" b="1" dirty="0">
                    <a:solidFill>
                      <a:schemeClr val="tx1"/>
                    </a:solidFill>
                    <a:cs typeface="Arial"/>
                  </a:rPr>
                  <a:t>med</a:t>
                </a:r>
                <a:r>
                  <a:rPr lang="en-US" sz="1100" b="1" spc="-10" dirty="0">
                    <a:solidFill>
                      <a:schemeClr val="tx1"/>
                    </a:solidFill>
                    <a:cs typeface="Arial"/>
                  </a:rPr>
                  <a:t>i</a:t>
                </a:r>
                <a:r>
                  <a:rPr lang="en-US" sz="1100" b="1" dirty="0">
                    <a:solidFill>
                      <a:schemeClr val="tx1"/>
                    </a:solidFill>
                    <a:cs typeface="Arial"/>
                  </a:rPr>
                  <a:t>cine </a:t>
                </a:r>
                <a:r>
                  <a:rPr lang="en-US" sz="1100" dirty="0">
                    <a:solidFill>
                      <a:schemeClr val="tx1"/>
                    </a:solidFill>
                    <a:cs typeface="Arial"/>
                  </a:rPr>
                  <a:t>provide</a:t>
                </a:r>
                <a:r>
                  <a:rPr lang="en-US" sz="1100" spc="-5" dirty="0">
                    <a:solidFill>
                      <a:schemeClr val="tx1"/>
                    </a:solidFill>
                    <a:cs typeface="Arial"/>
                  </a:rPr>
                  <a:t> </a:t>
                </a:r>
                <a:r>
                  <a:rPr lang="en-US" sz="1100" dirty="0">
                    <a:solidFill>
                      <a:schemeClr val="tx1"/>
                    </a:solidFill>
                    <a:cs typeface="Arial"/>
                  </a:rPr>
                  <a:t>healthcare</a:t>
                </a:r>
                <a:r>
                  <a:rPr lang="en-US" sz="1100" spc="-5" dirty="0">
                    <a:solidFill>
                      <a:schemeClr val="tx1"/>
                    </a:solidFill>
                    <a:cs typeface="Arial"/>
                  </a:rPr>
                  <a:t> </a:t>
                </a:r>
                <a:r>
                  <a:rPr lang="en-US" sz="1100" dirty="0">
                    <a:solidFill>
                      <a:schemeClr val="tx1"/>
                    </a:solidFill>
                    <a:cs typeface="Arial"/>
                  </a:rPr>
                  <a:t>professionals</a:t>
                </a:r>
                <a:r>
                  <a:rPr lang="en-US" sz="1100" spc="-5" dirty="0">
                    <a:solidFill>
                      <a:schemeClr val="tx1"/>
                    </a:solidFill>
                    <a:cs typeface="Arial"/>
                  </a:rPr>
                  <a:t> </a:t>
                </a:r>
                <a:r>
                  <a:rPr lang="en-US" sz="1100" dirty="0">
                    <a:solidFill>
                      <a:schemeClr val="tx1"/>
                    </a:solidFill>
                    <a:cs typeface="Arial"/>
                  </a:rPr>
                  <a:t>with an</a:t>
                </a:r>
                <a:r>
                  <a:rPr lang="en-US" sz="1100" spc="-5" dirty="0">
                    <a:solidFill>
                      <a:schemeClr val="tx1"/>
                    </a:solidFill>
                    <a:cs typeface="Arial"/>
                  </a:rPr>
                  <a:t> </a:t>
                </a:r>
                <a:r>
                  <a:rPr lang="en-US" sz="1100" dirty="0">
                    <a:solidFill>
                      <a:schemeClr val="tx1"/>
                    </a:solidFill>
                    <a:cs typeface="Arial"/>
                  </a:rPr>
                  <a:t>expanded</a:t>
                </a:r>
                <a:r>
                  <a:rPr lang="en-US" sz="1100" spc="-5" dirty="0">
                    <a:solidFill>
                      <a:schemeClr val="tx1"/>
                    </a:solidFill>
                    <a:cs typeface="Arial"/>
                  </a:rPr>
                  <a:t> </a:t>
                </a:r>
                <a:r>
                  <a:rPr lang="en-US" sz="1100" dirty="0">
                    <a:solidFill>
                      <a:schemeClr val="tx1"/>
                    </a:solidFill>
                    <a:cs typeface="Arial"/>
                  </a:rPr>
                  <a:t>toolkit</a:t>
                </a:r>
                <a:r>
                  <a:rPr lang="en-US" sz="1100" spc="-5" dirty="0">
                    <a:solidFill>
                      <a:schemeClr val="tx1"/>
                    </a:solidFill>
                    <a:cs typeface="Arial"/>
                  </a:rPr>
                  <a:t> </a:t>
                </a:r>
                <a:r>
                  <a:rPr lang="en-US" sz="1100" dirty="0">
                    <a:solidFill>
                      <a:schemeClr val="tx1"/>
                    </a:solidFill>
                    <a:cs typeface="Arial"/>
                  </a:rPr>
                  <a:t>to</a:t>
                </a:r>
                <a:r>
                  <a:rPr lang="en-US" sz="1100" spc="5" dirty="0">
                    <a:solidFill>
                      <a:schemeClr val="tx1"/>
                    </a:solidFill>
                    <a:cs typeface="Arial"/>
                  </a:rPr>
                  <a:t> </a:t>
                </a:r>
                <a:r>
                  <a:rPr lang="en-US" sz="1100" dirty="0">
                    <a:solidFill>
                      <a:schemeClr val="tx1"/>
                    </a:solidFill>
                    <a:cs typeface="Arial"/>
                  </a:rPr>
                  <a:t>interact directly with DNA</a:t>
                </a:r>
                <a:r>
                  <a:rPr lang="en-US" sz="1100" spc="-70" dirty="0">
                    <a:solidFill>
                      <a:schemeClr val="tx1"/>
                    </a:solidFill>
                    <a:cs typeface="Arial"/>
                  </a:rPr>
                  <a:t> </a:t>
                </a:r>
                <a:r>
                  <a:rPr lang="en-US" sz="1100" dirty="0">
                    <a:solidFill>
                      <a:schemeClr val="tx1"/>
                    </a:solidFill>
                    <a:cs typeface="Arial"/>
                  </a:rPr>
                  <a:t>and enable proactive </a:t>
                </a:r>
                <a:r>
                  <a:rPr lang="en-US" sz="1100" spc="-15" dirty="0">
                    <a:solidFill>
                      <a:schemeClr val="tx1"/>
                    </a:solidFill>
                    <a:cs typeface="Arial"/>
                  </a:rPr>
                  <a:t>m</a:t>
                </a:r>
                <a:r>
                  <a:rPr lang="en-US" sz="1100" dirty="0">
                    <a:solidFill>
                      <a:schemeClr val="tx1"/>
                    </a:solidFill>
                    <a:cs typeface="Arial"/>
                  </a:rPr>
                  <a:t>anage</a:t>
                </a:r>
                <a:r>
                  <a:rPr lang="en-US" sz="1100" spc="-15" dirty="0">
                    <a:solidFill>
                      <a:schemeClr val="tx1"/>
                    </a:solidFill>
                    <a:cs typeface="Arial"/>
                  </a:rPr>
                  <a:t>m</a:t>
                </a:r>
                <a:r>
                  <a:rPr lang="en-US" sz="1100" dirty="0">
                    <a:solidFill>
                      <a:schemeClr val="tx1"/>
                    </a:solidFill>
                    <a:cs typeface="Arial"/>
                  </a:rPr>
                  <a:t>ent</a:t>
                </a:r>
                <a:r>
                  <a:rPr lang="en-US" sz="1100" spc="20" dirty="0">
                    <a:solidFill>
                      <a:schemeClr val="tx1"/>
                    </a:solidFill>
                    <a:cs typeface="Arial"/>
                  </a:rPr>
                  <a:t> </a:t>
                </a:r>
                <a:r>
                  <a:rPr lang="en-US" sz="1100" dirty="0">
                    <a:solidFill>
                      <a:schemeClr val="tx1"/>
                    </a:solidFill>
                    <a:cs typeface="Arial"/>
                  </a:rPr>
                  <a:t>of risks and </a:t>
                </a:r>
                <a:r>
                  <a:rPr lang="en-US" sz="1100" spc="-15" dirty="0">
                    <a:solidFill>
                      <a:schemeClr val="tx1"/>
                    </a:solidFill>
                    <a:cs typeface="Arial"/>
                  </a:rPr>
                  <a:t>m</a:t>
                </a:r>
                <a:r>
                  <a:rPr lang="en-US" sz="1100" dirty="0">
                    <a:solidFill>
                      <a:schemeClr val="tx1"/>
                    </a:solidFill>
                    <a:cs typeface="Arial"/>
                  </a:rPr>
                  <a:t>ore</a:t>
                </a:r>
                <a:r>
                  <a:rPr lang="en-US" sz="1100" spc="15" dirty="0">
                    <a:solidFill>
                      <a:schemeClr val="tx1"/>
                    </a:solidFill>
                    <a:cs typeface="Arial"/>
                  </a:rPr>
                  <a:t> </a:t>
                </a:r>
                <a:r>
                  <a:rPr lang="en-US" sz="1100" dirty="0">
                    <a:solidFill>
                      <a:schemeClr val="tx1"/>
                    </a:solidFill>
                    <a:cs typeface="Arial"/>
                  </a:rPr>
                  <a:t>precise</a:t>
                </a:r>
                <a:r>
                  <a:rPr lang="en-US" sz="1100" spc="-5" dirty="0">
                    <a:solidFill>
                      <a:schemeClr val="tx1"/>
                    </a:solidFill>
                    <a:cs typeface="Arial"/>
                  </a:rPr>
                  <a:t> </a:t>
                </a:r>
                <a:r>
                  <a:rPr lang="en-US" sz="1100" dirty="0">
                    <a:solidFill>
                      <a:schemeClr val="tx1"/>
                    </a:solidFill>
                    <a:cs typeface="Arial"/>
                  </a:rPr>
                  <a:t>treat</a:t>
                </a:r>
                <a:r>
                  <a:rPr lang="en-US" sz="1100" spc="-15" dirty="0">
                    <a:solidFill>
                      <a:schemeClr val="tx1"/>
                    </a:solidFill>
                    <a:cs typeface="Arial"/>
                  </a:rPr>
                  <a:t>m</a:t>
                </a:r>
                <a:r>
                  <a:rPr lang="en-US" sz="1100" dirty="0">
                    <a:solidFill>
                      <a:schemeClr val="tx1"/>
                    </a:solidFill>
                    <a:cs typeface="Arial"/>
                  </a:rPr>
                  <a:t>ents?</a:t>
                </a:r>
              </a:p>
              <a:p>
                <a:pPr marL="12700" marR="5080">
                  <a:lnSpc>
                    <a:spcPct val="106000"/>
                  </a:lnSpc>
                </a:pPr>
                <a:endParaRPr lang="en-US" sz="1100" dirty="0" smtClean="0">
                  <a:solidFill>
                    <a:schemeClr val="tx1"/>
                  </a:solidFill>
                  <a:cs typeface="Arial"/>
                </a:endParaRPr>
              </a:p>
            </p:txBody>
          </p:sp>
        </p:grpSp>
        <p:grpSp>
          <p:nvGrpSpPr>
            <p:cNvPr id="21" name="Group 20"/>
            <p:cNvGrpSpPr/>
            <p:nvPr/>
          </p:nvGrpSpPr>
          <p:grpSpPr>
            <a:xfrm>
              <a:off x="7422169" y="1503476"/>
              <a:ext cx="1216152" cy="4723155"/>
              <a:chOff x="7552801" y="1503476"/>
              <a:chExt cx="1216152" cy="4723155"/>
            </a:xfrm>
          </p:grpSpPr>
          <p:grpSp>
            <p:nvGrpSpPr>
              <p:cNvPr id="18" name="Group 17"/>
              <p:cNvGrpSpPr/>
              <p:nvPr/>
            </p:nvGrpSpPr>
            <p:grpSpPr>
              <a:xfrm>
                <a:off x="7995224" y="1503476"/>
                <a:ext cx="331307" cy="497122"/>
                <a:chOff x="7972018" y="1503476"/>
                <a:chExt cx="331307" cy="497122"/>
              </a:xfrm>
            </p:grpSpPr>
            <p:grpSp>
              <p:nvGrpSpPr>
                <p:cNvPr id="119" name="Group 118"/>
                <p:cNvGrpSpPr/>
                <p:nvPr/>
              </p:nvGrpSpPr>
              <p:grpSpPr>
                <a:xfrm>
                  <a:off x="8018429" y="1503476"/>
                  <a:ext cx="284896" cy="497122"/>
                  <a:chOff x="393700" y="1840230"/>
                  <a:chExt cx="1512168" cy="3092012"/>
                </a:xfrm>
              </p:grpSpPr>
              <p:sp>
                <p:nvSpPr>
                  <p:cNvPr id="121" name="Diagonal Stripe 120"/>
                  <p:cNvSpPr/>
                  <p:nvPr/>
                </p:nvSpPr>
                <p:spPr>
                  <a:xfrm>
                    <a:off x="393700" y="3420072"/>
                    <a:ext cx="1512168" cy="1512170"/>
                  </a:xfrm>
                  <a:prstGeom prst="diagStripe">
                    <a:avLst/>
                  </a:prstGeom>
                  <a:solidFill>
                    <a:srgbClr val="405E00"/>
                  </a:solidFill>
                  <a:ln w="12700" cap="flat" cmpd="sng" algn="ctr">
                    <a:solidFill>
                      <a:srgbClr val="405E00"/>
                    </a:solid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22" name="Diagonal Stripe 121"/>
                  <p:cNvSpPr/>
                  <p:nvPr/>
                </p:nvSpPr>
                <p:spPr>
                  <a:xfrm flipV="1">
                    <a:off x="393700" y="1840230"/>
                    <a:ext cx="1512168" cy="1512170"/>
                  </a:xfrm>
                  <a:prstGeom prst="diagStripe">
                    <a:avLst/>
                  </a:prstGeom>
                  <a:solidFill>
                    <a:schemeClr val="tx2">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smtClean="0">
                      <a:ln>
                        <a:noFill/>
                      </a:ln>
                      <a:solidFill>
                        <a:srgbClr val="313131"/>
                      </a:solidFill>
                      <a:effectLst/>
                      <a:uLnTx/>
                      <a:uFillTx/>
                      <a:latin typeface="+mj-lt"/>
                      <a:ea typeface="+mn-ea"/>
                      <a:cs typeface="+mn-cs"/>
                    </a:endParaRPr>
                  </a:p>
                </p:txBody>
              </p:sp>
              <p:sp>
                <p:nvSpPr>
                  <p:cNvPr id="123" name="Freeform 16"/>
                  <p:cNvSpPr>
                    <a:spLocks noChangeAspect="1"/>
                  </p:cNvSpPr>
                  <p:nvPr/>
                </p:nvSpPr>
                <p:spPr bwMode="auto">
                  <a:xfrm rot="18900000">
                    <a:off x="536687" y="3184222"/>
                    <a:ext cx="385441" cy="382843"/>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ysClr val="window" lastClr="FFFFFF"/>
                  </a:solidFill>
                  <a:ln>
                    <a:noFill/>
                  </a:ln>
                </p:spPr>
                <p:txBody>
                  <a:bodyPr vert="horz" wrap="square" lIns="91440" tIns="91440" rIns="91440" bIns="9144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prstClr val="black"/>
                      </a:solidFill>
                      <a:effectLst/>
                      <a:uLnTx/>
                      <a:uFillTx/>
                      <a:latin typeface="+mj-lt"/>
                    </a:endParaRPr>
                  </a:p>
                </p:txBody>
              </p:sp>
            </p:grpSp>
            <p:sp>
              <p:nvSpPr>
                <p:cNvPr id="120" name="TextBox 119"/>
                <p:cNvSpPr txBox="1"/>
                <p:nvPr/>
              </p:nvSpPr>
              <p:spPr>
                <a:xfrm>
                  <a:off x="7972018" y="1667399"/>
                  <a:ext cx="78548" cy="169277"/>
                </a:xfrm>
                <a:prstGeom prst="rect">
                  <a:avLst/>
                </a:prstGeom>
                <a:noFill/>
              </p:spPr>
              <p:txBody>
                <a:bodyPr wrap="none" lIns="0" tIns="0" rIns="0" bIns="0" rtlCol="0">
                  <a:spAutoFit/>
                </a:bodyPr>
                <a:lstStyle>
                  <a:defPPr>
                    <a:defRPr lang="en-US"/>
                  </a:defPPr>
                  <a:lvl1pPr>
                    <a:defRPr sz="1400" b="1">
                      <a:solidFill>
                        <a:schemeClr val="bg1">
                          <a:lumMod val="50000"/>
                        </a:schemeClr>
                      </a:solidFill>
                    </a:defRPr>
                  </a:lvl1pPr>
                </a:lstStyle>
                <a:p>
                  <a:r>
                    <a:rPr lang="en-US" sz="1100" dirty="0">
                      <a:solidFill>
                        <a:schemeClr val="tx1"/>
                      </a:solidFill>
                    </a:rPr>
                    <a:t>6</a:t>
                  </a:r>
                </a:p>
              </p:txBody>
            </p:sp>
          </p:grpSp>
          <p:sp>
            <p:nvSpPr>
              <p:cNvPr id="75" name="Rectangle 74"/>
              <p:cNvSpPr/>
              <p:nvPr/>
            </p:nvSpPr>
            <p:spPr>
              <a:xfrm>
                <a:off x="7552801" y="2264229"/>
                <a:ext cx="1216152" cy="598714"/>
              </a:xfrm>
              <a:prstGeom prst="rect">
                <a:avLst/>
              </a:prstGeom>
              <a:solidFill>
                <a:srgbClr val="405E00"/>
              </a:solidFill>
              <a:ln>
                <a:solidFill>
                  <a:srgbClr val="40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The future of medical education</a:t>
                </a:r>
                <a:endParaRPr lang="en-US" sz="1100" dirty="0"/>
              </a:p>
            </p:txBody>
          </p:sp>
          <p:sp>
            <p:nvSpPr>
              <p:cNvPr id="81" name="Rectangle 80"/>
              <p:cNvSpPr/>
              <p:nvPr/>
            </p:nvSpPr>
            <p:spPr>
              <a:xfrm>
                <a:off x="7552801" y="2862943"/>
                <a:ext cx="1216152" cy="3363688"/>
              </a:xfrm>
              <a:prstGeom prst="rect">
                <a:avLst/>
              </a:prstGeom>
              <a:noFill/>
              <a:ln>
                <a:solidFill>
                  <a:srgbClr val="405E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700" marR="5080">
                  <a:lnSpc>
                    <a:spcPct val="106000"/>
                  </a:lnSpc>
                </a:pPr>
                <a:endParaRPr lang="en-US" sz="1100" dirty="0" smtClean="0">
                  <a:solidFill>
                    <a:schemeClr val="tx1"/>
                  </a:solidFill>
                  <a:cs typeface="Arial"/>
                </a:endParaRPr>
              </a:p>
              <a:p>
                <a:pPr marL="12700" marR="5080">
                  <a:lnSpc>
                    <a:spcPct val="106000"/>
                  </a:lnSpc>
                </a:pPr>
                <a:r>
                  <a:rPr lang="en-US" sz="1100" dirty="0">
                    <a:solidFill>
                      <a:schemeClr val="tx1"/>
                    </a:solidFill>
                    <a:cs typeface="Arial"/>
                  </a:rPr>
                  <a:t>How</a:t>
                </a:r>
                <a:r>
                  <a:rPr lang="en-US" sz="1100" spc="-10" dirty="0">
                    <a:solidFill>
                      <a:schemeClr val="tx1"/>
                    </a:solidFill>
                    <a:cs typeface="Arial"/>
                  </a:rPr>
                  <a:t> </a:t>
                </a:r>
                <a:r>
                  <a:rPr lang="en-US" sz="1100" dirty="0">
                    <a:solidFill>
                      <a:schemeClr val="tx1"/>
                    </a:solidFill>
                    <a:cs typeface="Arial"/>
                  </a:rPr>
                  <a:t>can</a:t>
                </a:r>
                <a:r>
                  <a:rPr lang="en-US" sz="1100" spc="-5" dirty="0">
                    <a:solidFill>
                      <a:schemeClr val="tx1"/>
                    </a:solidFill>
                    <a:cs typeface="Arial"/>
                  </a:rPr>
                  <a:t> </a:t>
                </a:r>
                <a:r>
                  <a:rPr lang="en-US" sz="1100" b="1" dirty="0">
                    <a:solidFill>
                      <a:schemeClr val="tx1"/>
                    </a:solidFill>
                    <a:cs typeface="Arial"/>
                  </a:rPr>
                  <a:t>virtual/augmented</a:t>
                </a:r>
                <a:r>
                  <a:rPr lang="en-US" sz="1100" b="1" spc="15" dirty="0">
                    <a:solidFill>
                      <a:schemeClr val="tx1"/>
                    </a:solidFill>
                    <a:cs typeface="Arial"/>
                  </a:rPr>
                  <a:t> </a:t>
                </a:r>
                <a:r>
                  <a:rPr lang="en-US" sz="1100" b="1" dirty="0">
                    <a:solidFill>
                      <a:schemeClr val="tx1"/>
                    </a:solidFill>
                    <a:cs typeface="Arial"/>
                  </a:rPr>
                  <a:t>realit</a:t>
                </a:r>
                <a:r>
                  <a:rPr lang="en-US" sz="1100" b="1" spc="-50" dirty="0">
                    <a:solidFill>
                      <a:schemeClr val="tx1"/>
                    </a:solidFill>
                    <a:cs typeface="Arial"/>
                  </a:rPr>
                  <a:t>y</a:t>
                </a:r>
                <a:r>
                  <a:rPr lang="en-US" sz="1100" b="1" dirty="0">
                    <a:solidFill>
                      <a:schemeClr val="tx1"/>
                    </a:solidFill>
                    <a:cs typeface="Arial"/>
                  </a:rPr>
                  <a:t> </a:t>
                </a:r>
                <a:r>
                  <a:rPr lang="en-US" sz="1100" dirty="0">
                    <a:solidFill>
                      <a:schemeClr val="tx1"/>
                    </a:solidFill>
                    <a:cs typeface="Arial"/>
                  </a:rPr>
                  <a:t>revolutionize</a:t>
                </a:r>
                <a:r>
                  <a:rPr lang="en-US" sz="1100" spc="-10" dirty="0">
                    <a:solidFill>
                      <a:schemeClr val="tx1"/>
                    </a:solidFill>
                    <a:cs typeface="Arial"/>
                  </a:rPr>
                  <a:t> </a:t>
                </a:r>
                <a:r>
                  <a:rPr lang="en-US" sz="1100" spc="-15" dirty="0">
                    <a:solidFill>
                      <a:schemeClr val="tx1"/>
                    </a:solidFill>
                    <a:cs typeface="Arial"/>
                  </a:rPr>
                  <a:t>m</a:t>
                </a:r>
                <a:r>
                  <a:rPr lang="en-US" sz="1100" dirty="0">
                    <a:solidFill>
                      <a:schemeClr val="tx1"/>
                    </a:solidFill>
                    <a:cs typeface="Arial"/>
                  </a:rPr>
                  <a:t>edical training and accelerate</a:t>
                </a:r>
                <a:r>
                  <a:rPr lang="en-US" sz="1100" spc="-10" dirty="0">
                    <a:solidFill>
                      <a:schemeClr val="tx1"/>
                    </a:solidFill>
                    <a:cs typeface="Arial"/>
                  </a:rPr>
                  <a:t> </a:t>
                </a:r>
                <a:r>
                  <a:rPr lang="en-US" sz="1100" dirty="0">
                    <a:solidFill>
                      <a:schemeClr val="tx1"/>
                    </a:solidFill>
                    <a:cs typeface="Arial"/>
                  </a:rPr>
                  <a:t>knowledge</a:t>
                </a:r>
                <a:r>
                  <a:rPr lang="en-US" sz="1100" spc="-15" dirty="0">
                    <a:solidFill>
                      <a:schemeClr val="tx1"/>
                    </a:solidFill>
                    <a:cs typeface="Arial"/>
                  </a:rPr>
                  <a:t> </a:t>
                </a:r>
                <a:r>
                  <a:rPr lang="en-US" sz="1100" dirty="0">
                    <a:solidFill>
                      <a:schemeClr val="tx1"/>
                    </a:solidFill>
                    <a:cs typeface="Arial"/>
                  </a:rPr>
                  <a:t>transfer?</a:t>
                </a:r>
              </a:p>
              <a:p>
                <a:pPr marL="12700" marR="5080">
                  <a:lnSpc>
                    <a:spcPct val="106000"/>
                  </a:lnSpc>
                </a:pPr>
                <a:endParaRPr lang="en-US" sz="1100" dirty="0">
                  <a:solidFill>
                    <a:schemeClr val="tx1"/>
                  </a:solidFill>
                  <a:cs typeface="Arial"/>
                </a:endParaRPr>
              </a:p>
            </p:txBody>
          </p:sp>
        </p:grpSp>
      </p:grpSp>
    </p:spTree>
    <p:extLst>
      <p:ext uri="{BB962C8B-B14F-4D97-AF65-F5344CB8AC3E}">
        <p14:creationId xmlns:p14="http://schemas.microsoft.com/office/powerpoint/2010/main" val="4046205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Transforming </a:t>
            </a:r>
            <a:r>
              <a:rPr lang="en-US" sz="1600" dirty="0"/>
              <a:t>the who, what, and where of care delivery</a:t>
            </a:r>
          </a:p>
          <a:p>
            <a:pPr marL="0" indent="0">
              <a:buNone/>
            </a:pP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care delivery</a:t>
            </a:r>
            <a:endParaRPr lang="en-US" dirty="0">
              <a:solidFill>
                <a:schemeClr val="accent5"/>
              </a:solidFill>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33744"/>
              <a:chOff x="457200" y="1262753"/>
              <a:chExt cx="8136073" cy="4533744"/>
            </a:xfrm>
          </p:grpSpPr>
          <p:sp>
            <p:nvSpPr>
              <p:cNvPr id="100" name="Rectangle 99"/>
              <p:cNvSpPr/>
              <p:nvPr/>
            </p:nvSpPr>
            <p:spPr>
              <a:xfrm>
                <a:off x="3918941" y="3482948"/>
                <a:ext cx="4674332" cy="2313549"/>
              </a:xfrm>
              <a:prstGeom prst="rect">
                <a:avLst/>
              </a:prstGeom>
              <a:noFill/>
              <a:ln>
                <a:solidFill>
                  <a:srgbClr val="00A1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33744"/>
                <a:chOff x="457200" y="1262753"/>
                <a:chExt cx="8136073" cy="4533744"/>
              </a:xfrm>
            </p:grpSpPr>
            <p:sp>
              <p:nvSpPr>
                <p:cNvPr id="99" name="Rectangle 98"/>
                <p:cNvSpPr/>
                <p:nvPr/>
              </p:nvSpPr>
              <p:spPr>
                <a:xfrm>
                  <a:off x="457200" y="3482949"/>
                  <a:ext cx="2447939" cy="2313548"/>
                </a:xfrm>
                <a:prstGeom prst="rect">
                  <a:avLst/>
                </a:prstGeom>
                <a:noFill/>
                <a:ln>
                  <a:solidFill>
                    <a:srgbClr val="00A1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4184884"/>
                  <a:chOff x="457200" y="1262753"/>
                  <a:chExt cx="8136073" cy="4184884"/>
                </a:xfrm>
              </p:grpSpPr>
              <p:sp>
                <p:nvSpPr>
                  <p:cNvPr id="3" name="Rectangle 2"/>
                  <p:cNvSpPr/>
                  <p:nvPr/>
                </p:nvSpPr>
                <p:spPr>
                  <a:xfrm>
                    <a:off x="457200" y="1387825"/>
                    <a:ext cx="8136073" cy="1889253"/>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14493" y="1262753"/>
                    <a:ext cx="7778293" cy="4184884"/>
                    <a:chOff x="614493" y="1262753"/>
                    <a:chExt cx="7778293" cy="4184884"/>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grpSp>
                  <p:nvGrpSpPr>
                    <p:cNvPr id="63" name="Group 62"/>
                    <p:cNvGrpSpPr/>
                    <p:nvPr/>
                  </p:nvGrpSpPr>
                  <p:grpSpPr>
                    <a:xfrm>
                      <a:off x="4607095" y="3862762"/>
                      <a:ext cx="3311961" cy="1563618"/>
                      <a:chOff x="4173793" y="4528867"/>
                      <a:chExt cx="3311961" cy="1563618"/>
                    </a:xfrm>
                  </p:grpSpPr>
                  <p:sp>
                    <p:nvSpPr>
                      <p:cNvPr id="92" name="object 21"/>
                      <p:cNvSpPr/>
                      <p:nvPr/>
                    </p:nvSpPr>
                    <p:spPr>
                      <a:xfrm>
                        <a:off x="5200002" y="5641335"/>
                        <a:ext cx="1278495" cy="4511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93" name="Group 92"/>
                      <p:cNvGrpSpPr/>
                      <p:nvPr/>
                    </p:nvGrpSpPr>
                    <p:grpSpPr>
                      <a:xfrm>
                        <a:off x="4173793" y="4528868"/>
                        <a:ext cx="1376328" cy="1008618"/>
                        <a:chOff x="4173793" y="4528868"/>
                        <a:chExt cx="1376328" cy="1008618"/>
                      </a:xfrm>
                    </p:grpSpPr>
                    <p:sp>
                      <p:nvSpPr>
                        <p:cNvPr id="97" name="object 22"/>
                        <p:cNvSpPr/>
                        <p:nvPr/>
                      </p:nvSpPr>
                      <p:spPr>
                        <a:xfrm>
                          <a:off x="4246549" y="5054617"/>
                          <a:ext cx="1119609" cy="48286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98" name="object 30"/>
                        <p:cNvSpPr/>
                        <p:nvPr/>
                      </p:nvSpPr>
                      <p:spPr>
                        <a:xfrm>
                          <a:off x="4173793" y="4528868"/>
                          <a:ext cx="1376328" cy="36241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grpSp>
                    <p:nvGrpSpPr>
                      <p:cNvPr id="94" name="Group 93"/>
                      <p:cNvGrpSpPr/>
                      <p:nvPr/>
                    </p:nvGrpSpPr>
                    <p:grpSpPr>
                      <a:xfrm>
                        <a:off x="6393896" y="4528867"/>
                        <a:ext cx="1091858" cy="807668"/>
                        <a:chOff x="6393896" y="4528867"/>
                        <a:chExt cx="1091858" cy="807668"/>
                      </a:xfrm>
                    </p:grpSpPr>
                    <p:sp>
                      <p:nvSpPr>
                        <p:cNvPr id="95" name="object 23"/>
                        <p:cNvSpPr/>
                        <p:nvPr/>
                      </p:nvSpPr>
                      <p:spPr>
                        <a:xfrm>
                          <a:off x="6393896" y="5116284"/>
                          <a:ext cx="1091858" cy="22025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96" name="object 46"/>
                        <p:cNvSpPr/>
                        <p:nvPr/>
                      </p:nvSpPr>
                      <p:spPr>
                        <a:xfrm>
                          <a:off x="6415431" y="4528867"/>
                          <a:ext cx="926065" cy="36241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grpSp>
                <p:sp>
                  <p:nvSpPr>
                    <p:cNvPr id="64" name="TextBox 63"/>
                    <p:cNvSpPr txBox="1"/>
                    <p:nvPr/>
                  </p:nvSpPr>
                  <p:spPr>
                    <a:xfrm>
                      <a:off x="4255407" y="1874778"/>
                      <a:ext cx="1544053" cy="938719"/>
                    </a:xfrm>
                    <a:prstGeom prst="rect">
                      <a:avLst/>
                    </a:prstGeom>
                    <a:noFill/>
                    <a:ln>
                      <a:noFill/>
                    </a:ln>
                  </p:spPr>
                  <p:txBody>
                    <a:bodyPr wrap="square" rtlCol="0">
                      <a:spAutoFit/>
                    </a:bodyPr>
                    <a:lstStyle>
                      <a:defPPr>
                        <a:defRPr lang="en-US"/>
                      </a:defPPr>
                      <a:lvl1pPr>
                        <a:defRPr sz="1050" b="1">
                          <a:solidFill>
                            <a:prstClr val="white">
                              <a:lumMod val="50000"/>
                            </a:prstClr>
                          </a:solidFill>
                          <a:latin typeface="+mj-lt"/>
                        </a:defRPr>
                      </a:lvl1pPr>
                    </a:lstStyle>
                    <a:p>
                      <a:r>
                        <a:rPr lang="en-US" sz="1100" dirty="0">
                          <a:solidFill>
                            <a:schemeClr val="tx1"/>
                          </a:solidFill>
                          <a:latin typeface="+mn-lt"/>
                        </a:rPr>
                        <a:t>Healogram – </a:t>
                      </a:r>
                      <a:r>
                        <a:rPr lang="en-US" sz="1100" b="0" dirty="0">
                          <a:solidFill>
                            <a:schemeClr val="tx1"/>
                          </a:solidFill>
                          <a:latin typeface="+mn-lt"/>
                        </a:rPr>
                        <a:t>Mobile platform that helps providers remotely monitor patients post-surgical procedure</a:t>
                      </a:r>
                    </a:p>
                  </p:txBody>
                </p:sp>
                <p:sp>
                  <p:nvSpPr>
                    <p:cNvPr id="65" name="object 44"/>
                    <p:cNvSpPr/>
                    <p:nvPr/>
                  </p:nvSpPr>
                  <p:spPr>
                    <a:xfrm>
                      <a:off x="3368039" y="1874778"/>
                      <a:ext cx="786384" cy="81381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67" name="object 39"/>
                    <p:cNvSpPr txBox="1"/>
                    <p:nvPr/>
                  </p:nvSpPr>
                  <p:spPr>
                    <a:xfrm>
                      <a:off x="3578466" y="1616432"/>
                      <a:ext cx="1893540" cy="169277"/>
                    </a:xfrm>
                    <a:prstGeom prst="rect">
                      <a:avLst/>
                    </a:prstGeom>
                  </p:spPr>
                  <p:txBody>
                    <a:bodyPr vert="horz" wrap="square" lIns="0" tIns="0" rIns="0" bIns="0" rtlCol="0">
                      <a:spAutoFit/>
                    </a:bodyPr>
                    <a:lstStyle/>
                    <a:p>
                      <a:pPr marL="12700" algn="ctr"/>
                      <a:r>
                        <a:rPr sz="1100" spc="-10" dirty="0">
                          <a:cs typeface="Arial"/>
                        </a:rPr>
                        <a:t>Where</a:t>
                      </a:r>
                      <a:r>
                        <a:rPr sz="1100" spc="-5" dirty="0">
                          <a:cs typeface="Arial"/>
                        </a:rPr>
                        <a:t> </a:t>
                      </a:r>
                      <a:r>
                        <a:rPr sz="1100" spc="-10" dirty="0">
                          <a:cs typeface="Arial"/>
                        </a:rPr>
                        <a:t>Care</a:t>
                      </a:r>
                      <a:r>
                        <a:rPr sz="1100" spc="5" dirty="0">
                          <a:cs typeface="Arial"/>
                        </a:rPr>
                        <a:t> </a:t>
                      </a:r>
                      <a:r>
                        <a:rPr sz="1100" spc="-5" dirty="0">
                          <a:cs typeface="Arial"/>
                        </a:rPr>
                        <a:t>is</a:t>
                      </a:r>
                      <a:r>
                        <a:rPr sz="1100" spc="-15" dirty="0">
                          <a:cs typeface="Arial"/>
                        </a:rPr>
                        <a:t> </a:t>
                      </a:r>
                      <a:r>
                        <a:rPr sz="1100" spc="-10" dirty="0">
                          <a:cs typeface="Arial"/>
                        </a:rPr>
                        <a:t>Delivered</a:t>
                      </a:r>
                      <a:endParaRPr sz="1100" dirty="0">
                        <a:cs typeface="Arial"/>
                      </a:endParaRPr>
                    </a:p>
                  </p:txBody>
                </p:sp>
                <p:sp>
                  <p:nvSpPr>
                    <p:cNvPr id="68" name="TextBox 67"/>
                    <p:cNvSpPr txBox="1"/>
                    <p:nvPr/>
                  </p:nvSpPr>
                  <p:spPr>
                    <a:xfrm>
                      <a:off x="1640023" y="1874778"/>
                      <a:ext cx="1544053" cy="1277273"/>
                    </a:xfrm>
                    <a:prstGeom prst="rect">
                      <a:avLst/>
                    </a:prstGeom>
                    <a:noFill/>
                    <a:ln>
                      <a:noFill/>
                    </a:ln>
                  </p:spPr>
                  <p:txBody>
                    <a:bodyPr wrap="square" rtlCol="0">
                      <a:spAutoFit/>
                    </a:bodyPr>
                    <a:lstStyle/>
                    <a:p>
                      <a:r>
                        <a:rPr lang="en-US" sz="1100" b="1" dirty="0" smtClean="0"/>
                        <a:t>Retina </a:t>
                      </a:r>
                      <a:r>
                        <a:rPr lang="en-US" sz="1100" b="1" dirty="0"/>
                        <a:t>Selfie – </a:t>
                      </a:r>
                      <a:r>
                        <a:rPr lang="en-US" sz="1100" dirty="0"/>
                        <a:t>Retina self-imaging allows patients to monitor for diseases such as multiple sclerosis and detect early warning </a:t>
                      </a:r>
                      <a:r>
                        <a:rPr lang="en-US" sz="1100" dirty="0" smtClean="0"/>
                        <a:t>signs</a:t>
                      </a:r>
                      <a:endParaRPr lang="en-US" sz="1400" dirty="0"/>
                    </a:p>
                  </p:txBody>
                </p:sp>
                <p:sp>
                  <p:nvSpPr>
                    <p:cNvPr id="70" name="object 45"/>
                    <p:cNvSpPr/>
                    <p:nvPr/>
                  </p:nvSpPr>
                  <p:spPr>
                    <a:xfrm>
                      <a:off x="780497" y="1874778"/>
                      <a:ext cx="783326" cy="81617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sz="1100" spc="-10" dirty="0">
                          <a:cs typeface="Arial"/>
                        </a:rPr>
                        <a:t>When Care </a:t>
                      </a:r>
                      <a:r>
                        <a:rPr sz="1100" spc="-5" dirty="0">
                          <a:cs typeface="Arial"/>
                        </a:rPr>
                        <a:t>is</a:t>
                      </a:r>
                      <a:r>
                        <a:rPr sz="1100" spc="-15" dirty="0">
                          <a:cs typeface="Arial"/>
                        </a:rPr>
                        <a:t> </a:t>
                      </a:r>
                      <a:r>
                        <a:rPr sz="1100" spc="-10" dirty="0">
                          <a:cs typeface="Arial"/>
                        </a:rPr>
                        <a:t>Delivered</a:t>
                      </a:r>
                      <a:endParaRPr sz="1100" dirty="0">
                        <a:cs typeface="Arial"/>
                      </a:endParaRPr>
                    </a:p>
                  </p:txBody>
                </p:sp>
                <p:sp>
                  <p:nvSpPr>
                    <p:cNvPr id="91" name="TextBox 90"/>
                    <p:cNvSpPr txBox="1"/>
                    <p:nvPr/>
                  </p:nvSpPr>
                  <p:spPr>
                    <a:xfrm>
                      <a:off x="614493" y="3831810"/>
                      <a:ext cx="2133352" cy="1615827"/>
                    </a:xfrm>
                    <a:prstGeom prst="rect">
                      <a:avLst/>
                    </a:prstGeom>
                    <a:noFill/>
                  </p:spPr>
                  <p:txBody>
                    <a:bodyPr wrap="square" numCol="1" rtlCol="0">
                      <a:spAutoFit/>
                    </a:bodyPr>
                    <a:lstStyle/>
                    <a:p>
                      <a:pPr marL="285750" indent="-285750">
                        <a:buFont typeface="Wingdings" panose="05000000000000000000" pitchFamily="2" charset="2"/>
                        <a:buChar char="ü"/>
                      </a:pPr>
                      <a:r>
                        <a:rPr lang="en-US" sz="1100" dirty="0"/>
                        <a:t>Artificial Intelligence</a:t>
                      </a:r>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r>
                        <a:rPr lang="en-US" sz="1100" dirty="0"/>
                        <a:t>Robotics</a:t>
                      </a:r>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r>
                        <a:rPr lang="en-US" sz="1100" dirty="0"/>
                        <a:t>Augmented </a:t>
                      </a:r>
                      <a:r>
                        <a:rPr lang="en-US" sz="1100" dirty="0" smtClean="0"/>
                        <a:t>Reality</a:t>
                      </a:r>
                      <a:endParaRPr lang="en-US" sz="1100" dirty="0"/>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r>
                        <a:rPr lang="en-US" sz="1100" dirty="0"/>
                        <a:t>Personalized Medicine</a:t>
                      </a:r>
                    </a:p>
                    <a:p>
                      <a:pPr marL="285750" indent="-285750">
                        <a:buFont typeface="Wingdings" panose="05000000000000000000" pitchFamily="2" charset="2"/>
                        <a:buChar char="ü"/>
                      </a:pPr>
                      <a:endParaRPr lang="en-US" sz="1100" dirty="0"/>
                    </a:p>
                    <a:p>
                      <a:pPr marL="285750" indent="-285750">
                        <a:buFont typeface="Wingdings" panose="05000000000000000000" pitchFamily="2" charset="2"/>
                        <a:buChar char="ü"/>
                      </a:pPr>
                      <a:r>
                        <a:rPr lang="en-US" sz="1100" dirty="0"/>
                        <a:t>Additive Manufacturing</a:t>
                      </a:r>
                    </a:p>
                  </p:txBody>
                </p:sp>
                <p:sp>
                  <p:nvSpPr>
                    <p:cNvPr id="84" name="TextBox 83"/>
                    <p:cNvSpPr txBox="1"/>
                    <p:nvPr/>
                  </p:nvSpPr>
                  <p:spPr>
                    <a:xfrm>
                      <a:off x="6848733" y="1874778"/>
                      <a:ext cx="1544053" cy="1107996"/>
                    </a:xfrm>
                    <a:prstGeom prst="rect">
                      <a:avLst/>
                    </a:prstGeom>
                    <a:noFill/>
                    <a:ln>
                      <a:noFill/>
                    </a:ln>
                  </p:spPr>
                  <p:txBody>
                    <a:bodyPr wrap="square" rtlCol="0">
                      <a:spAutoFit/>
                    </a:bodyPr>
                    <a:lstStyle>
                      <a:defPPr>
                        <a:defRPr lang="en-US"/>
                      </a:defPPr>
                      <a:lvl1pPr>
                        <a:defRPr sz="1050" b="1">
                          <a:solidFill>
                            <a:prstClr val="white">
                              <a:lumMod val="50000"/>
                            </a:prstClr>
                          </a:solidFill>
                          <a:latin typeface="+mj-lt"/>
                        </a:defRPr>
                      </a:lvl1pPr>
                    </a:lstStyle>
                    <a:p>
                      <a:r>
                        <a:rPr lang="en-US" sz="1100" dirty="0">
                          <a:solidFill>
                            <a:schemeClr val="tx1"/>
                          </a:solidFill>
                          <a:latin typeface="+mn-lt"/>
                        </a:rPr>
                        <a:t>iDAvatars – </a:t>
                      </a:r>
                      <a:r>
                        <a:rPr lang="en-US" sz="1100" b="0" dirty="0">
                          <a:solidFill>
                            <a:schemeClr val="tx1"/>
                          </a:solidFill>
                          <a:latin typeface="+mn-lt"/>
                        </a:rPr>
                        <a:t>Virtual avatar, Sophie, uses artificial intelligence and natural language processing to remotely monitor patients</a:t>
                      </a:r>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sz="1100" b="0" dirty="0">
                          <a:solidFill>
                            <a:schemeClr val="tx1"/>
                          </a:solidFill>
                          <a:latin typeface="+mn-lt"/>
                        </a:rPr>
                        <a:t>Who Care is Delivered by</a:t>
                      </a:r>
                    </a:p>
                  </p:txBody>
                </p:sp>
                <p:pic>
                  <p:nvPicPr>
                    <p:cNvPr id="86" name="Picture 85"/>
                    <p:cNvPicPr>
                      <a:picLocks noChangeAspect="1"/>
                    </p:cNvPicPr>
                    <p:nvPr/>
                  </p:nvPicPr>
                  <p:blipFill>
                    <a:blip r:embed="rId9"/>
                    <a:stretch>
                      <a:fillRect/>
                    </a:stretch>
                  </p:blipFill>
                  <p:spPr>
                    <a:xfrm>
                      <a:off x="5983423" y="1874778"/>
                      <a:ext cx="786384" cy="814993"/>
                    </a:xfrm>
                    <a:prstGeom prst="rect">
                      <a:avLst/>
                    </a:prstGeom>
                  </p:spPr>
                </p:pic>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878023"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spTree>
    <p:extLst>
      <p:ext uri="{BB962C8B-B14F-4D97-AF65-F5344CB8AC3E}">
        <p14:creationId xmlns:p14="http://schemas.microsoft.com/office/powerpoint/2010/main" val="2438287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Text Placeholder 13"/>
          <p:cNvSpPr>
            <a:spLocks noGrp="1"/>
          </p:cNvSpPr>
          <p:nvPr>
            <p:ph type="body" sz="quarter" idx="14"/>
          </p:nvPr>
        </p:nvSpPr>
        <p:spPr>
          <a:xfrm>
            <a:off x="383384" y="843653"/>
            <a:ext cx="8303419" cy="647700"/>
          </a:xfrm>
        </p:spPr>
        <p:txBody>
          <a:bodyPr/>
          <a:lstStyle/>
          <a:p>
            <a:pPr marL="0" indent="0">
              <a:buNone/>
            </a:pPr>
            <a:r>
              <a:rPr lang="en-US" sz="1600" dirty="0" smtClean="0"/>
              <a:t>Transforming what surgeons see, know, and do</a:t>
            </a:r>
            <a:endParaRPr lang="en-US" sz="1600" dirty="0"/>
          </a:p>
        </p:txBody>
      </p:sp>
      <p:sp>
        <p:nvSpPr>
          <p:cNvPr id="69" name="Title 12"/>
          <p:cNvSpPr>
            <a:spLocks noGrp="1"/>
          </p:cNvSpPr>
          <p:nvPr>
            <p:ph type="title"/>
          </p:nvPr>
        </p:nvSpPr>
        <p:spPr>
          <a:xfrm>
            <a:off x="382870" y="237941"/>
            <a:ext cx="8303930" cy="600261"/>
          </a:xfrm>
        </p:spPr>
        <p:txBody>
          <a:bodyPr vert="horz" lIns="91440" tIns="45720" rIns="91440" bIns="45720" rtlCol="0" anchor="ctr">
            <a:noAutofit/>
          </a:bodyPr>
          <a:lstStyle/>
          <a:p>
            <a:r>
              <a:rPr lang="en-US" dirty="0" smtClean="0">
                <a:solidFill>
                  <a:schemeClr val="accent5"/>
                </a:solidFill>
              </a:rPr>
              <a:t>The future of surgery</a:t>
            </a:r>
            <a:endParaRPr lang="en-US" dirty="0">
              <a:solidFill>
                <a:schemeClr val="accent5"/>
              </a:solidFill>
            </a:endParaRPr>
          </a:p>
        </p:txBody>
      </p:sp>
      <p:grpSp>
        <p:nvGrpSpPr>
          <p:cNvPr id="8" name="Group 7"/>
          <p:cNvGrpSpPr/>
          <p:nvPr/>
        </p:nvGrpSpPr>
        <p:grpSpPr>
          <a:xfrm>
            <a:off x="503964" y="1262753"/>
            <a:ext cx="8136073" cy="5018302"/>
            <a:chOff x="503964" y="1262753"/>
            <a:chExt cx="8136073" cy="5018302"/>
          </a:xfrm>
        </p:grpSpPr>
        <p:sp>
          <p:nvSpPr>
            <p:cNvPr id="42" name="object 39"/>
            <p:cNvSpPr/>
            <p:nvPr/>
          </p:nvSpPr>
          <p:spPr>
            <a:xfrm>
              <a:off x="3385366" y="1874778"/>
              <a:ext cx="786384" cy="8138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1" name="object 35"/>
            <p:cNvSpPr/>
            <p:nvPr/>
          </p:nvSpPr>
          <p:spPr>
            <a:xfrm>
              <a:off x="6030187" y="1874778"/>
              <a:ext cx="786384" cy="81381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0" name="object 38"/>
            <p:cNvSpPr/>
            <p:nvPr/>
          </p:nvSpPr>
          <p:spPr>
            <a:xfrm>
              <a:off x="827260" y="1874777"/>
              <a:ext cx="783327" cy="81381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7" name="Group 6"/>
            <p:cNvGrpSpPr/>
            <p:nvPr/>
          </p:nvGrpSpPr>
          <p:grpSpPr>
            <a:xfrm>
              <a:off x="503964" y="1262753"/>
              <a:ext cx="8136073" cy="5018302"/>
              <a:chOff x="457200" y="1262753"/>
              <a:chExt cx="8136073" cy="5018302"/>
            </a:xfrm>
          </p:grpSpPr>
          <p:grpSp>
            <p:nvGrpSpPr>
              <p:cNvPr id="2" name="Group 1"/>
              <p:cNvGrpSpPr/>
              <p:nvPr/>
            </p:nvGrpSpPr>
            <p:grpSpPr>
              <a:xfrm>
                <a:off x="457200" y="5921824"/>
                <a:ext cx="8136073" cy="359231"/>
                <a:chOff x="24952" y="2122709"/>
                <a:chExt cx="8136073" cy="359231"/>
              </a:xfrm>
            </p:grpSpPr>
            <p:sp>
              <p:nvSpPr>
                <p:cNvPr id="20" name="Rectangle 19"/>
                <p:cNvSpPr/>
                <p:nvPr/>
              </p:nvSpPr>
              <p:spPr>
                <a:xfrm>
                  <a:off x="24952" y="2122709"/>
                  <a:ext cx="1216152" cy="359231"/>
                </a:xfrm>
                <a:prstGeom prst="rect">
                  <a:avLst/>
                </a:prstGeom>
                <a:solidFill>
                  <a:srgbClr val="00A1DE"/>
                </a:solid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care delivery / surgery</a:t>
                  </a:r>
                  <a:endParaRPr lang="en-US" sz="900" dirty="0"/>
                </a:p>
              </p:txBody>
            </p:sp>
            <p:sp>
              <p:nvSpPr>
                <p:cNvPr id="71" name="Rectangle 70"/>
                <p:cNvSpPr/>
                <p:nvPr/>
              </p:nvSpPr>
              <p:spPr>
                <a:xfrm>
                  <a:off x="1408936"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the patient</a:t>
                  </a:r>
                  <a:endParaRPr lang="en-US" sz="900" dirty="0"/>
                </a:p>
              </p:txBody>
            </p:sp>
            <p:sp>
              <p:nvSpPr>
                <p:cNvPr id="72" name="Rectangle 71"/>
                <p:cNvSpPr/>
                <p:nvPr/>
              </p:nvSpPr>
              <p:spPr>
                <a:xfrm>
                  <a:off x="2792920"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healthcare operations</a:t>
                  </a:r>
                  <a:endParaRPr lang="en-US" sz="900" dirty="0"/>
                </a:p>
              </p:txBody>
            </p:sp>
            <p:sp>
              <p:nvSpPr>
                <p:cNvPr id="73" name="Rectangle 72"/>
                <p:cNvSpPr/>
                <p:nvPr/>
              </p:nvSpPr>
              <p:spPr>
                <a:xfrm>
                  <a:off x="4176904"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research</a:t>
                  </a:r>
                  <a:endParaRPr lang="en-US" sz="900" dirty="0"/>
                </a:p>
              </p:txBody>
            </p:sp>
            <p:sp>
              <p:nvSpPr>
                <p:cNvPr id="74" name="Rectangle 73"/>
                <p:cNvSpPr/>
                <p:nvPr/>
              </p:nvSpPr>
              <p:spPr>
                <a:xfrm>
                  <a:off x="5560888"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precision medicine</a:t>
                  </a:r>
                  <a:endParaRPr lang="en-US" sz="900" dirty="0"/>
                </a:p>
              </p:txBody>
            </p:sp>
            <p:sp>
              <p:nvSpPr>
                <p:cNvPr id="75" name="Rectangle 74"/>
                <p:cNvSpPr/>
                <p:nvPr/>
              </p:nvSpPr>
              <p:spPr>
                <a:xfrm>
                  <a:off x="6944873" y="2122709"/>
                  <a:ext cx="1216152" cy="359231"/>
                </a:xfrm>
                <a:prstGeom prst="rect">
                  <a:avLst/>
                </a:prstGeom>
                <a:solidFill>
                  <a:schemeClr val="bg1">
                    <a:lumMod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The future of medical education</a:t>
                  </a:r>
                  <a:endParaRPr lang="en-US" sz="900" dirty="0"/>
                </a:p>
              </p:txBody>
            </p:sp>
          </p:grpSp>
          <p:grpSp>
            <p:nvGrpSpPr>
              <p:cNvPr id="6" name="Group 5"/>
              <p:cNvGrpSpPr/>
              <p:nvPr/>
            </p:nvGrpSpPr>
            <p:grpSpPr>
              <a:xfrm>
                <a:off x="457200" y="1262753"/>
                <a:ext cx="8136073" cy="4557240"/>
                <a:chOff x="457200" y="1262753"/>
                <a:chExt cx="8136073" cy="4557240"/>
              </a:xfrm>
            </p:grpSpPr>
            <p:sp>
              <p:nvSpPr>
                <p:cNvPr id="100" name="Rectangle 99"/>
                <p:cNvSpPr/>
                <p:nvPr/>
              </p:nvSpPr>
              <p:spPr>
                <a:xfrm>
                  <a:off x="3918941" y="3482948"/>
                  <a:ext cx="4674332" cy="2313549"/>
                </a:xfrm>
                <a:prstGeom prst="rect">
                  <a:avLst/>
                </a:prstGeom>
                <a:noFill/>
                <a:ln>
                  <a:solidFill>
                    <a:srgbClr val="00A1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57200" y="1262753"/>
                  <a:ext cx="8136073" cy="4557240"/>
                  <a:chOff x="457200" y="1262753"/>
                  <a:chExt cx="8136073" cy="4557240"/>
                </a:xfrm>
              </p:grpSpPr>
              <p:sp>
                <p:nvSpPr>
                  <p:cNvPr id="99" name="Rectangle 98"/>
                  <p:cNvSpPr/>
                  <p:nvPr/>
                </p:nvSpPr>
                <p:spPr>
                  <a:xfrm>
                    <a:off x="457200" y="3506445"/>
                    <a:ext cx="3194913" cy="2313548"/>
                  </a:xfrm>
                  <a:prstGeom prst="rect">
                    <a:avLst/>
                  </a:prstGeom>
                  <a:noFill/>
                  <a:ln>
                    <a:solidFill>
                      <a:srgbClr val="00A1D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457200" y="1262753"/>
                    <a:ext cx="8136073" cy="4406306"/>
                    <a:chOff x="457200" y="1262753"/>
                    <a:chExt cx="8136073" cy="4406306"/>
                  </a:xfrm>
                </p:grpSpPr>
                <p:sp>
                  <p:nvSpPr>
                    <p:cNvPr id="3" name="Rectangle 2"/>
                    <p:cNvSpPr/>
                    <p:nvPr/>
                  </p:nvSpPr>
                  <p:spPr>
                    <a:xfrm>
                      <a:off x="457200" y="1387825"/>
                      <a:ext cx="8136073" cy="1889253"/>
                    </a:xfrm>
                    <a:prstGeom prst="rect">
                      <a:avLst/>
                    </a:prstGeom>
                    <a:noFill/>
                    <a:ln>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0" name="Group 59"/>
                    <p:cNvGrpSpPr/>
                    <p:nvPr/>
                  </p:nvGrpSpPr>
                  <p:grpSpPr>
                    <a:xfrm>
                      <a:off x="630053" y="1262753"/>
                      <a:ext cx="7762733" cy="4406306"/>
                      <a:chOff x="630053" y="1262753"/>
                      <a:chExt cx="7762733" cy="4406306"/>
                    </a:xfrm>
                  </p:grpSpPr>
                  <p:sp>
                    <p:nvSpPr>
                      <p:cNvPr id="62" name="object 19"/>
                      <p:cNvSpPr txBox="1"/>
                      <p:nvPr/>
                    </p:nvSpPr>
                    <p:spPr>
                      <a:xfrm>
                        <a:off x="5165795" y="3407957"/>
                        <a:ext cx="2194560" cy="169277"/>
                      </a:xfrm>
                      <a:prstGeom prst="rect">
                        <a:avLst/>
                      </a:prstGeom>
                      <a:solidFill>
                        <a:sysClr val="window" lastClr="FFFFFF"/>
                      </a:solidFill>
                    </p:spPr>
                    <p:txBody>
                      <a:bodyPr vert="horz" wrap="square" lIns="0" tIns="0" rIns="0" bIns="0" rtlCol="0">
                        <a:spAutoFit/>
                      </a:bodyPr>
                      <a:lstStyle>
                        <a:defPPr>
                          <a:defRPr lang="en-US"/>
                        </a:defPPr>
                        <a:lvl1pPr marL="12700" marR="0" lvl="0" indent="0" algn="ctr" fontAlgn="auto">
                          <a:lnSpc>
                            <a:spcPct val="100000"/>
                          </a:lnSpc>
                          <a:spcBef>
                            <a:spcPts val="0"/>
                          </a:spcBef>
                          <a:spcAft>
                            <a:spcPts val="0"/>
                          </a:spcAft>
                          <a:buClrTx/>
                          <a:buSzTx/>
                          <a:buFontTx/>
                          <a:buNone/>
                          <a:tabLst/>
                          <a:defRPr kumimoji="0" sz="1200" b="1" i="0" u="none" strike="noStrike" kern="0" cap="none" spc="-10" normalizeH="0" baseline="0">
                            <a:ln>
                              <a:noFill/>
                            </a:ln>
                            <a:solidFill>
                              <a:srgbClr val="7F7F7F"/>
                            </a:solidFill>
                            <a:effectLst/>
                            <a:uLnTx/>
                            <a:uFillTx/>
                            <a:latin typeface="+mj-lt"/>
                            <a:cs typeface="Segoe Print"/>
                          </a:defRPr>
                        </a:lvl1pPr>
                      </a:lstStyle>
                      <a:p>
                        <a:r>
                          <a:rPr lang="en-US" sz="1100" dirty="0" smtClean="0">
                            <a:solidFill>
                              <a:schemeClr val="tx1"/>
                            </a:solidFill>
                            <a:latin typeface="+mn-lt"/>
                          </a:rPr>
                          <a:t>Sample Market Signals</a:t>
                        </a:r>
                        <a:endParaRPr sz="1100" dirty="0">
                          <a:solidFill>
                            <a:schemeClr val="tx1"/>
                          </a:solidFill>
                          <a:latin typeface="+mn-lt"/>
                        </a:endParaRPr>
                      </a:p>
                    </p:txBody>
                  </p:sp>
                  <p:sp>
                    <p:nvSpPr>
                      <p:cNvPr id="64" name="TextBox 63"/>
                      <p:cNvSpPr txBox="1"/>
                      <p:nvPr/>
                    </p:nvSpPr>
                    <p:spPr>
                      <a:xfrm>
                        <a:off x="4255407" y="1874778"/>
                        <a:ext cx="1544053" cy="1107996"/>
                      </a:xfrm>
                      <a:prstGeom prst="rect">
                        <a:avLst/>
                      </a:prstGeom>
                      <a:noFill/>
                      <a:ln>
                        <a:noFill/>
                      </a:ln>
                    </p:spPr>
                    <p:txBody>
                      <a:bodyPr wrap="square" rtlCol="0">
                        <a:spAutoFit/>
                      </a:bodyPr>
                      <a:lstStyle>
                        <a:defPPr>
                          <a:defRPr lang="en-US"/>
                        </a:defPPr>
                        <a:lvl1pPr>
                          <a:defRPr sz="1100"/>
                        </a:lvl1pPr>
                      </a:lstStyle>
                      <a:p>
                        <a:r>
                          <a:rPr lang="en-US" b="1" dirty="0"/>
                          <a:t>Oculus Rift </a:t>
                        </a:r>
                        <a:r>
                          <a:rPr lang="en-US" dirty="0"/>
                          <a:t>– improves training by allowing medical students to watch surgeries from the lead surgeon’s point of view</a:t>
                        </a:r>
                      </a:p>
                    </p:txBody>
                  </p:sp>
                  <p:sp>
                    <p:nvSpPr>
                      <p:cNvPr id="67" name="object 39"/>
                      <p:cNvSpPr txBox="1"/>
                      <p:nvPr/>
                    </p:nvSpPr>
                    <p:spPr>
                      <a:xfrm>
                        <a:off x="3578466" y="1616432"/>
                        <a:ext cx="1893540" cy="169277"/>
                      </a:xfrm>
                      <a:prstGeom prst="rect">
                        <a:avLst/>
                      </a:prstGeom>
                    </p:spPr>
                    <p:txBody>
                      <a:bodyPr vert="horz" wrap="square" lIns="0" tIns="0" rIns="0" bIns="0" rtlCol="0">
                        <a:spAutoFit/>
                      </a:bodyPr>
                      <a:lstStyle/>
                      <a:p>
                        <a:pPr marL="12700" algn="ctr"/>
                        <a:r>
                          <a:rPr lang="en-US" sz="1100" spc="-10" dirty="0" smtClean="0">
                            <a:cs typeface="Arial"/>
                          </a:rPr>
                          <a:t>What We Know</a:t>
                        </a:r>
                        <a:endParaRPr sz="1100" dirty="0">
                          <a:cs typeface="Arial"/>
                        </a:endParaRPr>
                      </a:p>
                    </p:txBody>
                  </p:sp>
                  <p:sp>
                    <p:nvSpPr>
                      <p:cNvPr id="68" name="TextBox 67"/>
                      <p:cNvSpPr txBox="1"/>
                      <p:nvPr/>
                    </p:nvSpPr>
                    <p:spPr>
                      <a:xfrm>
                        <a:off x="1640023" y="1874778"/>
                        <a:ext cx="1544053" cy="1107996"/>
                      </a:xfrm>
                      <a:prstGeom prst="rect">
                        <a:avLst/>
                      </a:prstGeom>
                      <a:noFill/>
                      <a:ln>
                        <a:noFill/>
                      </a:ln>
                    </p:spPr>
                    <p:txBody>
                      <a:bodyPr wrap="square" rtlCol="0">
                        <a:spAutoFit/>
                      </a:bodyPr>
                      <a:lstStyle/>
                      <a:p>
                        <a:r>
                          <a:rPr lang="en-US" sz="1100" b="1" dirty="0"/>
                          <a:t>SNAP Surgical Theater </a:t>
                        </a:r>
                        <a:r>
                          <a:rPr lang="en-US" sz="1100" dirty="0"/>
                          <a:t>– augments surgeons’ reality with CT/MRI scans to see behind arteries and other critical structures</a:t>
                        </a:r>
                      </a:p>
                    </p:txBody>
                  </p:sp>
                  <p:sp>
                    <p:nvSpPr>
                      <p:cNvPr id="82" name="object 38"/>
                      <p:cNvSpPr txBox="1"/>
                      <p:nvPr/>
                    </p:nvSpPr>
                    <p:spPr>
                      <a:xfrm>
                        <a:off x="780497" y="1616432"/>
                        <a:ext cx="1838719" cy="169277"/>
                      </a:xfrm>
                      <a:prstGeom prst="rect">
                        <a:avLst/>
                      </a:prstGeom>
                    </p:spPr>
                    <p:txBody>
                      <a:bodyPr vert="horz" wrap="square" lIns="0" tIns="0" rIns="0" bIns="0" rtlCol="0">
                        <a:spAutoFit/>
                      </a:bodyPr>
                      <a:lstStyle/>
                      <a:p>
                        <a:pPr marL="12700" algn="ctr"/>
                        <a:r>
                          <a:rPr lang="en-US" sz="1100" spc="-10" dirty="0" smtClean="0">
                            <a:cs typeface="Arial"/>
                          </a:rPr>
                          <a:t>What We See</a:t>
                        </a:r>
                        <a:endParaRPr sz="1100" dirty="0">
                          <a:cs typeface="Arial"/>
                        </a:endParaRPr>
                      </a:p>
                    </p:txBody>
                  </p:sp>
                  <p:sp>
                    <p:nvSpPr>
                      <p:cNvPr id="91" name="TextBox 90"/>
                      <p:cNvSpPr txBox="1"/>
                      <p:nvPr/>
                    </p:nvSpPr>
                    <p:spPr>
                      <a:xfrm>
                        <a:off x="630053" y="3657379"/>
                        <a:ext cx="2849207" cy="2011680"/>
                      </a:xfrm>
                      <a:prstGeom prst="rect">
                        <a:avLst/>
                      </a:prstGeom>
                      <a:noFill/>
                    </p:spPr>
                    <p:txBody>
                      <a:bodyPr wrap="square" numCol="2" rtlCol="0">
                        <a:spAutoFit/>
                      </a:bodyPr>
                      <a:lstStyle/>
                      <a:p>
                        <a:pPr marL="285750" indent="-285750">
                          <a:buFont typeface="Wingdings" panose="05000000000000000000" pitchFamily="2" charset="2"/>
                          <a:buChar char="ü"/>
                        </a:pPr>
                        <a:r>
                          <a:rPr lang="en-US" sz="1100" dirty="0">
                            <a:solidFill>
                              <a:schemeClr val="bg1">
                                <a:lumMod val="50000"/>
                              </a:schemeClr>
                            </a:solidFill>
                          </a:rPr>
                          <a:t>Artificial Intelligence</a:t>
                        </a:r>
                      </a:p>
                      <a:p>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Augmented Reality</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Personalized Medicine</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Additive </a:t>
                        </a:r>
                        <a:r>
                          <a:rPr lang="en-US" sz="1100" dirty="0" smtClean="0">
                            <a:solidFill>
                              <a:schemeClr val="bg1">
                                <a:lumMod val="50000"/>
                              </a:schemeClr>
                            </a:solidFill>
                          </a:rPr>
                          <a:t>Manufacturing</a:t>
                        </a: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Networks &amp; Sensors</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Nanotechnology</a:t>
                        </a:r>
                      </a:p>
                      <a:p>
                        <a:pPr marL="285750" indent="-285750">
                          <a:buFont typeface="Wingdings" panose="05000000000000000000" pitchFamily="2" charset="2"/>
                          <a:buChar char="ü"/>
                        </a:pPr>
                        <a:endParaRPr lang="en-US" sz="1100" dirty="0">
                          <a:solidFill>
                            <a:schemeClr val="bg1">
                              <a:lumMod val="50000"/>
                            </a:schemeClr>
                          </a:solidFill>
                        </a:endParaRPr>
                      </a:p>
                      <a:p>
                        <a:pPr marL="285750" indent="-285750">
                          <a:buFont typeface="Wingdings" panose="05000000000000000000" pitchFamily="2" charset="2"/>
                          <a:buChar char="ü"/>
                        </a:pPr>
                        <a:r>
                          <a:rPr lang="en-US" sz="1100" dirty="0">
                            <a:solidFill>
                              <a:schemeClr val="bg1">
                                <a:lumMod val="50000"/>
                              </a:schemeClr>
                            </a:solidFill>
                          </a:rPr>
                          <a:t>Robotics</a:t>
                        </a:r>
                      </a:p>
                    </p:txBody>
                  </p:sp>
                  <p:sp>
                    <p:nvSpPr>
                      <p:cNvPr id="84" name="TextBox 83"/>
                      <p:cNvSpPr txBox="1"/>
                      <p:nvPr/>
                    </p:nvSpPr>
                    <p:spPr>
                      <a:xfrm>
                        <a:off x="6848733" y="1874778"/>
                        <a:ext cx="1544053" cy="1107996"/>
                      </a:xfrm>
                      <a:prstGeom prst="rect">
                        <a:avLst/>
                      </a:prstGeom>
                      <a:noFill/>
                      <a:ln>
                        <a:noFill/>
                      </a:ln>
                    </p:spPr>
                    <p:txBody>
                      <a:bodyPr wrap="square" rtlCol="0">
                        <a:spAutoFit/>
                      </a:bodyPr>
                      <a:lstStyle>
                        <a:defPPr>
                          <a:defRPr lang="en-US"/>
                        </a:defPPr>
                        <a:lvl1pPr>
                          <a:defRPr sz="1100"/>
                        </a:lvl1pPr>
                      </a:lstStyle>
                      <a:p>
                        <a:r>
                          <a:rPr lang="en-US" b="1" dirty="0"/>
                          <a:t>BoneWelding</a:t>
                        </a:r>
                        <a:r>
                          <a:rPr lang="en-US" dirty="0"/>
                          <a:t> – stronger bonds and improved osseo-integration enable new implant designs &amp; surgical methods</a:t>
                        </a:r>
                      </a:p>
                    </p:txBody>
                  </p:sp>
                  <p:sp>
                    <p:nvSpPr>
                      <p:cNvPr id="85" name="object 40"/>
                      <p:cNvSpPr txBox="1"/>
                      <p:nvPr/>
                    </p:nvSpPr>
                    <p:spPr>
                      <a:xfrm>
                        <a:off x="6295918" y="1616432"/>
                        <a:ext cx="1983180" cy="169277"/>
                      </a:xfrm>
                      <a:prstGeom prst="rect">
                        <a:avLst/>
                      </a:prstGeom>
                    </p:spPr>
                    <p:txBody>
                      <a:bodyPr vert="horz" wrap="square" lIns="0" tIns="0" rIns="0" bIns="0" rtlCol="0">
                        <a:spAutoFit/>
                      </a:bodyPr>
                      <a:lstStyle>
                        <a:defPPr>
                          <a:defRPr lang="en-US"/>
                        </a:defPPr>
                        <a:lvl1pPr marL="12700" algn="ctr">
                          <a:defRPr sz="1200" b="1" spc="-10">
                            <a:solidFill>
                              <a:srgbClr val="7F7F7F"/>
                            </a:solidFill>
                            <a:latin typeface="+mj-lt"/>
                            <a:cs typeface="Arial"/>
                          </a:defRPr>
                        </a:lvl1pPr>
                      </a:lstStyle>
                      <a:p>
                        <a:r>
                          <a:rPr lang="en-US" sz="1100" b="0" dirty="0" smtClean="0">
                            <a:solidFill>
                              <a:schemeClr val="tx1"/>
                            </a:solidFill>
                            <a:latin typeface="+mn-lt"/>
                          </a:rPr>
                          <a:t>What We Do</a:t>
                        </a:r>
                        <a:endParaRPr sz="1100" b="0" dirty="0">
                          <a:solidFill>
                            <a:schemeClr val="tx1"/>
                          </a:solidFill>
                          <a:latin typeface="+mn-lt"/>
                        </a:endParaRPr>
                      </a:p>
                    </p:txBody>
                  </p:sp>
                  <p:sp>
                    <p:nvSpPr>
                      <p:cNvPr id="88" name="Rectangle 87"/>
                      <p:cNvSpPr/>
                      <p:nvPr/>
                    </p:nvSpPr>
                    <p:spPr>
                      <a:xfrm>
                        <a:off x="3481096" y="1262753"/>
                        <a:ext cx="208828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r>
                          <a:rPr lang="en-US" sz="1100" b="1" spc="-10" dirty="0">
                            <a:solidFill>
                              <a:schemeClr val="tx1"/>
                            </a:solidFill>
                            <a:cs typeface="Arial"/>
                          </a:rPr>
                          <a:t>Sample Use Cases</a:t>
                        </a:r>
                      </a:p>
                    </p:txBody>
                  </p:sp>
                  <p:sp>
                    <p:nvSpPr>
                      <p:cNvPr id="89" name="object 19"/>
                      <p:cNvSpPr txBox="1"/>
                      <p:nvPr/>
                    </p:nvSpPr>
                    <p:spPr>
                      <a:xfrm>
                        <a:off x="1254556" y="3407957"/>
                        <a:ext cx="1600200" cy="169277"/>
                      </a:xfrm>
                      <a:prstGeom prst="rect">
                        <a:avLst/>
                      </a:prstGeom>
                      <a:solidFill>
                        <a:sysClr val="window" lastClr="FFFFFF"/>
                      </a:solid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10" normalizeH="0" baseline="0" noProof="0" dirty="0" smtClean="0">
                            <a:ln>
                              <a:noFill/>
                            </a:ln>
                            <a:effectLst/>
                            <a:uLnTx/>
                            <a:uFillTx/>
                            <a:cs typeface="Segoe Print"/>
                          </a:rPr>
                          <a:t>Drivers of Disruption</a:t>
                        </a:r>
                        <a:endParaRPr kumimoji="0" sz="1100" b="0" i="0" u="none" strike="noStrike" kern="0" cap="none" spc="0" normalizeH="0" baseline="0" noProof="0" dirty="0" smtClean="0">
                          <a:ln>
                            <a:noFill/>
                          </a:ln>
                          <a:effectLst/>
                          <a:uLnTx/>
                          <a:uFillTx/>
                          <a:cs typeface="Segoe Print"/>
                        </a:endParaRPr>
                      </a:p>
                    </p:txBody>
                  </p:sp>
                </p:grpSp>
              </p:grpSp>
            </p:grpSp>
          </p:grpSp>
        </p:grpSp>
      </p:grpSp>
      <p:grpSp>
        <p:nvGrpSpPr>
          <p:cNvPr id="44" name="Group 43"/>
          <p:cNvGrpSpPr/>
          <p:nvPr/>
        </p:nvGrpSpPr>
        <p:grpSpPr>
          <a:xfrm>
            <a:off x="4500410" y="3787943"/>
            <a:ext cx="3559984" cy="1815909"/>
            <a:chOff x="4323901" y="4500696"/>
            <a:chExt cx="3559984" cy="1815909"/>
          </a:xfrm>
        </p:grpSpPr>
        <p:sp>
          <p:nvSpPr>
            <p:cNvPr id="45" name="object 19"/>
            <p:cNvSpPr/>
            <p:nvPr/>
          </p:nvSpPr>
          <p:spPr>
            <a:xfrm>
              <a:off x="5723007" y="5140901"/>
              <a:ext cx="1273316" cy="445050"/>
            </a:xfrm>
            <a:prstGeom prst="rect">
              <a:avLst/>
            </a:prstGeom>
            <a:blipFill>
              <a:blip r:embed="rId5" cstate="print"/>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nvGrpSpPr>
            <p:cNvPr id="46" name="Group 45"/>
            <p:cNvGrpSpPr/>
            <p:nvPr/>
          </p:nvGrpSpPr>
          <p:grpSpPr>
            <a:xfrm>
              <a:off x="4323901" y="4535534"/>
              <a:ext cx="1576540" cy="1746232"/>
              <a:chOff x="4323901" y="4492699"/>
              <a:chExt cx="1576540" cy="1746232"/>
            </a:xfrm>
          </p:grpSpPr>
          <p:sp>
            <p:nvSpPr>
              <p:cNvPr id="50" name="object 17"/>
              <p:cNvSpPr/>
              <p:nvPr/>
            </p:nvSpPr>
            <p:spPr>
              <a:xfrm>
                <a:off x="4323901" y="5766351"/>
                <a:ext cx="1576540" cy="472580"/>
              </a:xfrm>
              <a:prstGeom prst="rect">
                <a:avLst/>
              </a:prstGeom>
              <a:blipFill>
                <a:blip r:embed="rId6" cstate="print"/>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51" name="object 36"/>
              <p:cNvSpPr/>
              <p:nvPr/>
            </p:nvSpPr>
            <p:spPr>
              <a:xfrm>
                <a:off x="4418663" y="4492699"/>
                <a:ext cx="1405578" cy="62380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grpSp>
          <p:nvGrpSpPr>
            <p:cNvPr id="47" name="Group 46"/>
            <p:cNvGrpSpPr/>
            <p:nvPr/>
          </p:nvGrpSpPr>
          <p:grpSpPr>
            <a:xfrm>
              <a:off x="6891041" y="4500696"/>
              <a:ext cx="992844" cy="1815909"/>
              <a:chOff x="6891041" y="4508691"/>
              <a:chExt cx="992844" cy="1815909"/>
            </a:xfrm>
          </p:grpSpPr>
          <p:sp>
            <p:nvSpPr>
              <p:cNvPr id="48" name="object 18"/>
              <p:cNvSpPr/>
              <p:nvPr/>
            </p:nvSpPr>
            <p:spPr>
              <a:xfrm>
                <a:off x="6891041" y="5943603"/>
                <a:ext cx="992844" cy="380997"/>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sp>
            <p:nvSpPr>
              <p:cNvPr id="49" name="object 37"/>
              <p:cNvSpPr/>
              <p:nvPr/>
            </p:nvSpPr>
            <p:spPr>
              <a:xfrm>
                <a:off x="6996323" y="4508691"/>
                <a:ext cx="777230" cy="658641"/>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2000" dirty="0">
                  <a:solidFill>
                    <a:srgbClr val="7F7F7F"/>
                  </a:solidFill>
                  <a:latin typeface="Arial Narrow" panose="020B0606020202030204" pitchFamily="34" charset="0"/>
                </a:endParaRPr>
              </a:p>
            </p:txBody>
          </p:sp>
        </p:grpSp>
      </p:grpSp>
    </p:spTree>
    <p:extLst>
      <p:ext uri="{BB962C8B-B14F-4D97-AF65-F5344CB8AC3E}">
        <p14:creationId xmlns:p14="http://schemas.microsoft.com/office/powerpoint/2010/main" val="2231081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3">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00A1DE"/>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9A01D590-4494-4F90-974E-5A29DDF56581}"/>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24875145-2103-4DBE-AE4F-1C251A513D70}"/>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C9E79F91-7735-4BCB-B328-25F7697EC9D7}"/>
    </a:ext>
  </a:extLst>
</a:theme>
</file>

<file path=ppt/theme/theme12.xml><?xml version="1.0" encoding="utf-8"?>
<a:theme xmlns:a="http://schemas.openxmlformats.org/drawingml/2006/main" name="blank">
  <a:themeElements>
    <a:clrScheme name="blank 1">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mplify Intelligence_Sample Offering Deck_v2.potx" id="{0FBFACA2-8BDC-49AB-BE1A-C53C77EE8709}" vid="{3B7CA560-8F56-4A21-83F8-F11A2D89E9FC}"/>
    </a:ext>
  </a:extLst>
</a:theme>
</file>

<file path=ppt/theme/theme14.xml><?xml version="1.0" encoding="utf-8"?>
<a:theme xmlns:a="http://schemas.openxmlformats.org/drawingml/2006/main" name="13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9A01D590-4494-4F90-974E-5A29DDF56581}"/>
    </a:ext>
  </a:extLst>
</a:theme>
</file>

<file path=ppt/theme/theme15.xml><?xml version="1.0" encoding="utf-8"?>
<a:theme xmlns:a="http://schemas.openxmlformats.org/drawingml/2006/main" name="10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6271BD79-4D48-4798-92EA-F0FC2D0FC497}"/>
    </a:ext>
  </a:extLst>
</a:theme>
</file>

<file path=ppt/theme/theme16.xml><?xml version="1.0" encoding="utf-8"?>
<a:theme xmlns:a="http://schemas.openxmlformats.org/drawingml/2006/main" name="12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5E270CE6-B6B9-4A3A-AB22-218C28266DCE}"/>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FF8B8C29-2421-416C-9C86-09C0C062105E}"/>
    </a:ext>
  </a:extLst>
</a:theme>
</file>

<file path=ppt/theme/theme3.xml><?xml version="1.0" encoding="utf-8"?>
<a:theme xmlns:a="http://schemas.openxmlformats.org/drawingml/2006/main" name="UpdateToThis">
  <a:themeElements>
    <a:clrScheme name="">
      <a:dk1>
        <a:srgbClr val="000000"/>
      </a:dk1>
      <a:lt1>
        <a:srgbClr val="FFFFFF"/>
      </a:lt1>
      <a:dk2>
        <a:srgbClr val="4066B2"/>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1.5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12700" cap="rnd" algn="ctr">
          <a:noFill/>
          <a:miter lim="800000"/>
          <a:headEnd/>
          <a:tailEnd/>
        </a:ln>
      </a:spPr>
      <a:bodyPr lIns="182880" anchor="ctr" anchorCtr="1"/>
      <a:lstStyle>
        <a:defPPr algn="ctr" eaLnBrk="0" hangingPunct="0">
          <a:lnSpc>
            <a:spcPct val="106000"/>
          </a:lnSpc>
          <a:defRPr b="1">
            <a:solidFill>
              <a:schemeClr val="bg1"/>
            </a:solidFill>
          </a:defRPr>
        </a:defPPr>
      </a:lstStyle>
    </a:spDef>
    <a:lnDef>
      <a:spPr bwMode="auto">
        <a:xfrm>
          <a:off x="0" y="0"/>
          <a:ext cx="1" cy="1"/>
        </a:xfrm>
        <a:custGeom>
          <a:avLst/>
          <a:gdLst/>
          <a:ahLst/>
          <a:cxnLst/>
          <a:rect l="0" t="0" r="0" b="0"/>
          <a:pathLst/>
        </a:custGeom>
        <a:solidFill>
          <a:schemeClr val="accent2"/>
        </a:solidFill>
        <a:ln w="12700" cap="flat" cmpd="sng" algn="ctr">
          <a:solidFill>
            <a:schemeClr val="accent1"/>
          </a:solidFill>
          <a:prstDash val="solid"/>
          <a:round/>
          <a:headEnd type="none" w="med" len="med"/>
          <a:tailEnd type="none" w="med" len="med"/>
        </a:ln>
        <a:effectLst/>
      </a:spPr>
      <a:bodyPr vert="horz" wrap="square" lIns="73152" tIns="73152" rIns="73152" bIns="73152" numCol="1" anchor="t" anchorCtr="0" compatLnSpc="1">
        <a:prstTxWarp prst="textNoShape">
          <a:avLst/>
        </a:prstTxWarp>
      </a:bodyPr>
      <a:lstStyle>
        <a:defPPr marL="0" marR="0" indent="0" algn="l" defTabSz="914400" rtl="0" eaLnBrk="0" fontAlgn="base" latinLnBrk="0" hangingPunct="0">
          <a:lnSpc>
            <a:spcPct val="106000"/>
          </a:lnSpc>
          <a:spcBef>
            <a:spcPct val="50000"/>
          </a:spcBef>
          <a:spcAft>
            <a:spcPct val="0"/>
          </a:spcAft>
          <a:buClrTx/>
          <a:buSzPct val="100000"/>
          <a:buFont typeface="Wingdings 2" pitchFamily="18" charset="2"/>
          <a:buNone/>
          <a:tabLst/>
          <a:defRPr kumimoji="0" lang="en-US" sz="1100" b="0" i="0" u="none" strike="noStrike" cap="none" normalizeH="0" baseline="0" smtClean="0">
            <a:ln>
              <a:noFill/>
            </a:ln>
            <a:solidFill>
              <a:schemeClr val="tx1"/>
            </a:solidFill>
            <a:effectLst/>
            <a:latin typeface="Arial" charset="0"/>
          </a:defRPr>
        </a:defPPr>
      </a:lstStyle>
    </a:lnDef>
    <a:txDef>
      <a:spPr/>
      <a:bodyPr/>
      <a:lstStyle>
        <a:defPPr marL="169863" indent="-168275" algn="l" rtl="0" fontAlgn="base">
          <a:lnSpc>
            <a:spcPct val="106000"/>
          </a:lnSpc>
          <a:spcBef>
            <a:spcPct val="80000"/>
          </a:spcBef>
          <a:spcAft>
            <a:spcPct val="0"/>
          </a:spcAft>
          <a:buClr>
            <a:srgbClr val="000000"/>
          </a:buClr>
          <a:buFont typeface="Wingdings 2" pitchFamily="18" charset="2"/>
          <a:buChar char="¡"/>
          <a:defRPr sz="1100" kern="1200" dirty="0">
            <a:solidFill>
              <a:srgbClr val="000000"/>
            </a:solidFill>
            <a:latin typeface="Arial"/>
            <a:ea typeface="+mn-ea"/>
            <a:cs typeface="Arial" charset="0"/>
          </a:defRPr>
        </a:defPPr>
      </a:lstStyle>
    </a:txDef>
  </a:objectDefaults>
  <a:extraClrSchemeLst>
    <a:extraClrScheme>
      <a:clrScheme name="US Consulting Report Template_R1.5_03250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Report Template_R1.5_03250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Report Template_R1.5_03250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Report Template_R1.5_0325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Report Template_R1.5_0325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Report Template_R1.5_0325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Report Template_R1.5_032508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Report Template_R1.5_032508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Report Template_R1.5_032508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Report Template_R1.5_032508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Report Template_R1.5_032508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Report Template_R1.5_032508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Report Template_R1.5_032508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IM Offering Value Prop Template_v3.potx" id="{04997C6C-550C-40C4-8F87-AE920D16789A}" vid="{96D4987A-BEDF-484A-93CC-38432C9678F2}"/>
    </a:ext>
  </a:extLst>
</a:theme>
</file>

<file path=ppt/theme/theme4.xml><?xml version="1.0" encoding="utf-8"?>
<a:theme xmlns:a="http://schemas.openxmlformats.org/drawingml/2006/main" name="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F7EA8CF3-EC76-401D-8EC8-75CB0CBBE1E0}"/>
    </a:ext>
  </a:extLst>
</a:theme>
</file>

<file path=ppt/theme/theme5.xml><?xml version="1.0" encoding="utf-8"?>
<a:theme xmlns:a="http://schemas.openxmlformats.org/drawingml/2006/main" name="3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5E270CE6-B6B9-4A3A-AB22-218C28266DCE}"/>
    </a:ext>
  </a:extLst>
</a:theme>
</file>

<file path=ppt/theme/theme6.xml><?xml version="1.0" encoding="utf-8"?>
<a:theme xmlns:a="http://schemas.openxmlformats.org/drawingml/2006/main" name="4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5FCC1BA1-55F6-4FE7-B50E-6DF9F6C1DC06}"/>
    </a:ext>
  </a:extLst>
</a:theme>
</file>

<file path=ppt/theme/theme7.xml><?xml version="1.0" encoding="utf-8"?>
<a:theme xmlns:a="http://schemas.openxmlformats.org/drawingml/2006/main" name="5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358A79EE-A3F0-4341-B46B-9D5D8EB16D39}"/>
    </a:ext>
  </a:extLst>
</a:theme>
</file>

<file path=ppt/theme/theme8.xml><?xml version="1.0" encoding="utf-8"?>
<a:theme xmlns:a="http://schemas.openxmlformats.org/drawingml/2006/main" name="6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B42CF972-5FD9-4249-ACD5-2C0B7A4E1FD9}"/>
    </a:ext>
  </a:extLst>
</a:theme>
</file>

<file path=ppt/theme/theme9.xml><?xml version="1.0" encoding="utf-8"?>
<a:theme xmlns:a="http://schemas.openxmlformats.org/drawingml/2006/main" name="7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IM Offering Value Prop Template_v3.potx" id="{04997C6C-550C-40C4-8F87-AE920D16789A}" vid="{6271BD79-4D48-4798-92EA-F0FC2D0FC4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_x0020_Product_x0020_Status xmlns="ac300e12-423f-44b2-ac1f-2bab96f11555" xsi:nil="true"/>
    <Work_x0020_Product_x0020_ID xmlns="ac300e12-423f-44b2-ac1f-2bab96f11555" xsi:nil="true"/>
    <Team xmlns="aeeab28e-f16c-4cbe-810c-42bd7e5d76ac" xsi:nil="true"/>
    <End_x0020_Product_x0020_ID xmlns="ac300e12-423f-44b2-ac1f-2bab96f11555" xsi:nil="true"/>
    <Phase xmlns="aeeab28e-f16c-4cbe-810c-42bd7e5d76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32610111397A449DB764B518049574" ma:contentTypeVersion="" ma:contentTypeDescription="Create a new document." ma:contentTypeScope="" ma:versionID="d214ce531b0a5f33b299e2175775b7e9">
  <xsd:schema xmlns:xsd="http://www.w3.org/2001/XMLSchema" xmlns:xs="http://www.w3.org/2001/XMLSchema" xmlns:p="http://schemas.microsoft.com/office/2006/metadata/properties" xmlns:ns2="aeeab28e-f16c-4cbe-810c-42bd7e5d76ac" xmlns:ns3="ac300e12-423f-44b2-ac1f-2bab96f11555" targetNamespace="http://schemas.microsoft.com/office/2006/metadata/properties" ma:root="true" ma:fieldsID="de49e248ebd4afbda0b881f3434e65ae" ns2:_="" ns3:_="">
    <xsd:import namespace="aeeab28e-f16c-4cbe-810c-42bd7e5d76ac"/>
    <xsd:import namespace="ac300e12-423f-44b2-ac1f-2bab96f11555"/>
    <xsd:element name="properties">
      <xsd:complexType>
        <xsd:sequence>
          <xsd:element name="documentManagement">
            <xsd:complexType>
              <xsd:all>
                <xsd:element ref="ns2:Team" minOccurs="0"/>
                <xsd:element ref="ns2:Phase" minOccurs="0"/>
                <xsd:element ref="ns3:Work_x0020_Product_x0020_Status" minOccurs="0"/>
                <xsd:element ref="ns3:Work_x0020_Product_x0020_ID" minOccurs="0"/>
                <xsd:element ref="ns3:End_x0020_Produc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ab28e-f16c-4cbe-810c-42bd7e5d76ac" elementFormDefault="qualified">
    <xsd:import namespace="http://schemas.microsoft.com/office/2006/documentManagement/types"/>
    <xsd:import namespace="http://schemas.microsoft.com/office/infopath/2007/PartnerControls"/>
    <xsd:element name="Team" ma:index="2" nillable="true" ma:displayName="Team" ma:list="{5DC608CD-55F2-4801-B458-6944E0A19BE0}" ma:internalName="Team" ma:showField="Name" ma:web="{b2cfa333-0a61-4c87-80c0-cf84eaee87cb}">
      <xsd:simpleType>
        <xsd:restriction base="dms:Lookup"/>
      </xsd:simpleType>
    </xsd:element>
    <xsd:element name="Phase" ma:index="3" nillable="true" ma:displayName="Phase" ma:list="{BB47C4EF-F1A1-4B0A-94EA-1872DF6646F6}" ma:internalName="Phase" ma:showField="Name" ma:web="{b2cfa333-0a61-4c87-80c0-cf84eaee87cb}">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c300e12-423f-44b2-ac1f-2bab96f11555" elementFormDefault="qualified">
    <xsd:import namespace="http://schemas.microsoft.com/office/2006/documentManagement/types"/>
    <xsd:import namespace="http://schemas.microsoft.com/office/infopath/2007/PartnerControls"/>
    <xsd:element name="Work_x0020_Product_x0020_Status" ma:index="4" nillable="true" ma:displayName="Work Product Status" ma:format="Dropdown" ma:internalName="Work_x0020_Product_x0020_Status">
      <xsd:simpleType>
        <xsd:restriction base="dms:Choice">
          <xsd:enumeration value="1-Not Started"/>
          <xsd:enumeration value="2-Being Developed"/>
          <xsd:enumeration value="3-In Deliverable Review"/>
          <xsd:enumeration value="4-In Deliverable Client Review"/>
          <xsd:enumeration value="5-Being Revised"/>
          <xsd:enumeration value="6-Completed"/>
          <xsd:enumeration value="7-Canceled"/>
        </xsd:restriction>
      </xsd:simpleType>
    </xsd:element>
    <xsd:element name="Work_x0020_Product_x0020_ID" ma:index="5" nillable="true" ma:displayName="Work Product ID" ma:internalName="Work_x0020_Product_x0020_ID">
      <xsd:simpleType>
        <xsd:restriction base="dms:Text">
          <xsd:maxLength value="255"/>
        </xsd:restriction>
      </xsd:simpleType>
    </xsd:element>
    <xsd:element name="End_x0020_Product_x0020_ID" ma:index="6" nillable="true" ma:displayName="End Product ID" ma:internalName="End_x0020_Product_x0020_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E3A1B6-05E9-4C78-AFA4-D86EC54658A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c300e12-423f-44b2-ac1f-2bab96f11555"/>
    <ds:schemaRef ds:uri="http://purl.org/dc/elements/1.1/"/>
    <ds:schemaRef ds:uri="http://schemas.microsoft.com/office/2006/metadata/properties"/>
    <ds:schemaRef ds:uri="aeeab28e-f16c-4cbe-810c-42bd7e5d76ac"/>
    <ds:schemaRef ds:uri="http://www.w3.org/XML/1998/namespace"/>
    <ds:schemaRef ds:uri="http://purl.org/dc/dcmitype/"/>
  </ds:schemaRefs>
</ds:datastoreItem>
</file>

<file path=customXml/itemProps2.xml><?xml version="1.0" encoding="utf-8"?>
<ds:datastoreItem xmlns:ds="http://schemas.openxmlformats.org/officeDocument/2006/customXml" ds:itemID="{A8FD3909-ABBD-4C1D-89F2-930E1A3ED10E}">
  <ds:schemaRefs>
    <ds:schemaRef ds:uri="http://schemas.microsoft.com/sharepoint/v3/contenttype/forms"/>
  </ds:schemaRefs>
</ds:datastoreItem>
</file>

<file path=customXml/itemProps3.xml><?xml version="1.0" encoding="utf-8"?>
<ds:datastoreItem xmlns:ds="http://schemas.openxmlformats.org/officeDocument/2006/customXml" ds:itemID="{D7971101-AEAA-4F83-BF30-7A7E5E49E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ab28e-f16c-4cbe-810c-42bd7e5d76ac"/>
    <ds:schemaRef ds:uri="ac300e12-423f-44b2-ac1f-2bab96f11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AIM Offering Value Prop Template_v3</Template>
  <TotalTime>17595</TotalTime>
  <Words>1914</Words>
  <Application>Microsoft Macintosh PowerPoint</Application>
  <PresentationFormat>On-screen Show (4:3)</PresentationFormat>
  <Paragraphs>318</Paragraphs>
  <Slides>15</Slides>
  <Notes>2</Notes>
  <HiddenSlides>0</HiddenSlides>
  <MMClips>0</MMClips>
  <ScaleCrop>false</ScaleCrop>
  <HeadingPairs>
    <vt:vector size="6" baseType="variant">
      <vt:variant>
        <vt:lpstr>Theme</vt:lpstr>
      </vt:variant>
      <vt:variant>
        <vt:i4>16</vt:i4>
      </vt:variant>
      <vt:variant>
        <vt:lpstr>Embedded OLE Servers</vt:lpstr>
      </vt:variant>
      <vt:variant>
        <vt:i4>1</vt:i4>
      </vt:variant>
      <vt:variant>
        <vt:lpstr>Slide Titles</vt:lpstr>
      </vt:variant>
      <vt:variant>
        <vt:i4>15</vt:i4>
      </vt:variant>
    </vt:vector>
  </HeadingPairs>
  <TitlesOfParts>
    <vt:vector size="32" baseType="lpstr">
      <vt:lpstr>Office Theme</vt:lpstr>
      <vt:lpstr>2_Office Theme</vt:lpstr>
      <vt:lpstr>UpdateToThis</vt:lpstr>
      <vt:lpstr>1_Office Theme</vt:lpstr>
      <vt:lpstr>3_Office Theme</vt:lpstr>
      <vt:lpstr>4_Office Theme</vt:lpstr>
      <vt:lpstr>5_Office Theme</vt:lpstr>
      <vt:lpstr>6_Office Theme</vt:lpstr>
      <vt:lpstr>7_Office Theme</vt:lpstr>
      <vt:lpstr>8_Office Theme</vt:lpstr>
      <vt:lpstr>9_Office Theme</vt:lpstr>
      <vt:lpstr>blank</vt:lpstr>
      <vt:lpstr>11_Office Theme</vt:lpstr>
      <vt:lpstr>13_Office Theme</vt:lpstr>
      <vt:lpstr>10_Office Theme</vt:lpstr>
      <vt:lpstr>12_Office Theme</vt:lpstr>
      <vt:lpstr>think-cell Slide</vt:lpstr>
      <vt:lpstr>PowerPoint Presentation</vt:lpstr>
      <vt:lpstr>Healthcare Data is the new oil and Exponentials are the Refineries</vt:lpstr>
      <vt:lpstr>data environment is rapidly changing</vt:lpstr>
      <vt:lpstr>Reimagine how data is used</vt:lpstr>
      <vt:lpstr>DATA and Exponential technologies are converging to transform and disrupt industries</vt:lpstr>
      <vt:lpstr>PowerPoint Presentation</vt:lpstr>
      <vt:lpstr>Transform the entire value chain with data and Exponentials</vt:lpstr>
      <vt:lpstr>The future of care delivery</vt:lpstr>
      <vt:lpstr>The future of surgery</vt:lpstr>
      <vt:lpstr>The future of the patient</vt:lpstr>
      <vt:lpstr>The future of healthcare operations</vt:lpstr>
      <vt:lpstr>The future of research</vt:lpstr>
      <vt:lpstr>The future of precision medicine</vt:lpstr>
      <vt:lpstr>The future of medical education</vt:lpstr>
      <vt:lpstr>Use insights from analytics to drive action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D'Amico, Katie</dc:creator>
  <cp:lastModifiedBy>Rajeev Ronanki</cp:lastModifiedBy>
  <cp:revision>1384</cp:revision>
  <dcterms:created xsi:type="dcterms:W3CDTF">2015-11-03T19:17:10Z</dcterms:created>
  <dcterms:modified xsi:type="dcterms:W3CDTF">2016-06-08T23:50:39Z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0x0101002632610111397A449DB764B518049574</vt:lpwstr>
  </property>
</Properties>
</file>